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311" r:id="rId3"/>
    <p:sldId id="313" r:id="rId4"/>
    <p:sldId id="281" r:id="rId5"/>
    <p:sldId id="288" r:id="rId6"/>
    <p:sldId id="269" r:id="rId7"/>
    <p:sldId id="276" r:id="rId8"/>
    <p:sldId id="259" r:id="rId9"/>
    <p:sldId id="270" r:id="rId10"/>
    <p:sldId id="284" r:id="rId11"/>
    <p:sldId id="285" r:id="rId12"/>
    <p:sldId id="260" r:id="rId13"/>
    <p:sldId id="261" r:id="rId14"/>
    <p:sldId id="264" r:id="rId15"/>
    <p:sldId id="262" r:id="rId16"/>
    <p:sldId id="312" r:id="rId17"/>
    <p:sldId id="266" r:id="rId18"/>
    <p:sldId id="265" r:id="rId19"/>
    <p:sldId id="263" r:id="rId20"/>
    <p:sldId id="267" r:id="rId21"/>
    <p:sldId id="307" r:id="rId22"/>
    <p:sldId id="310" r:id="rId23"/>
    <p:sldId id="303" r:id="rId24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85" autoAdjust="0"/>
    <p:restoredTop sz="94660"/>
  </p:normalViewPr>
  <p:slideViewPr>
    <p:cSldViewPr>
      <p:cViewPr>
        <p:scale>
          <a:sx n="108" d="100"/>
          <a:sy n="108" d="100"/>
        </p:scale>
        <p:origin x="-3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image" Target="../media/image1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32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932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8500E2-E7ED-4062-AACA-DB3501ACA022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EA0EB-7699-442F-8E2D-63D9005FE31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F0CBF6-4112-438C-A646-29EC2D12170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9D28E-977C-42AD-8145-60903A27A102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8A36E7-5314-40EF-8329-0CC6FF00C48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DB602-9512-4AEB-A88A-9174AF7B1374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9C536-8469-4F29-A0FD-C35D31CC231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8A5EF-1510-47B7-8909-E89FB2352498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2CCC63-946C-4CF6-BAFE-C011AA3E360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39AA2-8202-4858-BD15-39AAB0B49C35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E8C5A-6ABD-44F5-9C3F-88578C9B4DC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B7D0B5-E2BF-4B7A-BA20-06640D8C2A1B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E244C-9576-4AFB-8E05-6F1BA3651B2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6D551-45AB-40E7-97EB-23D8F8DD595A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7C18A-DE59-44DC-A35C-6FB36F754B1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680EA-BE57-4624-9C27-F90FA0A349AF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5C524-5A5E-4FF5-B31D-5232E1F9B22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FA920-A0CA-44CB-8181-22C562487EBF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02374D-8C25-4F9E-8495-846B18672C1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6E2A4-3562-4C52-BA6C-C28D9F877B46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9354D-BD63-42E0-8D61-F11731BC59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F0903-EEEA-4256-A317-58B2ED2B1F69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59C47-AFFD-4670-8460-13AAE0F91E1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7FC6D3-989A-486F-AA31-CB6ED4C3F2BD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46830633-05BB-438F-AACD-AF2640EF364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216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6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921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14FA4569-5200-42FA-9A41-9D370CE2E124}" type="datetimeFigureOut">
              <a:rPr lang="pt-PT"/>
              <a:pPr>
                <a:defRPr/>
              </a:pPr>
              <a:t>11-10-2015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4.vml"/><Relationship Id="rId4" Type="http://schemas.openxmlformats.org/officeDocument/2006/relationships/oleObject" Target="../embeddings/oleObject1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pt-PT" sz="4600" smtClean="0">
                <a:solidFill>
                  <a:schemeClr val="bg1"/>
                </a:solidFill>
              </a:rPr>
              <a:t>Registo Nacional de Biópsias de Rim</a:t>
            </a:r>
            <a:br>
              <a:rPr lang="pt-PT" sz="4600" smtClean="0">
                <a:solidFill>
                  <a:schemeClr val="bg1"/>
                </a:solidFill>
              </a:rPr>
            </a:br>
            <a:r>
              <a:rPr lang="pt-PT" sz="4600" smtClean="0">
                <a:solidFill>
                  <a:schemeClr val="bg1"/>
                </a:solidFill>
              </a:rPr>
              <a:t> 2014</a:t>
            </a:r>
          </a:p>
        </p:txBody>
      </p:sp>
      <p:sp>
        <p:nvSpPr>
          <p:cNvPr id="41986" name="Subtítulo 2"/>
          <p:cNvSpPr>
            <a:spLocks noGrp="1"/>
          </p:cNvSpPr>
          <p:nvPr>
            <p:ph type="subTitle" idx="1"/>
          </p:nvPr>
        </p:nvSpPr>
        <p:spPr>
          <a:xfrm>
            <a:off x="1187450" y="4267200"/>
            <a:ext cx="7804150" cy="1752600"/>
          </a:xfrm>
        </p:spPr>
        <p:txBody>
          <a:bodyPr/>
          <a:lstStyle/>
          <a:p>
            <a:pPr eaLnBrk="1" hangingPunct="1"/>
            <a:r>
              <a:rPr lang="pt-PT" smtClean="0">
                <a:solidFill>
                  <a:schemeClr val="hlink"/>
                </a:solidFill>
              </a:rPr>
              <a:t>Encontro Renal 2015</a:t>
            </a:r>
          </a:p>
          <a:p>
            <a:pPr eaLnBrk="1" hangingPunct="1"/>
            <a:r>
              <a:rPr lang="pt-PT" smtClean="0">
                <a:solidFill>
                  <a:schemeClr val="hlink"/>
                </a:solidFill>
              </a:rPr>
              <a:t>Gabinete Nacional de Registo da SPN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6" name="Rectangle 2"/>
          <p:cNvSpPr>
            <a:spLocks noGrp="1"/>
          </p:cNvSpPr>
          <p:nvPr>
            <p:ph type="title" idx="4294967295"/>
          </p:nvPr>
        </p:nvSpPr>
        <p:spPr>
          <a:xfrm>
            <a:off x="214313" y="385763"/>
            <a:ext cx="8929687" cy="1171575"/>
          </a:xfrm>
        </p:spPr>
        <p:txBody>
          <a:bodyPr/>
          <a:lstStyle/>
          <a:p>
            <a:pPr algn="ctr" eaLnBrk="1" hangingPunct="1"/>
            <a:r>
              <a:rPr lang="pt-PT" sz="3200" smtClean="0"/>
              <a:t>Principais 10 diagnósticos no adulto ( n=420)</a:t>
            </a:r>
            <a:br>
              <a:rPr lang="pt-PT" sz="3200" smtClean="0"/>
            </a:br>
            <a:r>
              <a:rPr lang="pt-PT" sz="2800" smtClean="0"/>
              <a:t>68% dos adultos biopsados</a:t>
            </a:r>
            <a:r>
              <a:rPr lang="pt-PT" sz="3200" smtClean="0"/>
              <a:t> </a:t>
            </a:r>
          </a:p>
        </p:txBody>
      </p:sp>
      <p:graphicFrame>
        <p:nvGraphicFramePr>
          <p:cNvPr id="43015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43015" name="Gráfico" r:id="rId3" imgW="8229600" imgH="4533990" progId="MSGraph.Chart.8">
              <p:embed followColorScheme="full"/>
            </p:oleObj>
          </a:graphicData>
        </a:graphic>
      </p:graphicFrame>
      <p:sp>
        <p:nvSpPr>
          <p:cNvPr id="43017" name="Text Box 6"/>
          <p:cNvSpPr txBox="1">
            <a:spLocks noChangeArrowheads="1"/>
          </p:cNvSpPr>
          <p:nvPr/>
        </p:nvSpPr>
        <p:spPr bwMode="auto">
          <a:xfrm>
            <a:off x="250825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  <p:sp>
        <p:nvSpPr>
          <p:cNvPr id="43018" name="Text Box 7"/>
          <p:cNvSpPr txBox="1">
            <a:spLocks noChangeArrowheads="1"/>
          </p:cNvSpPr>
          <p:nvPr/>
        </p:nvSpPr>
        <p:spPr bwMode="auto">
          <a:xfrm>
            <a:off x="5795963" y="6056313"/>
            <a:ext cx="316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619 adultos biopsadas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0" name="Rectangle 2"/>
          <p:cNvSpPr>
            <a:spLocks noGrp="1"/>
          </p:cNvSpPr>
          <p:nvPr>
            <p:ph type="title" idx="4294967295"/>
          </p:nvPr>
        </p:nvSpPr>
        <p:spPr>
          <a:xfrm>
            <a:off x="215900" y="328613"/>
            <a:ext cx="9036050" cy="1371600"/>
          </a:xfrm>
        </p:spPr>
        <p:txBody>
          <a:bodyPr/>
          <a:lstStyle/>
          <a:p>
            <a:pPr algn="ctr" eaLnBrk="1" hangingPunct="1"/>
            <a:r>
              <a:rPr lang="pt-PT" sz="3600" smtClean="0"/>
              <a:t>10 principais diagnósticos no idoso (n=151)</a:t>
            </a:r>
            <a:br>
              <a:rPr lang="pt-PT" sz="3600" smtClean="0"/>
            </a:br>
            <a:r>
              <a:rPr lang="pt-PT" sz="3600" smtClean="0"/>
              <a:t>66,5% dos idosos biopsados</a:t>
            </a:r>
          </a:p>
        </p:txBody>
      </p:sp>
      <p:graphicFrame>
        <p:nvGraphicFramePr>
          <p:cNvPr id="44039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44039" name="Gráfico" r:id="rId3" imgW="8229600" imgH="4533990" progId="MSGraph.Chart.8">
              <p:embed followColorScheme="full"/>
            </p:oleObj>
          </a:graphicData>
        </a:graphic>
      </p:graphicFrame>
      <p:sp>
        <p:nvSpPr>
          <p:cNvPr id="44041" name="Text Box 6"/>
          <p:cNvSpPr txBox="1">
            <a:spLocks noChangeArrowheads="1"/>
          </p:cNvSpPr>
          <p:nvPr/>
        </p:nvSpPr>
        <p:spPr bwMode="auto">
          <a:xfrm>
            <a:off x="250825" y="60928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  <p:sp>
        <p:nvSpPr>
          <p:cNvPr id="44042" name="Text Box 7"/>
          <p:cNvSpPr txBox="1">
            <a:spLocks noChangeArrowheads="1"/>
          </p:cNvSpPr>
          <p:nvPr/>
        </p:nvSpPr>
        <p:spPr bwMode="auto">
          <a:xfrm>
            <a:off x="5795963" y="6056313"/>
            <a:ext cx="316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227 idosos biopsadas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Título 1"/>
          <p:cNvSpPr>
            <a:spLocks noGrp="1"/>
          </p:cNvSpPr>
          <p:nvPr>
            <p:ph type="title" idx="4294967295"/>
          </p:nvPr>
        </p:nvSpPr>
        <p:spPr>
          <a:xfrm>
            <a:off x="457200" y="260350"/>
            <a:ext cx="8229600" cy="1371600"/>
          </a:xfrm>
        </p:spPr>
        <p:txBody>
          <a:bodyPr/>
          <a:lstStyle/>
          <a:p>
            <a:pPr algn="ctr" eaLnBrk="1" hangingPunct="1"/>
            <a:r>
              <a:rPr lang="pt-PT" sz="3600" smtClean="0"/>
              <a:t>Nefropatia IgA (n=115)</a:t>
            </a:r>
            <a:br>
              <a:rPr lang="pt-PT" sz="3600" smtClean="0"/>
            </a:br>
            <a:r>
              <a:rPr lang="pt-PT" sz="3600" smtClean="0"/>
              <a:t>Motivo de biópsia</a:t>
            </a:r>
          </a:p>
        </p:txBody>
      </p:sp>
      <p:graphicFrame>
        <p:nvGraphicFramePr>
          <p:cNvPr id="16390" name="Object 6"/>
          <p:cNvGraphicFramePr>
            <a:graphicFrameLocks noGrp="1"/>
          </p:cNvGraphicFramePr>
          <p:nvPr>
            <p:ph idx="4294967295"/>
          </p:nvPr>
        </p:nvGraphicFramePr>
        <p:xfrm>
          <a:off x="539750" y="1557338"/>
          <a:ext cx="7718425" cy="4637087"/>
        </p:xfrm>
        <a:graphic>
          <a:graphicData uri="http://schemas.openxmlformats.org/presentationml/2006/ole">
            <p:oleObj spid="_x0000_s16390" name="Gráfico" r:id="rId3" imgW="7943985" imgH="4772025" progId="Excel.Chart.8">
              <p:embed/>
            </p:oleObj>
          </a:graphicData>
        </a:graphic>
      </p:graphicFrame>
      <p:sp>
        <p:nvSpPr>
          <p:cNvPr id="16392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Nefropatia IgA (n=115)</a:t>
            </a:r>
          </a:p>
        </p:txBody>
      </p:sp>
      <p:graphicFrame>
        <p:nvGraphicFramePr>
          <p:cNvPr id="49190" name="Group 38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2560638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 H; 44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41,7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2,1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3,1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68,6%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85,2% ( macro-41%; micro-59%)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48164" name="Text Box 37"/>
          <p:cNvSpPr txBox="1">
            <a:spLocks noChangeArrowheads="1"/>
          </p:cNvSpPr>
          <p:nvPr/>
        </p:nvSpPr>
        <p:spPr bwMode="auto">
          <a:xfrm>
            <a:off x="323850" y="571817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Título 1"/>
          <p:cNvSpPr>
            <a:spLocks noGrp="1"/>
          </p:cNvSpPr>
          <p:nvPr>
            <p:ph type="title" idx="4294967295"/>
          </p:nvPr>
        </p:nvSpPr>
        <p:spPr>
          <a:xfrm>
            <a:off x="457200" y="328613"/>
            <a:ext cx="8229600" cy="1371600"/>
          </a:xfrm>
        </p:spPr>
        <p:txBody>
          <a:bodyPr/>
          <a:lstStyle/>
          <a:p>
            <a:pPr algn="ctr" eaLnBrk="1" hangingPunct="1"/>
            <a:r>
              <a:rPr lang="pt-PT" sz="3600" smtClean="0"/>
              <a:t>Nefrite Lúpica (n=90)</a:t>
            </a:r>
            <a:br>
              <a:rPr lang="pt-PT" sz="3600" smtClean="0"/>
            </a:br>
            <a:r>
              <a:rPr lang="pt-PT" sz="3600" smtClean="0"/>
              <a:t>Motivo de biópsia</a:t>
            </a:r>
          </a:p>
        </p:txBody>
      </p:sp>
      <p:graphicFrame>
        <p:nvGraphicFramePr>
          <p:cNvPr id="18438" name="Object 6"/>
          <p:cNvGraphicFramePr>
            <a:graphicFrameLocks noGrp="1"/>
          </p:cNvGraphicFramePr>
          <p:nvPr>
            <p:ph idx="4294967295"/>
          </p:nvPr>
        </p:nvGraphicFramePr>
        <p:xfrm>
          <a:off x="622300" y="1557338"/>
          <a:ext cx="7562850" cy="4637087"/>
        </p:xfrm>
        <a:graphic>
          <a:graphicData uri="http://schemas.openxmlformats.org/presentationml/2006/ole">
            <p:oleObj spid="_x0000_s18438" name="Gráfico" r:id="rId3" imgW="7953443" imgH="4876890" progId="Excel.Chart.8">
              <p:embed/>
            </p:oleObj>
          </a:graphicData>
        </a:graphic>
      </p:graphicFrame>
      <p:sp>
        <p:nvSpPr>
          <p:cNvPr id="18440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Nefrite lúpica (n=90)</a:t>
            </a:r>
          </a:p>
        </p:txBody>
      </p:sp>
      <p:graphicFrame>
        <p:nvGraphicFramePr>
          <p:cNvPr id="51238" name="Group 38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2560638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20 H; 70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38,6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1,6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4,1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80,7%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85,2%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50212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2800" smtClean="0"/>
              <a:t>Classe Lúpica de acordo com a ISN-RPS (n=90)</a:t>
            </a:r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>
            <p:ph idx="1"/>
          </p:nvPr>
        </p:nvGraphicFramePr>
        <p:xfrm>
          <a:off x="241300" y="1628775"/>
          <a:ext cx="8661400" cy="4697413"/>
        </p:xfrm>
        <a:graphic>
          <a:graphicData uri="http://schemas.openxmlformats.org/presentationml/2006/ole">
            <p:oleObj spid="_x0000_s95237" name="Gráfico" r:id="rId3" imgW="10020300" imgH="5438685" progId="MSGraph.Chart.8">
              <p:embed followColorScheme="full"/>
            </p:oleObj>
          </a:graphicData>
        </a:graphic>
      </p:graphicFrame>
      <p:sp>
        <p:nvSpPr>
          <p:cNvPr id="95239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7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pt-PT" sz="4000" smtClean="0"/>
              <a:t>Amiloidose (n=45)</a:t>
            </a:r>
            <a:br>
              <a:rPr lang="pt-PT" sz="4000" smtClean="0"/>
            </a:br>
            <a:r>
              <a:rPr lang="pt-PT" sz="4000" smtClean="0"/>
              <a:t>Motivo de biópsia</a:t>
            </a:r>
          </a:p>
        </p:txBody>
      </p:sp>
      <p:graphicFrame>
        <p:nvGraphicFramePr>
          <p:cNvPr id="20486" name="Object 6"/>
          <p:cNvGraphicFramePr>
            <a:graphicFrameLocks noGrp="1"/>
          </p:cNvGraphicFramePr>
          <p:nvPr>
            <p:ph idx="4294967295"/>
          </p:nvPr>
        </p:nvGraphicFramePr>
        <p:xfrm>
          <a:off x="611188" y="1557338"/>
          <a:ext cx="7562850" cy="4637087"/>
        </p:xfrm>
        <a:graphic>
          <a:graphicData uri="http://schemas.openxmlformats.org/presentationml/2006/ole">
            <p:oleObj spid="_x0000_s20486" name="Gráfico" r:id="rId3" imgW="7953443" imgH="4876890" progId="Excel.Chart.8">
              <p:embed/>
            </p:oleObj>
          </a:graphicData>
        </a:graphic>
      </p:graphicFrame>
      <p:sp>
        <p:nvSpPr>
          <p:cNvPr id="20488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eaLnBrk="1" hangingPunct="1"/>
            <a:r>
              <a:rPr lang="pt-PT" smtClean="0"/>
              <a:t>Amiloidose ( n=45)</a:t>
            </a:r>
          </a:p>
        </p:txBody>
      </p:sp>
      <p:graphicFrame>
        <p:nvGraphicFramePr>
          <p:cNvPr id="54310" name="Group 38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2560638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 H; 26 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59,8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2,2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54,8%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22,2%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97316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ítulo 1"/>
          <p:cNvSpPr>
            <a:spLocks noGrp="1"/>
          </p:cNvSpPr>
          <p:nvPr>
            <p:ph type="title" idx="4294967295"/>
          </p:nvPr>
        </p:nvSpPr>
        <p:spPr>
          <a:xfrm>
            <a:off x="663575" y="115888"/>
            <a:ext cx="8229600" cy="1371600"/>
          </a:xfrm>
        </p:spPr>
        <p:txBody>
          <a:bodyPr/>
          <a:lstStyle/>
          <a:p>
            <a:pPr eaLnBrk="1" hangingPunct="1"/>
            <a:r>
              <a:rPr lang="pt-PT" smtClean="0"/>
              <a:t>Tipo de amiloidose (n=45)</a:t>
            </a:r>
          </a:p>
        </p:txBody>
      </p:sp>
      <p:graphicFrame>
        <p:nvGraphicFramePr>
          <p:cNvPr id="21510" name="Object 6"/>
          <p:cNvGraphicFramePr>
            <a:graphicFrameLocks noGrp="1"/>
          </p:cNvGraphicFramePr>
          <p:nvPr>
            <p:ph idx="4294967295"/>
          </p:nvPr>
        </p:nvGraphicFramePr>
        <p:xfrm>
          <a:off x="539750" y="1557338"/>
          <a:ext cx="7737475" cy="4637087"/>
        </p:xfrm>
        <a:graphic>
          <a:graphicData uri="http://schemas.openxmlformats.org/presentationml/2006/ole">
            <p:oleObj spid="_x0000_s21510" name="Gráfico" r:id="rId3" imgW="8058285" imgH="4829175" progId="Excel.Chart.8">
              <p:embed/>
            </p:oleObj>
          </a:graphicData>
        </a:graphic>
      </p:graphicFrame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115888"/>
            <a:ext cx="8229600" cy="1371600"/>
          </a:xfrm>
        </p:spPr>
        <p:txBody>
          <a:bodyPr/>
          <a:lstStyle/>
          <a:p>
            <a:r>
              <a:rPr lang="pt-PT" sz="3600" smtClean="0"/>
              <a:t>Um pouco de história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PT" sz="2400" smtClean="0"/>
              <a:t>Criação do Gabinete de Registo em 2009</a:t>
            </a:r>
          </a:p>
          <a:p>
            <a:pPr>
              <a:lnSpc>
                <a:spcPct val="80000"/>
              </a:lnSpc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Registo retrospectivo das biópsias até 2008 (n=11 439)</a:t>
            </a:r>
          </a:p>
          <a:p>
            <a:pPr>
              <a:lnSpc>
                <a:spcPct val="80000"/>
              </a:lnSpc>
            </a:pPr>
            <a:r>
              <a:rPr lang="pt-PT" sz="2400" smtClean="0"/>
              <a:t>Registo prospectivo desde 2009 (n= 4 626)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Uniformização dos diagnósticos histológicos</a:t>
            </a:r>
          </a:p>
          <a:p>
            <a:pPr>
              <a:lnSpc>
                <a:spcPct val="80000"/>
              </a:lnSpc>
            </a:pPr>
            <a:r>
              <a:rPr lang="pt-PT" sz="2400" smtClean="0"/>
              <a:t>Criação de uma folha protocolada de registo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Dados clínicos e histológicos</a:t>
            </a:r>
          </a:p>
          <a:p>
            <a:pPr>
              <a:lnSpc>
                <a:spcPct val="80000"/>
              </a:lnSpc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Fomentação da utilização de novas classificações: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OMS para a Nefropatia diabética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Oxford para a Nefropatia IgA</a:t>
            </a:r>
          </a:p>
          <a:p>
            <a:pPr>
              <a:lnSpc>
                <a:spcPct val="80000"/>
              </a:lnSpc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Amiloidose – caracterização </a:t>
            </a:r>
          </a:p>
        </p:txBody>
      </p:sp>
      <p:graphicFrame>
        <p:nvGraphicFramePr>
          <p:cNvPr id="22534" name="Object 6"/>
          <p:cNvGraphicFramePr>
            <a:graphicFrameLocks noGrp="1"/>
          </p:cNvGraphicFramePr>
          <p:nvPr>
            <p:ph idx="4294967295"/>
          </p:nvPr>
        </p:nvGraphicFramePr>
        <p:xfrm>
          <a:off x="561975" y="1557338"/>
          <a:ext cx="8018463" cy="4627562"/>
        </p:xfrm>
        <a:graphic>
          <a:graphicData uri="http://schemas.openxmlformats.org/presentationml/2006/ole">
            <p:oleObj spid="_x0000_s22534" name="Folha de cálculo" r:id="rId3" imgW="8086657" imgH="466716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0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2713"/>
            <a:ext cx="8229600" cy="1371600"/>
          </a:xfrm>
        </p:spPr>
        <p:txBody>
          <a:bodyPr/>
          <a:lstStyle/>
          <a:p>
            <a:pPr algn="ctr"/>
            <a:r>
              <a:rPr lang="pt-PT" sz="3200" smtClean="0"/>
              <a:t>Adesão às classificações propostas</a:t>
            </a:r>
          </a:p>
        </p:txBody>
      </p:sp>
      <p:graphicFrame>
        <p:nvGraphicFramePr>
          <p:cNvPr id="89101" name="Object 13"/>
          <p:cNvGraphicFramePr>
            <a:graphicFrameLocks noGrp="1" noChangeAspect="1"/>
          </p:cNvGraphicFramePr>
          <p:nvPr>
            <p:ph sz="half" idx="1"/>
          </p:nvPr>
        </p:nvGraphicFramePr>
        <p:xfrm>
          <a:off x="533400" y="1485900"/>
          <a:ext cx="4038600" cy="3886200"/>
        </p:xfrm>
        <a:graphic>
          <a:graphicData uri="http://schemas.openxmlformats.org/presentationml/2006/ole">
            <p:oleObj spid="_x0000_s89101" name="Gráfico" r:id="rId3" imgW="4038600" imgH="3886200" progId="MSGraph.Chart.8">
              <p:embed followColorScheme="full"/>
            </p:oleObj>
          </a:graphicData>
        </a:graphic>
      </p:graphicFrame>
      <p:sp>
        <p:nvSpPr>
          <p:cNvPr id="89104" name="Text Box 6"/>
          <p:cNvSpPr txBox="1">
            <a:spLocks noChangeArrowheads="1"/>
          </p:cNvSpPr>
          <p:nvPr/>
        </p:nvSpPr>
        <p:spPr bwMode="auto">
          <a:xfrm>
            <a:off x="755650" y="5673725"/>
            <a:ext cx="331152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/>
              <a:t>Nefropatia diabética</a:t>
            </a:r>
          </a:p>
          <a:p>
            <a:pPr algn="ctr">
              <a:spcBef>
                <a:spcPct val="50000"/>
              </a:spcBef>
            </a:pPr>
            <a:r>
              <a:rPr lang="pt-PT"/>
              <a:t>Classificação da OMS </a:t>
            </a:r>
          </a:p>
        </p:txBody>
      </p:sp>
      <p:graphicFrame>
        <p:nvGraphicFramePr>
          <p:cNvPr id="89102" name="Object 14"/>
          <p:cNvGraphicFramePr>
            <a:graphicFrameLocks noGrp="1" noChangeAspect="1"/>
          </p:cNvGraphicFramePr>
          <p:nvPr>
            <p:ph sz="half" idx="2"/>
          </p:nvPr>
        </p:nvGraphicFramePr>
        <p:xfrm>
          <a:off x="4572000" y="1485900"/>
          <a:ext cx="4038600" cy="3886200"/>
        </p:xfrm>
        <a:graphic>
          <a:graphicData uri="http://schemas.openxmlformats.org/presentationml/2006/ole">
            <p:oleObj spid="_x0000_s89102" name="Gráfico" r:id="rId4" imgW="4038600" imgH="3886200" progId="MSGraph.Chart.8">
              <p:embed followColorScheme="full"/>
            </p:oleObj>
          </a:graphicData>
        </a:graphic>
      </p:graphicFrame>
      <p:sp>
        <p:nvSpPr>
          <p:cNvPr id="89105" name="Text Box 8"/>
          <p:cNvSpPr txBox="1">
            <a:spLocks noChangeArrowheads="1"/>
          </p:cNvSpPr>
          <p:nvPr/>
        </p:nvSpPr>
        <p:spPr bwMode="auto">
          <a:xfrm>
            <a:off x="5221288" y="5673725"/>
            <a:ext cx="331152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/>
              <a:t>Nefropatia IgA</a:t>
            </a:r>
          </a:p>
          <a:p>
            <a:pPr algn="ctr">
              <a:spcBef>
                <a:spcPct val="50000"/>
              </a:spcBef>
            </a:pPr>
            <a:r>
              <a:rPr lang="pt-PT"/>
              <a:t>Classificação de Oxford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1371600"/>
          </a:xfrm>
        </p:spPr>
        <p:txBody>
          <a:bodyPr/>
          <a:lstStyle/>
          <a:p>
            <a:r>
              <a:rPr lang="pt-PT" sz="3600" smtClean="0"/>
              <a:t>Conclusões</a:t>
            </a:r>
          </a:p>
        </p:txBody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sz="2400" smtClean="0"/>
              <a:t>São  praticamente registadas todas as biópsias realizadas no país.</a:t>
            </a:r>
          </a:p>
          <a:p>
            <a:endParaRPr lang="pt-PT" sz="2400" smtClean="0"/>
          </a:p>
          <a:p>
            <a:r>
              <a:rPr lang="pt-PT" sz="2400" smtClean="0"/>
              <a:t>A maioria dos dados pedidos é preenchida.</a:t>
            </a:r>
          </a:p>
          <a:p>
            <a:endParaRPr lang="pt-PT" sz="2400" smtClean="0"/>
          </a:p>
          <a:p>
            <a:r>
              <a:rPr lang="pt-PT" sz="2400" smtClean="0"/>
              <a:t>Um aumento da adesão à classificação de Oxford para Nefropatia IgA</a:t>
            </a:r>
          </a:p>
          <a:p>
            <a:endParaRPr lang="pt-PT" sz="2400" smtClean="0"/>
          </a:p>
          <a:p>
            <a:r>
              <a:rPr lang="pt-PT" sz="2400" smtClean="0"/>
              <a:t>Muitos dados anatomo-clínicos disponíveis no registo. </a:t>
            </a:r>
          </a:p>
          <a:p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34"/>
          <p:cNvSpPr>
            <a:spLocks noGrp="1" noChangeArrowheads="1"/>
          </p:cNvSpPr>
          <p:nvPr>
            <p:ph type="title"/>
          </p:nvPr>
        </p:nvSpPr>
        <p:spPr>
          <a:xfrm>
            <a:off x="590550" y="44450"/>
            <a:ext cx="8229600" cy="1371600"/>
          </a:xfrm>
        </p:spPr>
        <p:txBody>
          <a:bodyPr/>
          <a:lstStyle/>
          <a:p>
            <a:pPr eaLnBrk="1" hangingPunct="1"/>
            <a:r>
              <a:rPr lang="pt-PT" sz="4000" smtClean="0"/>
              <a:t>As Pessoas do  Registo em 2015</a:t>
            </a:r>
          </a:p>
        </p:txBody>
      </p:sp>
      <p:graphicFrame>
        <p:nvGraphicFramePr>
          <p:cNvPr id="92175" name="Group 15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147050" cy="4968875"/>
        </p:xfrm>
        <a:graphic>
          <a:graphicData uri="http://schemas.openxmlformats.org/drawingml/2006/table">
            <a:tbl>
              <a:tblPr/>
              <a:tblGrid>
                <a:gridCol w="8147050"/>
              </a:tblGrid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Central - HCC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: Fernanda Carvalho, Helena Sousa 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Norte - H Sta Maria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Lurdes Correia, Gomes da Costa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Univ Coimbra – HUC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Fernanda Cunha, Jorge Pratas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Vila Nova de Gaia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David Tente, Ana Marta Gomes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Fernando Fonseca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Samuel Aparício, Patrícia Carilho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Garcia Orta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Fernanda Carvalho, Jorge Silva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Cruz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Sância Ramos, Cristina Jorge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Santo António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Ramón Vizcaíno, Josefina Santos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São João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Susana Sampaio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Hospital de Braga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Sofia Rocha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IPO Porto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Alfredo Loureiro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Gabinete Central de Registo: 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Fernanda Carvalho, Ana Rita Santos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19113" y="333375"/>
            <a:ext cx="8624887" cy="1371600"/>
          </a:xfrm>
        </p:spPr>
        <p:txBody>
          <a:bodyPr/>
          <a:lstStyle/>
          <a:p>
            <a:pPr algn="ctr"/>
            <a:r>
              <a:rPr lang="pt-PT" sz="3600" smtClean="0"/>
              <a:t>Funcionamento do Gabinete de Registo</a:t>
            </a:r>
            <a:br>
              <a:rPr lang="pt-PT" sz="3600" smtClean="0"/>
            </a:br>
            <a:endParaRPr lang="pt-PT" sz="3600" smtClean="0"/>
          </a:p>
        </p:txBody>
      </p:sp>
      <p:pic>
        <p:nvPicPr>
          <p:cNvPr id="47106" name="Picture 11" descr="SPN - Protocolo001_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4879975" y="1033463"/>
            <a:ext cx="4264025" cy="5851525"/>
          </a:xfrm>
        </p:spPr>
      </p:pic>
      <p:sp>
        <p:nvSpPr>
          <p:cNvPr id="47107" name="Text Box 12"/>
          <p:cNvSpPr txBox="1">
            <a:spLocks noChangeArrowheads="1"/>
          </p:cNvSpPr>
          <p:nvPr/>
        </p:nvSpPr>
        <p:spPr bwMode="auto">
          <a:xfrm>
            <a:off x="755650" y="2276475"/>
            <a:ext cx="2592388" cy="407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Centros diagnósticos</a:t>
            </a:r>
            <a:r>
              <a:rPr lang="pt-PT"/>
              <a:t> Dados recolhidos e organizados</a:t>
            </a:r>
          </a:p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Gabinete Central</a:t>
            </a:r>
            <a:r>
              <a:rPr lang="pt-PT"/>
              <a:t> Dados reunidos e organizados</a:t>
            </a:r>
          </a:p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/>
              <a:t>Dados apresentados anualmente no </a:t>
            </a:r>
            <a:r>
              <a:rPr lang="pt-PT">
                <a:solidFill>
                  <a:srgbClr val="FF3300"/>
                </a:solidFill>
              </a:rPr>
              <a:t>Encontro Renal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3024188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Médico assistente</a:t>
            </a:r>
          </a:p>
          <a:p>
            <a:pPr algn="ctr">
              <a:spcBef>
                <a:spcPct val="50000"/>
              </a:spcBef>
            </a:pPr>
            <a:r>
              <a:rPr lang="pt-PT"/>
              <a:t>Preenchimento da folha de protocolo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z="4000" smtClean="0"/>
              <a:t>Número total de biópsias no registo</a:t>
            </a:r>
          </a:p>
        </p:txBody>
      </p:sp>
      <p:graphicFrame>
        <p:nvGraphicFramePr>
          <p:cNvPr id="36873" name="Object 9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36873" name="Gráfico" r:id="rId3" imgW="8229600" imgH="4533990" progId="MSGraph.Chart.8">
              <p:embed followColorScheme="full"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/>
          </p:cNvSpPr>
          <p:nvPr>
            <p:ph type="title"/>
          </p:nvPr>
        </p:nvSpPr>
        <p:spPr>
          <a:xfrm>
            <a:off x="806450" y="-26988"/>
            <a:ext cx="8229600" cy="1371601"/>
          </a:xfrm>
        </p:spPr>
        <p:txBody>
          <a:bodyPr/>
          <a:lstStyle/>
          <a:p>
            <a:pPr eaLnBrk="1" hangingPunct="1"/>
            <a:r>
              <a:rPr lang="pt-PT" sz="3600" smtClean="0"/>
              <a:t>Hospitais participantes em 2014</a:t>
            </a:r>
          </a:p>
        </p:txBody>
      </p:sp>
      <p:graphicFrame>
        <p:nvGraphicFramePr>
          <p:cNvPr id="54388" name="Group 116"/>
          <p:cNvGraphicFramePr>
            <a:graphicFrameLocks noGrp="1"/>
          </p:cNvGraphicFramePr>
          <p:nvPr>
            <p:ph idx="1"/>
          </p:nvPr>
        </p:nvGraphicFramePr>
        <p:xfrm>
          <a:off x="457200" y="1158875"/>
          <a:ext cx="8229600" cy="5856288"/>
        </p:xfrm>
        <a:graphic>
          <a:graphicData uri="http://schemas.openxmlformats.org/drawingml/2006/table">
            <a:tbl>
              <a:tblPr/>
              <a:tblGrid>
                <a:gridCol w="1730375"/>
                <a:gridCol w="917575"/>
                <a:gridCol w="2481263"/>
                <a:gridCol w="790575"/>
                <a:gridCol w="1311275"/>
                <a:gridCol w="998537"/>
              </a:tblGrid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Norte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Viana Castelo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Ponte de Lima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CHMT - T Novas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 Orta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CHTMAD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Amato Lusitano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Setúbal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Bragança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I. D. Pedro - Aveiro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Évora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Braga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Universidade Coimbra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Faro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Guimarães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Pediátrico Coimbra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Mirandela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HUC - CHC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Lamego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Lisboa - Vale do tejo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 Teotónio Viseu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Cruz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Ilhas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Tâmega Sousa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Beâtriz Angelo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Funchal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Porto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CUF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P Delgada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VN Gaia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CUF Descobertas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IPO - Porto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Curry Cabral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 João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Estefânia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Sto António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 Fonseca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Cascais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Maria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CHP - Nefro Ped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Pedro Hispano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Luz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SAMS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49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-26988"/>
            <a:ext cx="8229600" cy="1371601"/>
          </a:xfrm>
        </p:spPr>
        <p:txBody>
          <a:bodyPr/>
          <a:lstStyle/>
          <a:p>
            <a:pPr eaLnBrk="1" hangingPunct="1"/>
            <a:r>
              <a:rPr lang="pt-PT" sz="4000" smtClean="0"/>
              <a:t>Idade dos doentes (n=877)</a:t>
            </a:r>
          </a:p>
        </p:txBody>
      </p:sp>
      <p:graphicFrame>
        <p:nvGraphicFramePr>
          <p:cNvPr id="24583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1628775"/>
          <a:ext cx="8997950" cy="4957763"/>
        </p:xfrm>
        <a:graphic>
          <a:graphicData uri="http://schemas.openxmlformats.org/presentationml/2006/ole">
            <p:oleObj spid="_x0000_s24583" name="Gráfico" r:id="rId3" imgW="8229600" imgH="4533990" progId="MSGraph.Chart.8">
              <p:embed followColorScheme="full"/>
            </p:oleObj>
          </a:graphicData>
        </a:graphic>
      </p:graphicFrame>
      <p:sp>
        <p:nvSpPr>
          <p:cNvPr id="24585" name="Text Box 4"/>
          <p:cNvSpPr txBox="1">
            <a:spLocks noChangeArrowheads="1"/>
          </p:cNvSpPr>
          <p:nvPr/>
        </p:nvSpPr>
        <p:spPr bwMode="auto">
          <a:xfrm>
            <a:off x="684213" y="1989138"/>
            <a:ext cx="29511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400">
                <a:solidFill>
                  <a:srgbClr val="FF0000"/>
                </a:solidFill>
              </a:rPr>
              <a:t>&gt; 65 anos= Idoso</a:t>
            </a:r>
          </a:p>
        </p:txBody>
      </p:sp>
      <p:sp>
        <p:nvSpPr>
          <p:cNvPr id="24586" name="Text Box 5"/>
          <p:cNvSpPr txBox="1">
            <a:spLocks noChangeArrowheads="1"/>
          </p:cNvSpPr>
          <p:nvPr/>
        </p:nvSpPr>
        <p:spPr bwMode="auto">
          <a:xfrm>
            <a:off x="3492500" y="1196975"/>
            <a:ext cx="1943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>
                <a:solidFill>
                  <a:srgbClr val="FF0000"/>
                </a:solidFill>
              </a:rPr>
              <a:t>Sem informação</a:t>
            </a:r>
          </a:p>
        </p:txBody>
      </p:sp>
      <p:sp>
        <p:nvSpPr>
          <p:cNvPr id="24587" name="Text Box 6"/>
          <p:cNvSpPr txBox="1">
            <a:spLocks noChangeArrowheads="1"/>
          </p:cNvSpPr>
          <p:nvPr/>
        </p:nvSpPr>
        <p:spPr bwMode="auto">
          <a:xfrm>
            <a:off x="5651500" y="1844675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400">
                <a:solidFill>
                  <a:srgbClr val="FF0000"/>
                </a:solidFill>
              </a:rPr>
              <a:t>&lt; 15 anos= Criança</a:t>
            </a:r>
          </a:p>
        </p:txBody>
      </p:sp>
      <p:sp>
        <p:nvSpPr>
          <p:cNvPr id="24588" name="Text Box 7"/>
          <p:cNvSpPr txBox="1">
            <a:spLocks noChangeArrowheads="1"/>
          </p:cNvSpPr>
          <p:nvPr/>
        </p:nvSpPr>
        <p:spPr bwMode="auto">
          <a:xfrm>
            <a:off x="4572000" y="5799138"/>
            <a:ext cx="3384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>
                <a:solidFill>
                  <a:srgbClr val="FF0000"/>
                </a:solidFill>
              </a:rPr>
              <a:t>15- 65 anos= Adulto</a:t>
            </a:r>
          </a:p>
        </p:txBody>
      </p:sp>
      <p:sp>
        <p:nvSpPr>
          <p:cNvPr id="24589" name="Text Box 10"/>
          <p:cNvSpPr txBox="1">
            <a:spLocks noChangeArrowheads="1"/>
          </p:cNvSpPr>
          <p:nvPr/>
        </p:nvSpPr>
        <p:spPr bwMode="auto">
          <a:xfrm>
            <a:off x="250825" y="5300663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328613"/>
            <a:ext cx="8229600" cy="1371600"/>
          </a:xfrm>
        </p:spPr>
        <p:txBody>
          <a:bodyPr/>
          <a:lstStyle/>
          <a:p>
            <a:pPr eaLnBrk="1" hangingPunct="1"/>
            <a:r>
              <a:rPr lang="pt-PT" sz="3600" smtClean="0"/>
              <a:t>Motivo Principal de Biópsia ( n=877) </a:t>
            </a:r>
          </a:p>
        </p:txBody>
      </p:sp>
      <p:graphicFrame>
        <p:nvGraphicFramePr>
          <p:cNvPr id="31751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611188" y="1743075"/>
          <a:ext cx="7197725" cy="5114925"/>
        </p:xfrm>
        <a:graphic>
          <a:graphicData uri="http://schemas.openxmlformats.org/presentationml/2006/ole">
            <p:oleObj spid="_x0000_s31751" name="Gráfico" r:id="rId3" imgW="8229600" imgH="5848440" progId="MSGraph.Chart.8">
              <p:embed followColorScheme="full"/>
            </p:oleObj>
          </a:graphicData>
        </a:graphic>
      </p:graphicFrame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250825" y="580548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3" name="Título 1"/>
          <p:cNvSpPr>
            <a:spLocks noGrp="1"/>
          </p:cNvSpPr>
          <p:nvPr>
            <p:ph type="title" idx="4294967295"/>
          </p:nvPr>
        </p:nvSpPr>
        <p:spPr>
          <a:xfrm>
            <a:off x="179388" y="257175"/>
            <a:ext cx="8713787" cy="1371600"/>
          </a:xfrm>
        </p:spPr>
        <p:txBody>
          <a:bodyPr/>
          <a:lstStyle/>
          <a:p>
            <a:pPr algn="ctr" eaLnBrk="1" hangingPunct="1"/>
            <a:r>
              <a:rPr lang="pt-PT" sz="3600" smtClean="0"/>
              <a:t>10 diagnósticos mais frequentes ( n=568)</a:t>
            </a:r>
            <a:br>
              <a:rPr lang="pt-PT" sz="3600" smtClean="0"/>
            </a:br>
            <a:r>
              <a:rPr lang="pt-PT" sz="3200" smtClean="0"/>
              <a:t>65% das biópsias</a:t>
            </a:r>
          </a:p>
        </p:txBody>
      </p:sp>
      <p:graphicFrame>
        <p:nvGraphicFramePr>
          <p:cNvPr id="14342" name="Object 6"/>
          <p:cNvGraphicFramePr>
            <a:graphicFrameLocks noGrp="1"/>
          </p:cNvGraphicFramePr>
          <p:nvPr>
            <p:ph idx="4294967295"/>
          </p:nvPr>
        </p:nvGraphicFramePr>
        <p:xfrm>
          <a:off x="406400" y="1557338"/>
          <a:ext cx="8331200" cy="4622800"/>
        </p:xfrm>
        <a:graphic>
          <a:graphicData uri="http://schemas.openxmlformats.org/presentationml/2006/ole">
            <p:oleObj spid="_x0000_s14342" name="Gráfico" r:id="rId3" imgW="8343900" imgH="4629150" progId="Excel.Chart.8">
              <p:embed/>
            </p:oleObj>
          </a:graphicData>
        </a:graphic>
      </p:graphicFrame>
      <p:sp>
        <p:nvSpPr>
          <p:cNvPr id="14344" name="Text Box 5"/>
          <p:cNvSpPr txBox="1">
            <a:spLocks noChangeArrowheads="1"/>
          </p:cNvSpPr>
          <p:nvPr/>
        </p:nvSpPr>
        <p:spPr bwMode="auto">
          <a:xfrm>
            <a:off x="250825" y="580548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  <p:sp>
        <p:nvSpPr>
          <p:cNvPr id="14345" name="Text Box 7"/>
          <p:cNvSpPr txBox="1">
            <a:spLocks noChangeArrowheads="1"/>
          </p:cNvSpPr>
          <p:nvPr/>
        </p:nvSpPr>
        <p:spPr bwMode="auto">
          <a:xfrm>
            <a:off x="6083300" y="6127750"/>
            <a:ext cx="2592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877 biópsias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44450"/>
            <a:ext cx="8229600" cy="1371600"/>
          </a:xfrm>
        </p:spPr>
        <p:txBody>
          <a:bodyPr/>
          <a:lstStyle/>
          <a:p>
            <a:pPr eaLnBrk="1" hangingPunct="1"/>
            <a:r>
              <a:rPr lang="pt-PT" sz="3600" smtClean="0"/>
              <a:t>Diagnósticos na criança ( n=22)</a:t>
            </a:r>
          </a:p>
        </p:txBody>
      </p:sp>
      <p:graphicFrame>
        <p:nvGraphicFramePr>
          <p:cNvPr id="25607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25607" name="Gráfico" r:id="rId3" imgW="8229600" imgH="4533990" progId="MSGraph.Chart.8">
              <p:embed followColorScheme="full"/>
            </p:oleObj>
          </a:graphicData>
        </a:graphic>
      </p:graphicFrame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252413" y="580548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2014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6083300" y="6127750"/>
            <a:ext cx="316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23 crianças biopsadas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Modelo de apresentação predefini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elo de apresentação predefinido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821</TotalTime>
  <Words>578</Words>
  <Application>Microsoft Macintosh PowerPoint</Application>
  <PresentationFormat>Apresentação no Ecrã (4:3)</PresentationFormat>
  <Paragraphs>193</Paragraphs>
  <Slides>23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5</vt:i4>
      </vt:variant>
      <vt:variant>
        <vt:lpstr>Modelo de apresentação</vt:lpstr>
      </vt:variant>
      <vt:variant>
        <vt:i4>2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23</vt:i4>
      </vt:variant>
    </vt:vector>
  </HeadingPairs>
  <TitlesOfParts>
    <vt:vector size="32" baseType="lpstr">
      <vt:lpstr>Arial</vt:lpstr>
      <vt:lpstr>Wingdings</vt:lpstr>
      <vt:lpstr>Calibri</vt:lpstr>
      <vt:lpstr>Arial Black</vt:lpstr>
      <vt:lpstr>Times New Roman</vt:lpstr>
      <vt:lpstr>1_Modelo de apresentação predefinido</vt:lpstr>
      <vt:lpstr>1_Modelo de apresentação predefinido</vt:lpstr>
      <vt:lpstr>Gráfico</vt:lpstr>
      <vt:lpstr>Folha de cálculo</vt:lpstr>
      <vt:lpstr>Registo Nacional de Biópsias de Rim  2014</vt:lpstr>
      <vt:lpstr>Um pouco de história</vt:lpstr>
      <vt:lpstr>Funcionamento do Gabinete de Registo </vt:lpstr>
      <vt:lpstr>Número total de biópsias no registo</vt:lpstr>
      <vt:lpstr>Hospitais participantes em 2014</vt:lpstr>
      <vt:lpstr>Idade dos doentes (n=877)</vt:lpstr>
      <vt:lpstr>Motivo Principal de Biópsia ( n=877) </vt:lpstr>
      <vt:lpstr>10 diagnósticos mais frequentes ( n=568) 65% das biópsias</vt:lpstr>
      <vt:lpstr>Diagnósticos na criança ( n=22)</vt:lpstr>
      <vt:lpstr>Principais 10 diagnósticos no adulto ( n=420) 68% dos adultos biopsados </vt:lpstr>
      <vt:lpstr>10 principais diagnósticos no idoso (n=151) 66,5% dos idosos biopsados</vt:lpstr>
      <vt:lpstr>Nefropatia IgA (n=115) Motivo de biópsia</vt:lpstr>
      <vt:lpstr>Nefropatia IgA (n=115)</vt:lpstr>
      <vt:lpstr>Nefrite Lúpica (n=90) Motivo de biópsia</vt:lpstr>
      <vt:lpstr>Nefrite lúpica (n=90)</vt:lpstr>
      <vt:lpstr>Classe Lúpica de acordo com a ISN-RPS (n=90)</vt:lpstr>
      <vt:lpstr>Amiloidose (n=45) Motivo de biópsia</vt:lpstr>
      <vt:lpstr>Amiloidose ( n=45)</vt:lpstr>
      <vt:lpstr>Tipo de amiloidose (n=45)</vt:lpstr>
      <vt:lpstr>Amiloidose – caracterização </vt:lpstr>
      <vt:lpstr>Adesão às classificações propostas</vt:lpstr>
      <vt:lpstr>Conclusões</vt:lpstr>
      <vt:lpstr>As Pessoas do  Registo em 2015</vt:lpstr>
    </vt:vector>
  </TitlesOfParts>
  <Company>HCC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30875</dc:creator>
  <cp:lastModifiedBy>Helena</cp:lastModifiedBy>
  <cp:revision>43</cp:revision>
  <dcterms:created xsi:type="dcterms:W3CDTF">2015-04-09T12:38:21Z</dcterms:created>
  <dcterms:modified xsi:type="dcterms:W3CDTF">2015-10-11T16:23:26Z</dcterms:modified>
</cp:coreProperties>
</file>