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9"/>
  </p:notesMasterIdLst>
  <p:sldIdLst>
    <p:sldId id="256" r:id="rId2"/>
    <p:sldId id="311" r:id="rId3"/>
    <p:sldId id="313" r:id="rId4"/>
    <p:sldId id="288" r:id="rId5"/>
    <p:sldId id="281" r:id="rId6"/>
    <p:sldId id="322" r:id="rId7"/>
    <p:sldId id="269" r:id="rId8"/>
    <p:sldId id="314" r:id="rId9"/>
    <p:sldId id="276" r:id="rId10"/>
    <p:sldId id="327" r:id="rId11"/>
    <p:sldId id="270" r:id="rId12"/>
    <p:sldId id="316" r:id="rId13"/>
    <p:sldId id="320" r:id="rId14"/>
    <p:sldId id="323" r:id="rId15"/>
    <p:sldId id="325" r:id="rId16"/>
    <p:sldId id="262" r:id="rId17"/>
    <p:sldId id="312" r:id="rId18"/>
    <p:sldId id="261" r:id="rId19"/>
    <p:sldId id="326" r:id="rId20"/>
    <p:sldId id="267" r:id="rId21"/>
    <p:sldId id="263" r:id="rId22"/>
    <p:sldId id="265" r:id="rId23"/>
    <p:sldId id="329" r:id="rId24"/>
    <p:sldId id="324" r:id="rId25"/>
    <p:sldId id="319" r:id="rId26"/>
    <p:sldId id="321" r:id="rId27"/>
    <p:sldId id="303" r:id="rId28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2319" autoAdjust="0"/>
    <p:restoredTop sz="94660"/>
  </p:normalViewPr>
  <p:slideViewPr>
    <p:cSldViewPr>
      <p:cViewPr>
        <p:scale>
          <a:sx n="108" d="100"/>
          <a:sy n="108" d="100"/>
        </p:scale>
        <p:origin x="-186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PT"/>
          </a:p>
        </p:txBody>
      </p:sp>
      <p:sp>
        <p:nvSpPr>
          <p:cNvPr id="177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42E519-DFE6-4266-B4AB-259E09D492F3}" type="datetimeFigureOut">
              <a:rPr lang="pt-PT"/>
              <a:pPr/>
              <a:t>21-11-2017</a:t>
            </a:fld>
            <a:endParaRPr lang="pt-PT"/>
          </a:p>
        </p:txBody>
      </p:sp>
      <p:sp>
        <p:nvSpPr>
          <p:cNvPr id="177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7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177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pt-PT"/>
          </a:p>
        </p:txBody>
      </p:sp>
      <p:sp>
        <p:nvSpPr>
          <p:cNvPr id="177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FCC1CE3-1315-441E-8363-F0C90E3979FF}" type="slidenum">
              <a:rPr lang="pt-PT"/>
              <a:pPr/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0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/>
              <a:t>Em 2009 realizou-se  uma avaliação retrospectiva das biopsias realizadas no apis até a data. Coseguimos reunir daos de mais de 11 000 biopsias. A partir de 2010 a avaliação foi prspectiva e temos dados cliniocos e histolgicos de mais de 5500 biopsias.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9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/>
              <a:t>Em 2015 foram realizadas 922 biopsias. Isto é mais 200 biopsias de  que em 2009. agora vou ficar me nos resulatdos do ano de 2015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8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/>
              <a:t>Em relação a idade. Predominam as biopsias realizadas em doentes com idades compreendidas entre os 15 e 65 anos. No entanto um terço das biopsias foi realizadas em doentes com mais de 65 anos.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1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/>
              <a:t>  Há um ligeiro predomínio de doentes do sexo masculino. Realizaram-se 57 % de biópsias. 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2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/>
              <a:t>Em relação ao motivo principal. A maioria das biópsias foi realizada por os doentes apresentarem proteinuria, que nefrotica ou subnefrotica. Os outros dois grandes motivos de biopsias são a IRRP e IRA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/>
              <a:t>Em relação aos diagnósticos. Este ano a ESF tornou-se o diagnostico mais frequente com 118 casos. Seguido da nefrite lupica e da IgA. Também houve um aumento do número de nefropatias diabéticas diagnosticadas por biopsia. Depois vem as vasculites as vasculites, a memnranosa e a amiloidose.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/>
              <a:t>A frequencia das patologias das criança é  diferente, sendo a lesão mínima como esperado o diagnostico mais frequente. Seguem-se a nefrite lupica e a IgA.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pt-PT"/>
              <a:t>Nos doentes com mais de 65 anos verificou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pt-PT" sz="2400">
                <a:latin typeface="Times New Roman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 sz="2400">
                <a:latin typeface="Times New Roman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pt-PT" sz="2400">
                  <a:latin typeface="Times New Roman" pitchFamily="18" charset="0"/>
                </a:endParaRPr>
              </a:p>
            </p:txBody>
          </p:sp>
        </p:grpSp>
      </p:grpSp>
      <p:sp>
        <p:nvSpPr>
          <p:cNvPr id="9320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r>
              <a:rPr lang="pt-PT"/>
              <a:t>Clique para editar o estilo do título</a:t>
            </a:r>
          </a:p>
        </p:txBody>
      </p:sp>
      <p:sp>
        <p:nvSpPr>
          <p:cNvPr id="9320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pt-PT"/>
              <a:t>Faça clique para editar o estilo do subtítulo do modelo global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92F44B-CF49-4AFA-8A5E-89FEAE33AB24}" type="datetimeFigureOut">
              <a:rPr lang="pt-PT"/>
              <a:pPr>
                <a:defRPr/>
              </a:pPr>
              <a:t>21-11-2017</a:t>
            </a:fld>
            <a:endParaRPr lang="pt-PT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ABF231-67C8-45F1-AACF-A5FDA9727A6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54E823-51E7-4FE0-9C88-F8D36D2B1EC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6499E4-868F-4250-89EA-8702614527B6}" type="datetimeFigureOut">
              <a:rPr lang="pt-PT"/>
              <a:pPr>
                <a:defRPr/>
              </a:pPr>
              <a:t>21-11-2017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9D0C1C-D464-47F0-AD14-ABDBB4D7226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6D1929-EBF3-4BEC-8247-A579D58A8870}" type="datetimeFigureOut">
              <a:rPr lang="pt-PT"/>
              <a:pPr>
                <a:defRPr/>
              </a:pPr>
              <a:t>21-11-2017</a:t>
            </a:fld>
            <a:endParaRPr lang="pt-PT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Tabela 2"/>
          <p:cNvSpPr>
            <a:spLocks noGrp="1"/>
          </p:cNvSpPr>
          <p:nvPr>
            <p:ph type="tbl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pt-PT" noProof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18D76-1BD4-4FC4-AF56-8CFC26884876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69A6A-E8F9-42A7-806E-8644FBEBEEB5}" type="datetimeFigureOut">
              <a:rPr lang="pt-PT"/>
              <a:pPr>
                <a:defRPr/>
              </a:pPr>
              <a:t>21-11-2017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830E4D-28A9-462B-8642-896EE584C42A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B1B280-ED3B-4B37-88B2-9F5D151B0378}" type="datetimeFigureOut">
              <a:rPr lang="pt-PT"/>
              <a:pPr>
                <a:defRPr/>
              </a:pPr>
              <a:t>21-11-2017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1A1965-4C56-4CCA-A120-6195C0F5649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8A7D4-0684-4E55-8424-DF9D33831056}" type="datetimeFigureOut">
              <a:rPr lang="pt-PT"/>
              <a:pPr>
                <a:defRPr/>
              </a:pPr>
              <a:t>21-11-2017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394F88-9673-49C1-9DEA-D7968125A72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DE4D53-20B4-4897-AC4F-F6950EF02B60}" type="datetimeFigureOut">
              <a:rPr lang="pt-PT"/>
              <a:pPr>
                <a:defRPr/>
              </a:pPr>
              <a:t>21-11-2017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80528E-C3CD-48B5-9894-5E2FFAF0597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39E7D-3E7F-4B3A-8AE3-57137B43BC0C}" type="datetimeFigureOut">
              <a:rPr lang="pt-PT"/>
              <a:pPr>
                <a:defRPr/>
              </a:pPr>
              <a:t>21-11-2017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2D47D-843F-44F4-A3AD-5B54884053A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91B76-28F6-4DCC-A82A-46FA467E2392}" type="datetimeFigureOut">
              <a:rPr lang="pt-PT"/>
              <a:pPr>
                <a:defRPr/>
              </a:pPr>
              <a:t>21-11-2017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BB0C9-C585-44B5-A5A5-7EAA2963805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D269D8-8935-4495-B283-DACB8C5A4AF2}" type="datetimeFigureOut">
              <a:rPr lang="pt-PT"/>
              <a:pPr>
                <a:defRPr/>
              </a:pPr>
              <a:t>21-11-2017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FC3F4A-F6B2-4E66-841F-BF4035F9CA0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27C522-719A-4106-9EF6-D457133D9B53}" type="datetimeFigureOut">
              <a:rPr lang="pt-PT"/>
              <a:pPr>
                <a:defRPr/>
              </a:pPr>
              <a:t>21-11-2017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A80FFE-CAAC-4C5B-90C1-06394D1E450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4C8F50-1C4D-4645-9FBA-2D5A5C918499}" type="datetimeFigureOut">
              <a:rPr lang="pt-PT"/>
              <a:pPr>
                <a:defRPr/>
              </a:pPr>
              <a:t>21-11-2017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 Black" pitchFamily="34" charset="0"/>
              </a:defRPr>
            </a:lvl1pPr>
          </a:lstStyle>
          <a:p>
            <a:pPr>
              <a:defRPr/>
            </a:pPr>
            <a:fld id="{63FDF3D3-ACAC-4EDE-B37E-722B0313672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  <p:grpSp>
        <p:nvGrpSpPr>
          <p:cNvPr id="1028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9216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pt-PT" sz="2400">
                <a:latin typeface="Times New Roman" pitchFamily="18" charset="0"/>
              </a:endParaRPr>
            </a:p>
          </p:txBody>
        </p:sp>
        <p:sp>
          <p:nvSpPr>
            <p:cNvPr id="92166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 sz="2400">
                <a:latin typeface="Times New Roman" pitchFamily="18" charset="0"/>
              </a:endParaRPr>
            </a:p>
          </p:txBody>
        </p:sp>
        <p:sp>
          <p:nvSpPr>
            <p:cNvPr id="92167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>
                <a:solidFill>
                  <a:schemeClr val="hlink"/>
                </a:solidFill>
              </a:endParaRPr>
            </a:p>
          </p:txBody>
        </p:sp>
        <p:sp>
          <p:nvSpPr>
            <p:cNvPr id="92168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>
                <a:solidFill>
                  <a:schemeClr val="hlink"/>
                </a:solidFill>
              </a:endParaRPr>
            </a:p>
          </p:txBody>
        </p:sp>
        <p:sp>
          <p:nvSpPr>
            <p:cNvPr id="92169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>
                <a:solidFill>
                  <a:schemeClr val="accent2"/>
                </a:solidFill>
              </a:endParaRPr>
            </a:p>
          </p:txBody>
        </p:sp>
        <p:sp>
          <p:nvSpPr>
            <p:cNvPr id="92170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>
                <a:solidFill>
                  <a:schemeClr val="hlink"/>
                </a:solidFill>
              </a:endParaRPr>
            </a:p>
          </p:txBody>
        </p:sp>
        <p:sp>
          <p:nvSpPr>
            <p:cNvPr id="92171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 sz="2400">
                <a:latin typeface="Times New Roman" pitchFamily="18" charset="0"/>
              </a:endParaRPr>
            </a:p>
          </p:txBody>
        </p:sp>
        <p:sp>
          <p:nvSpPr>
            <p:cNvPr id="92172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>
                <a:solidFill>
                  <a:schemeClr val="accent2"/>
                </a:solidFill>
              </a:endParaRPr>
            </a:p>
          </p:txBody>
        </p:sp>
        <p:sp>
          <p:nvSpPr>
            <p:cNvPr id="92173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PT">
                <a:solidFill>
                  <a:schemeClr val="accent2"/>
                </a:solidFill>
              </a:endParaRPr>
            </a:p>
          </p:txBody>
        </p:sp>
      </p:grpSp>
      <p:sp>
        <p:nvSpPr>
          <p:cNvPr id="1029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 estilo do título</a:t>
            </a:r>
          </a:p>
        </p:txBody>
      </p:sp>
      <p:sp>
        <p:nvSpPr>
          <p:cNvPr id="1030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Clique para editar os estilos de texto do modelo global</a:t>
            </a:r>
          </a:p>
          <a:p>
            <a:pPr lvl="1"/>
            <a:r>
              <a:rPr lang="pt-PT" smtClean="0"/>
              <a:t>Segundo nível</a:t>
            </a:r>
          </a:p>
          <a:p>
            <a:pPr lvl="2"/>
            <a:r>
              <a:rPr lang="pt-PT" smtClean="0"/>
              <a:t>Terceiro nível</a:t>
            </a:r>
          </a:p>
          <a:p>
            <a:pPr lvl="3"/>
            <a:r>
              <a:rPr lang="pt-PT" smtClean="0"/>
              <a:t>Quarto nível</a:t>
            </a:r>
          </a:p>
          <a:p>
            <a:pPr lvl="4"/>
            <a:r>
              <a:rPr lang="pt-PT" smtClean="0"/>
              <a:t>Quinto nível</a:t>
            </a:r>
          </a:p>
        </p:txBody>
      </p:sp>
      <p:sp>
        <p:nvSpPr>
          <p:cNvPr id="9217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A85336FD-C9E3-4514-B3E4-8E54F18C0545}" type="datetimeFigureOut">
              <a:rPr lang="pt-PT"/>
              <a:pPr>
                <a:defRPr/>
              </a:pPr>
              <a:t>21-11-2017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2" r:id="rId3"/>
    <p:sldLayoutId id="2147483661" r:id="rId4"/>
    <p:sldLayoutId id="2147483660" r:id="rId5"/>
    <p:sldLayoutId id="2147483659" r:id="rId6"/>
    <p:sldLayoutId id="2147483658" r:id="rId7"/>
    <p:sldLayoutId id="2147483657" r:id="rId8"/>
    <p:sldLayoutId id="2147483656" r:id="rId9"/>
    <p:sldLayoutId id="2147483655" r:id="rId10"/>
    <p:sldLayoutId id="2147483654" r:id="rId11"/>
    <p:sldLayoutId id="2147483653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¨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¨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6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7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9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olha_de_C_lculo_do_Microsoft_Office_Excel_97-20031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Folha_de_C_lculo_do_Microsoft_Office_Excel_97-20032.xls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3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pt-PT" sz="4600" smtClean="0">
                <a:solidFill>
                  <a:schemeClr val="bg1"/>
                </a:solidFill>
              </a:rPr>
              <a:t>Registo Nacional de Biópsias de Rim</a:t>
            </a:r>
            <a:br>
              <a:rPr lang="pt-PT" sz="4600" smtClean="0">
                <a:solidFill>
                  <a:schemeClr val="bg1"/>
                </a:solidFill>
              </a:rPr>
            </a:br>
            <a:r>
              <a:rPr lang="pt-PT" sz="4600" smtClean="0">
                <a:solidFill>
                  <a:schemeClr val="bg1"/>
                </a:solidFill>
              </a:rPr>
              <a:t> 2015</a:t>
            </a:r>
          </a:p>
        </p:txBody>
      </p:sp>
      <p:sp>
        <p:nvSpPr>
          <p:cNvPr id="14338" name="Subtítulo 2"/>
          <p:cNvSpPr>
            <a:spLocks noGrp="1"/>
          </p:cNvSpPr>
          <p:nvPr>
            <p:ph type="subTitle" idx="1"/>
          </p:nvPr>
        </p:nvSpPr>
        <p:spPr>
          <a:xfrm>
            <a:off x="1187450" y="4267200"/>
            <a:ext cx="7804150" cy="1752600"/>
          </a:xfrm>
        </p:spPr>
        <p:txBody>
          <a:bodyPr/>
          <a:lstStyle/>
          <a:p>
            <a:pPr eaLnBrk="1" hangingPunct="1"/>
            <a:r>
              <a:rPr lang="pt-PT" smtClean="0">
                <a:solidFill>
                  <a:schemeClr val="hlink"/>
                </a:solidFill>
              </a:rPr>
              <a:t>Encontro Renal 2016</a:t>
            </a:r>
          </a:p>
          <a:p>
            <a:pPr eaLnBrk="1" hangingPunct="1"/>
            <a:r>
              <a:rPr lang="pt-PT" smtClean="0">
                <a:solidFill>
                  <a:schemeClr val="hlink"/>
                </a:solidFill>
              </a:rPr>
              <a:t>Gabinete Nacional de Registo da SPN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5" name="Título 1"/>
          <p:cNvSpPr>
            <a:spLocks noGrp="1"/>
          </p:cNvSpPr>
          <p:nvPr>
            <p:ph type="title"/>
          </p:nvPr>
        </p:nvSpPr>
        <p:spPr>
          <a:xfrm>
            <a:off x="457200" y="328613"/>
            <a:ext cx="8686800" cy="1371600"/>
          </a:xfrm>
        </p:spPr>
        <p:txBody>
          <a:bodyPr/>
          <a:lstStyle/>
          <a:p>
            <a:r>
              <a:rPr lang="pt-PT" sz="3200" smtClean="0"/>
              <a:t>10 diagnósticos mais frequentes (n=922)</a:t>
            </a:r>
            <a:br>
              <a:rPr lang="pt-PT" sz="3200" smtClean="0"/>
            </a:br>
            <a:r>
              <a:rPr lang="pt-PT" sz="3200" smtClean="0"/>
              <a:t>63% das biópsias</a:t>
            </a:r>
          </a:p>
        </p:txBody>
      </p:sp>
      <p:graphicFrame>
        <p:nvGraphicFramePr>
          <p:cNvPr id="138244" name="Object 4"/>
          <p:cNvGraphicFramePr>
            <a:graphicFrameLocks noChangeAspect="1"/>
          </p:cNvGraphicFramePr>
          <p:nvPr/>
        </p:nvGraphicFramePr>
        <p:xfrm>
          <a:off x="838200" y="1603375"/>
          <a:ext cx="7466013" cy="4633913"/>
        </p:xfrm>
        <a:graphic>
          <a:graphicData uri="http://schemas.openxmlformats.org/presentationml/2006/ole">
            <p:oleObj spid="_x0000_s138244" name="Gráfico" r:id="rId4" imgW="7486706" imgH="4648169" progId="MSGraph.Chart.8">
              <p:embed followColorScheme="full"/>
            </p:oleObj>
          </a:graphicData>
        </a:graphic>
      </p:graphicFrame>
      <p:sp>
        <p:nvSpPr>
          <p:cNvPr id="138246" name="Text Box 7"/>
          <p:cNvSpPr txBox="1">
            <a:spLocks noChangeArrowheads="1"/>
          </p:cNvSpPr>
          <p:nvPr/>
        </p:nvSpPr>
        <p:spPr bwMode="auto">
          <a:xfrm>
            <a:off x="611188" y="6165850"/>
            <a:ext cx="1368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400" b="1">
                <a:solidFill>
                  <a:srgbClr val="FF3300"/>
                </a:solidFill>
              </a:rPr>
              <a:t>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8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185738"/>
            <a:ext cx="8229600" cy="1371600"/>
          </a:xfrm>
        </p:spPr>
        <p:txBody>
          <a:bodyPr/>
          <a:lstStyle/>
          <a:p>
            <a:pPr eaLnBrk="1" hangingPunct="1"/>
            <a:r>
              <a:rPr lang="pt-PT" sz="3200" smtClean="0"/>
              <a:t>Diagnósticos&lt;15 anos (n=45)</a:t>
            </a:r>
            <a:br>
              <a:rPr lang="pt-PT" sz="3200" smtClean="0"/>
            </a:br>
            <a:r>
              <a:rPr lang="pt-PT" sz="3200" smtClean="0"/>
              <a:t>- 5 mais frequentes ( 65%)</a:t>
            </a:r>
          </a:p>
        </p:txBody>
      </p:sp>
      <p:graphicFrame>
        <p:nvGraphicFramePr>
          <p:cNvPr id="25607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463550" y="1628775"/>
          <a:ext cx="8215313" cy="4525963"/>
        </p:xfrm>
        <a:graphic>
          <a:graphicData uri="http://schemas.openxmlformats.org/presentationml/2006/ole">
            <p:oleObj spid="_x0000_s25607" name="Gráfico" r:id="rId4" imgW="8229600" imgH="4533818" progId="MSGraph.Chart.8">
              <p:embed followColorScheme="full"/>
            </p:oleObj>
          </a:graphicData>
        </a:graphic>
      </p:graphicFrame>
      <p:sp>
        <p:nvSpPr>
          <p:cNvPr id="25609" name="Text Box 6"/>
          <p:cNvSpPr txBox="1">
            <a:spLocks noChangeArrowheads="1"/>
          </p:cNvSpPr>
          <p:nvPr/>
        </p:nvSpPr>
        <p:spPr bwMode="auto">
          <a:xfrm>
            <a:off x="252413" y="5805488"/>
            <a:ext cx="172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2015</a:t>
            </a:r>
          </a:p>
        </p:txBody>
      </p:sp>
      <p:sp>
        <p:nvSpPr>
          <p:cNvPr id="25610" name="Text Box 7"/>
          <p:cNvSpPr txBox="1">
            <a:spLocks noChangeArrowheads="1"/>
          </p:cNvSpPr>
          <p:nvPr/>
        </p:nvSpPr>
        <p:spPr bwMode="auto">
          <a:xfrm>
            <a:off x="6084888" y="6092825"/>
            <a:ext cx="3168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t-PT" sz="2000">
              <a:solidFill>
                <a:srgbClr val="FF3300"/>
              </a:solidFill>
            </a:endParaRPr>
          </a:p>
        </p:txBody>
      </p:sp>
      <p:sp>
        <p:nvSpPr>
          <p:cNvPr id="25611" name="Text Box 12"/>
          <p:cNvSpPr txBox="1">
            <a:spLocks noChangeArrowheads="1"/>
          </p:cNvSpPr>
          <p:nvPr/>
        </p:nvSpPr>
        <p:spPr bwMode="auto">
          <a:xfrm>
            <a:off x="5292725" y="6118225"/>
            <a:ext cx="3743325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Material insuficiente/inadequado: 2 (4,4%)</a:t>
            </a:r>
          </a:p>
          <a:p>
            <a:pPr>
              <a:spcBef>
                <a:spcPct val="50000"/>
              </a:spcBef>
            </a:pPr>
            <a:r>
              <a:rPr lang="pt-PT" sz="1400"/>
              <a:t>Sem diagnóstico: 2 (4,4%)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7" name="Título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686800" cy="1371600"/>
          </a:xfrm>
        </p:spPr>
        <p:txBody>
          <a:bodyPr/>
          <a:lstStyle/>
          <a:p>
            <a:r>
              <a:rPr lang="pt-PT" sz="3200" smtClean="0"/>
              <a:t>Diagnósticos 15-65 anos (n=604)</a:t>
            </a:r>
            <a:br>
              <a:rPr lang="pt-PT" sz="3200" smtClean="0"/>
            </a:br>
            <a:r>
              <a:rPr lang="pt-PT" sz="3200" smtClean="0"/>
              <a:t>10 mais frequentes (66%)</a:t>
            </a:r>
          </a:p>
        </p:txBody>
      </p:sp>
      <p:graphicFrame>
        <p:nvGraphicFramePr>
          <p:cNvPr id="105476" name="Object 4"/>
          <p:cNvGraphicFramePr>
            <a:graphicFrameLocks noChangeAspect="1"/>
          </p:cNvGraphicFramePr>
          <p:nvPr/>
        </p:nvGraphicFramePr>
        <p:xfrm>
          <a:off x="250825" y="1628775"/>
          <a:ext cx="6478588" cy="4356100"/>
        </p:xfrm>
        <a:graphic>
          <a:graphicData uri="http://schemas.openxmlformats.org/presentationml/2006/ole">
            <p:oleObj spid="_x0000_s105476" name="Gráfico" r:id="rId3" imgW="5734146" imgH="3857625" progId="MSGraph.Chart.8">
              <p:embed followColorScheme="full"/>
            </p:oleObj>
          </a:graphicData>
        </a:graphic>
      </p:graphicFrame>
      <p:sp>
        <p:nvSpPr>
          <p:cNvPr id="105478" name="Text Box 5"/>
          <p:cNvSpPr txBox="1">
            <a:spLocks noChangeArrowheads="1"/>
          </p:cNvSpPr>
          <p:nvPr/>
        </p:nvSpPr>
        <p:spPr bwMode="auto">
          <a:xfrm>
            <a:off x="611188" y="6021388"/>
            <a:ext cx="1223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400" b="1">
                <a:solidFill>
                  <a:srgbClr val="FF3300"/>
                </a:solidFill>
              </a:rPr>
              <a:t>2015</a:t>
            </a:r>
          </a:p>
        </p:txBody>
      </p:sp>
      <p:sp>
        <p:nvSpPr>
          <p:cNvPr id="105479" name="Text Box 6"/>
          <p:cNvSpPr txBox="1">
            <a:spLocks noChangeArrowheads="1"/>
          </p:cNvSpPr>
          <p:nvPr/>
        </p:nvSpPr>
        <p:spPr bwMode="auto">
          <a:xfrm>
            <a:off x="5435600" y="5867400"/>
            <a:ext cx="3600450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Material insuficiente/inadequado: 46 (7,6%)</a:t>
            </a:r>
          </a:p>
          <a:p>
            <a:pPr>
              <a:spcBef>
                <a:spcPct val="50000"/>
              </a:spcBef>
            </a:pPr>
            <a:r>
              <a:rPr lang="pt-PT" sz="1400"/>
              <a:t>Sem diagnóstico: 19 (3,1%)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2" name="Título 1"/>
          <p:cNvSpPr>
            <a:spLocks noGrp="1"/>
          </p:cNvSpPr>
          <p:nvPr>
            <p:ph type="title" idx="4294967295"/>
          </p:nvPr>
        </p:nvSpPr>
        <p:spPr>
          <a:xfrm>
            <a:off x="457200" y="476250"/>
            <a:ext cx="8229600" cy="1371600"/>
          </a:xfrm>
        </p:spPr>
        <p:txBody>
          <a:bodyPr/>
          <a:lstStyle/>
          <a:p>
            <a:r>
              <a:rPr lang="pt-PT" sz="3200" smtClean="0"/>
              <a:t>Diagnósticos &gt;65 anos (n=267)</a:t>
            </a:r>
            <a:br>
              <a:rPr lang="pt-PT" sz="3200" smtClean="0"/>
            </a:br>
            <a:r>
              <a:rPr lang="pt-PT" sz="3200" smtClean="0"/>
              <a:t>10 mais frequentes (54%)</a:t>
            </a:r>
          </a:p>
        </p:txBody>
      </p:sp>
      <p:graphicFrame>
        <p:nvGraphicFramePr>
          <p:cNvPr id="130051" name="Object 3"/>
          <p:cNvGraphicFramePr>
            <a:graphicFrameLocks noChangeAspect="1"/>
          </p:cNvGraphicFramePr>
          <p:nvPr/>
        </p:nvGraphicFramePr>
        <p:xfrm>
          <a:off x="250825" y="1628775"/>
          <a:ext cx="6478588" cy="4356100"/>
        </p:xfrm>
        <a:graphic>
          <a:graphicData uri="http://schemas.openxmlformats.org/presentationml/2006/ole">
            <p:oleObj spid="_x0000_s130051" name="Gráfico" r:id="rId4" imgW="5734146" imgH="3857625" progId="MSGraph.Chart.8">
              <p:embed followColorScheme="full"/>
            </p:oleObj>
          </a:graphicData>
        </a:graphic>
      </p:graphicFrame>
      <p:sp>
        <p:nvSpPr>
          <p:cNvPr id="130053" name="Text Box 4"/>
          <p:cNvSpPr txBox="1">
            <a:spLocks noChangeArrowheads="1"/>
          </p:cNvSpPr>
          <p:nvPr/>
        </p:nvSpPr>
        <p:spPr bwMode="auto">
          <a:xfrm>
            <a:off x="611188" y="6021388"/>
            <a:ext cx="12239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400" b="1">
                <a:solidFill>
                  <a:srgbClr val="FF3300"/>
                </a:solidFill>
              </a:rPr>
              <a:t>2015</a:t>
            </a:r>
          </a:p>
        </p:txBody>
      </p:sp>
      <p:sp>
        <p:nvSpPr>
          <p:cNvPr id="130054" name="Text Box 5"/>
          <p:cNvSpPr txBox="1">
            <a:spLocks noChangeArrowheads="1"/>
          </p:cNvSpPr>
          <p:nvPr/>
        </p:nvSpPr>
        <p:spPr bwMode="auto">
          <a:xfrm>
            <a:off x="5364163" y="5867400"/>
            <a:ext cx="3671887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 sz="1400"/>
              <a:t>Material insuficiente/inadequado: 18 (6,7%)</a:t>
            </a:r>
          </a:p>
          <a:p>
            <a:pPr>
              <a:spcBef>
                <a:spcPct val="50000"/>
              </a:spcBef>
            </a:pPr>
            <a:r>
              <a:rPr lang="pt-PT" sz="1400"/>
              <a:t>Sem diagnóstico: 7 (2,6%)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50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435975" cy="1371600"/>
          </a:xfrm>
        </p:spPr>
        <p:txBody>
          <a:bodyPr/>
          <a:lstStyle/>
          <a:p>
            <a:r>
              <a:rPr lang="pt-PT" sz="3600" smtClean="0"/>
              <a:t>Patologias associadas-</a:t>
            </a:r>
            <a:br>
              <a:rPr lang="pt-PT" sz="3600" smtClean="0"/>
            </a:br>
            <a:r>
              <a:rPr lang="pt-PT" sz="3600" smtClean="0"/>
              <a:t>5 mais frequentes ( 77%; n=566/727)</a:t>
            </a:r>
          </a:p>
        </p:txBody>
      </p:sp>
      <p:graphicFrame>
        <p:nvGraphicFramePr>
          <p:cNvPr id="134149" name="Object 5"/>
          <p:cNvGraphicFramePr>
            <a:graphicFrameLocks noChangeAspect="1"/>
          </p:cNvGraphicFramePr>
          <p:nvPr>
            <p:ph idx="1"/>
          </p:nvPr>
        </p:nvGraphicFramePr>
        <p:xfrm>
          <a:off x="509588" y="1989138"/>
          <a:ext cx="8123237" cy="3886200"/>
        </p:xfrm>
        <a:graphic>
          <a:graphicData uri="http://schemas.openxmlformats.org/presentationml/2006/ole">
            <p:oleObj spid="_x0000_s134149" name="Gráfico" r:id="rId3" imgW="7705773" imgH="3686175" progId="MSGraph.Chart.8">
              <p:embed followColorScheme="full"/>
            </p:oleObj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Título 1"/>
          <p:cNvSpPr>
            <a:spLocks noGrp="1"/>
          </p:cNvSpPr>
          <p:nvPr>
            <p:ph type="title" idx="4294967295"/>
          </p:nvPr>
        </p:nvSpPr>
        <p:spPr>
          <a:xfrm>
            <a:off x="457200" y="476250"/>
            <a:ext cx="8229600" cy="1371600"/>
          </a:xfrm>
        </p:spPr>
        <p:txBody>
          <a:bodyPr/>
          <a:lstStyle/>
          <a:p>
            <a:pPr eaLnBrk="1" hangingPunct="1"/>
            <a:r>
              <a:rPr lang="pt-PT" sz="4000" smtClean="0"/>
              <a:t>Esclerose segmentar e focal (n=118)</a:t>
            </a:r>
          </a:p>
        </p:txBody>
      </p:sp>
      <p:graphicFrame>
        <p:nvGraphicFramePr>
          <p:cNvPr id="154669" name="Group 45"/>
          <p:cNvGraphicFramePr>
            <a:graphicFrameLocks noGrp="1"/>
          </p:cNvGraphicFramePr>
          <p:nvPr>
            <p:ph idx="4294967295"/>
          </p:nvPr>
        </p:nvGraphicFramePr>
        <p:xfrm>
          <a:off x="457200" y="1981200"/>
          <a:ext cx="8229600" cy="3201353"/>
        </p:xfrm>
        <a:graphic>
          <a:graphicData uri="http://schemas.openxmlformats.org/drawingml/2006/table">
            <a:tbl>
              <a:tblPr/>
              <a:tblGrid>
                <a:gridCol w="2743200"/>
                <a:gridCol w="4443413"/>
                <a:gridCol w="1042987"/>
              </a:tblGrid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Género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74M; 44F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Idade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50,4 anos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Creatinina média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2,4 mg/dl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7,1 g/24 horas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Hipertensão arterial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84,8%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Hematúria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54,1%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Motivo da biópsia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Proteinúria: 81,2%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IRRP: 8,0%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43400" name="Text Box 37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5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mtClean="0"/>
              <a:t>Nefrite lúpica (n=92)</a:t>
            </a:r>
          </a:p>
        </p:txBody>
      </p:sp>
      <p:graphicFrame>
        <p:nvGraphicFramePr>
          <p:cNvPr id="149552" name="Group 48"/>
          <p:cNvGraphicFramePr>
            <a:graphicFrameLocks noGrp="1"/>
          </p:cNvGraphicFramePr>
          <p:nvPr>
            <p:ph idx="4294967295"/>
          </p:nvPr>
        </p:nvGraphicFramePr>
        <p:xfrm>
          <a:off x="457200" y="1981200"/>
          <a:ext cx="8229600" cy="4024313"/>
        </p:xfrm>
        <a:graphic>
          <a:graphicData uri="http://schemas.openxmlformats.org/drawingml/2006/table">
            <a:tbl>
              <a:tblPr/>
              <a:tblGrid>
                <a:gridCol w="2743200"/>
                <a:gridCol w="4443413"/>
                <a:gridCol w="1042987"/>
              </a:tblGrid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Género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21M; 71F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Idade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36,3 anos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Creatinina média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1,6 mg/dl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4,7 g/24 horas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Hipertensão arterial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57,9%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Hematúria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69,0%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Motivo da biópsia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Proteinúria: 62,9%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D. Sistémica:20,2%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AUA:7,8%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IRA:6,7%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75144" name="Text Box 37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8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2800" smtClean="0"/>
              <a:t>Classificação da Nefrite lúpica-</a:t>
            </a:r>
            <a:br>
              <a:rPr lang="pt-PT" sz="2800" smtClean="0"/>
            </a:br>
            <a:r>
              <a:rPr lang="pt-PT" sz="2800" smtClean="0"/>
              <a:t>ISN-RPS (n=92)</a:t>
            </a:r>
          </a:p>
        </p:txBody>
      </p:sp>
      <p:graphicFrame>
        <p:nvGraphicFramePr>
          <p:cNvPr id="95237" name="Object 5"/>
          <p:cNvGraphicFramePr>
            <a:graphicFrameLocks noChangeAspect="1"/>
          </p:cNvGraphicFramePr>
          <p:nvPr>
            <p:ph idx="1"/>
          </p:nvPr>
        </p:nvGraphicFramePr>
        <p:xfrm>
          <a:off x="241300" y="1628775"/>
          <a:ext cx="8661400" cy="4697413"/>
        </p:xfrm>
        <a:graphic>
          <a:graphicData uri="http://schemas.openxmlformats.org/presentationml/2006/ole">
            <p:oleObj spid="_x0000_s95237" name="Gráfico" r:id="rId3" imgW="10020491" imgH="5438734" progId="MSGraph.Chart.8">
              <p:embed followColorScheme="full"/>
            </p:oleObj>
          </a:graphicData>
        </a:graphic>
      </p:graphicFrame>
      <p:sp>
        <p:nvSpPr>
          <p:cNvPr id="95239" name="Text Box 5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3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mtClean="0"/>
              <a:t>Nefropatia IgA (n=90)</a:t>
            </a:r>
          </a:p>
        </p:txBody>
      </p:sp>
      <p:graphicFrame>
        <p:nvGraphicFramePr>
          <p:cNvPr id="147502" name="Group 46"/>
          <p:cNvGraphicFramePr>
            <a:graphicFrameLocks noGrp="1"/>
          </p:cNvGraphicFramePr>
          <p:nvPr>
            <p:ph idx="4294967295"/>
          </p:nvPr>
        </p:nvGraphicFramePr>
        <p:xfrm>
          <a:off x="457200" y="1981200"/>
          <a:ext cx="8229600" cy="3475673"/>
        </p:xfrm>
        <a:graphic>
          <a:graphicData uri="http://schemas.openxmlformats.org/drawingml/2006/table">
            <a:tbl>
              <a:tblPr/>
              <a:tblGrid>
                <a:gridCol w="2743200"/>
                <a:gridCol w="4443413"/>
                <a:gridCol w="1042987"/>
              </a:tblGrid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Género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61 M; 29 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Idade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44,9 anos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Creatinina média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2,3 mg/dl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2,7 g/24 horas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Hipertensão arterial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74,6%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Hematúria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83,3%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Motivo da biópsia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Proteinúria: 58,3%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AUA:15,4%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IRC:11,9%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46472" name="Text Box 37"/>
          <p:cNvSpPr txBox="1">
            <a:spLocks noChangeArrowheads="1"/>
          </p:cNvSpPr>
          <p:nvPr/>
        </p:nvSpPr>
        <p:spPr bwMode="auto">
          <a:xfrm>
            <a:off x="323850" y="571817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7" name="Título 1"/>
          <p:cNvSpPr>
            <a:spLocks noGrp="1"/>
          </p:cNvSpPr>
          <p:nvPr>
            <p:ph type="title" idx="4294967295"/>
          </p:nvPr>
        </p:nvSpPr>
        <p:spPr>
          <a:xfrm>
            <a:off x="457200" y="476250"/>
            <a:ext cx="8229600" cy="1371600"/>
          </a:xfrm>
        </p:spPr>
        <p:txBody>
          <a:bodyPr/>
          <a:lstStyle/>
          <a:p>
            <a:pPr eaLnBrk="1" hangingPunct="1"/>
            <a:r>
              <a:rPr lang="pt-PT" smtClean="0"/>
              <a:t>G. membranosa (n=46)</a:t>
            </a:r>
          </a:p>
        </p:txBody>
      </p:sp>
      <p:graphicFrame>
        <p:nvGraphicFramePr>
          <p:cNvPr id="155692" name="Group 44"/>
          <p:cNvGraphicFramePr>
            <a:graphicFrameLocks noGrp="1"/>
          </p:cNvGraphicFramePr>
          <p:nvPr>
            <p:ph idx="4294967295"/>
          </p:nvPr>
        </p:nvGraphicFramePr>
        <p:xfrm>
          <a:off x="457200" y="1981200"/>
          <a:ext cx="8229600" cy="2927033"/>
        </p:xfrm>
        <a:graphic>
          <a:graphicData uri="http://schemas.openxmlformats.org/drawingml/2006/table">
            <a:tbl>
              <a:tblPr/>
              <a:tblGrid>
                <a:gridCol w="2743200"/>
                <a:gridCol w="4443413"/>
                <a:gridCol w="1042987"/>
              </a:tblGrid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Género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29M; 17F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Idade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53,2 anos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Creatinina média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1,4 mg/dl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7,9 g/24 horas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Hipertensão arterial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82,8%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Hematúria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42,1%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Motivo da biópsia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Proteinúria: 97,7%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47496" name="Text Box 37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 noChangeArrowheads="1"/>
          </p:cNvSpPr>
          <p:nvPr>
            <p:ph type="title"/>
          </p:nvPr>
        </p:nvSpPr>
        <p:spPr>
          <a:xfrm>
            <a:off x="590550" y="115888"/>
            <a:ext cx="8229600" cy="1371600"/>
          </a:xfrm>
        </p:spPr>
        <p:txBody>
          <a:bodyPr/>
          <a:lstStyle/>
          <a:p>
            <a:r>
              <a:rPr lang="pt-PT" sz="3600" smtClean="0"/>
              <a:t>Um pouco de história</a:t>
            </a:r>
          </a:p>
        </p:txBody>
      </p:sp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435975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t-PT" sz="2400" smtClean="0"/>
              <a:t>Em 2009 foi criado o Gabinete de Registo de biópsias de rim nativo.</a:t>
            </a:r>
          </a:p>
          <a:p>
            <a:pPr>
              <a:lnSpc>
                <a:spcPct val="80000"/>
              </a:lnSpc>
            </a:pPr>
            <a:endParaRPr lang="pt-PT" sz="2400" smtClean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PT" sz="2400" smtClean="0"/>
          </a:p>
          <a:p>
            <a:pPr>
              <a:lnSpc>
                <a:spcPct val="80000"/>
              </a:lnSpc>
            </a:pPr>
            <a:r>
              <a:rPr lang="pt-PT" sz="2400" smtClean="0"/>
              <a:t>Implementação de folha protocolada de registo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pt-PT" sz="2000" smtClean="0"/>
              <a:t>Dados clínicos e histológicos</a:t>
            </a:r>
          </a:p>
          <a:p>
            <a:pPr>
              <a:lnSpc>
                <a:spcPct val="80000"/>
              </a:lnSpc>
            </a:pPr>
            <a:r>
              <a:rPr lang="pt-PT" sz="2400" smtClean="0"/>
              <a:t>Uniformização dos diagnósticos histológicos</a:t>
            </a:r>
          </a:p>
          <a:p>
            <a:pPr>
              <a:lnSpc>
                <a:spcPct val="80000"/>
              </a:lnSpc>
            </a:pPr>
            <a:r>
              <a:rPr lang="pt-PT" sz="2400" smtClean="0"/>
              <a:t>Preferência por diagnósticos integrados</a:t>
            </a:r>
          </a:p>
          <a:p>
            <a:pPr>
              <a:lnSpc>
                <a:spcPct val="80000"/>
              </a:lnSpc>
            </a:pPr>
            <a:endParaRPr lang="pt-PT" sz="2400" smtClean="0"/>
          </a:p>
          <a:p>
            <a:pPr>
              <a:lnSpc>
                <a:spcPct val="80000"/>
              </a:lnSpc>
            </a:pPr>
            <a:r>
              <a:rPr lang="pt-PT" sz="2400" smtClean="0"/>
              <a:t>Fomentação da utilização de novas classificações: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pt-PT" sz="2000" smtClean="0"/>
              <a:t>OMS para a Nefropatia diabética  </a:t>
            </a:r>
          </a:p>
          <a:p>
            <a:pPr lvl="1">
              <a:lnSpc>
                <a:spcPct val="80000"/>
              </a:lnSpc>
              <a:buFont typeface="Wingdings" pitchFamily="2" charset="2"/>
              <a:buNone/>
            </a:pPr>
            <a:r>
              <a:rPr lang="pt-PT" sz="2000" smtClean="0"/>
              <a:t>Oxford para a Nefropatia IgA</a:t>
            </a:r>
          </a:p>
          <a:p>
            <a:pPr>
              <a:lnSpc>
                <a:spcPct val="80000"/>
              </a:lnSpc>
            </a:pPr>
            <a:endParaRPr lang="pt-P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5" name="Título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mtClean="0"/>
              <a:t>Amiloidose – Evolução  </a:t>
            </a:r>
          </a:p>
        </p:txBody>
      </p:sp>
      <p:graphicFrame>
        <p:nvGraphicFramePr>
          <p:cNvPr id="22534" name="Object 6"/>
          <p:cNvGraphicFramePr>
            <a:graphicFrameLocks noGrp="1"/>
          </p:cNvGraphicFramePr>
          <p:nvPr>
            <p:ph idx="4294967295"/>
          </p:nvPr>
        </p:nvGraphicFramePr>
        <p:xfrm>
          <a:off x="598488" y="1557338"/>
          <a:ext cx="7947025" cy="4627562"/>
        </p:xfrm>
        <a:graphic>
          <a:graphicData uri="http://schemas.openxmlformats.org/presentationml/2006/ole">
            <p:oleObj spid="_x0000_s22534" name="Folha de cálculo" r:id="rId3" imgW="8048481" imgH="4686423" progId="Excel.Shee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1" name="Título 1"/>
          <p:cNvSpPr>
            <a:spLocks noGrp="1"/>
          </p:cNvSpPr>
          <p:nvPr>
            <p:ph type="title" idx="4294967295"/>
          </p:nvPr>
        </p:nvSpPr>
        <p:spPr>
          <a:xfrm>
            <a:off x="663575" y="115888"/>
            <a:ext cx="8229600" cy="1371600"/>
          </a:xfrm>
        </p:spPr>
        <p:txBody>
          <a:bodyPr/>
          <a:lstStyle/>
          <a:p>
            <a:pPr eaLnBrk="1" hangingPunct="1"/>
            <a:r>
              <a:rPr lang="pt-PT" sz="3600" smtClean="0">
                <a:latin typeface="Arial" charset="0"/>
                <a:cs typeface="Arial" charset="0"/>
              </a:rPr>
              <a:t>Tipo de amiloidose (n=42)</a:t>
            </a:r>
          </a:p>
        </p:txBody>
      </p:sp>
      <p:graphicFrame>
        <p:nvGraphicFramePr>
          <p:cNvPr id="21510" name="Object 6"/>
          <p:cNvGraphicFramePr>
            <a:graphicFrameLocks noGrp="1"/>
          </p:cNvGraphicFramePr>
          <p:nvPr>
            <p:ph idx="4294967295"/>
          </p:nvPr>
        </p:nvGraphicFramePr>
        <p:xfrm>
          <a:off x="539750" y="1557338"/>
          <a:ext cx="7737475" cy="4610100"/>
        </p:xfrm>
        <a:graphic>
          <a:graphicData uri="http://schemas.openxmlformats.org/presentationml/2006/ole">
            <p:oleObj spid="_x0000_s21510" name="Folha de cálculo" r:id="rId3" imgW="8010573" imgH="4772148" progId="Excel.Sheet.8">
              <p:embed/>
            </p:oleObj>
          </a:graphicData>
        </a:graphic>
      </p:graphicFrame>
      <p:sp>
        <p:nvSpPr>
          <p:cNvPr id="21512" name="Text Box 5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1" name="Título 1"/>
          <p:cNvSpPr>
            <a:spLocks noGrp="1"/>
          </p:cNvSpPr>
          <p:nvPr>
            <p:ph type="title" idx="4294967295"/>
          </p:nvPr>
        </p:nvSpPr>
        <p:spPr>
          <a:xfrm>
            <a:off x="457200" y="476250"/>
            <a:ext cx="8229600" cy="1371600"/>
          </a:xfrm>
        </p:spPr>
        <p:txBody>
          <a:bodyPr/>
          <a:lstStyle/>
          <a:p>
            <a:pPr eaLnBrk="1" hangingPunct="1"/>
            <a:r>
              <a:rPr lang="pt-PT" smtClean="0"/>
              <a:t>Amiloidose (n=42)</a:t>
            </a:r>
          </a:p>
        </p:txBody>
      </p:sp>
      <p:graphicFrame>
        <p:nvGraphicFramePr>
          <p:cNvPr id="152620" name="Group 44"/>
          <p:cNvGraphicFramePr>
            <a:graphicFrameLocks noGrp="1"/>
          </p:cNvGraphicFramePr>
          <p:nvPr>
            <p:ph idx="4294967295"/>
          </p:nvPr>
        </p:nvGraphicFramePr>
        <p:xfrm>
          <a:off x="457200" y="1981200"/>
          <a:ext cx="8229600" cy="2927350"/>
        </p:xfrm>
        <a:graphic>
          <a:graphicData uri="http://schemas.openxmlformats.org/drawingml/2006/table">
            <a:tbl>
              <a:tblPr/>
              <a:tblGrid>
                <a:gridCol w="2743200"/>
                <a:gridCol w="4443413"/>
                <a:gridCol w="1042987"/>
              </a:tblGrid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Género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19M; 23F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Idade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59,4 anos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Creatinina média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2,0 mg/dl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5,6 g/24 horas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Hipertensão arterial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56,2%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6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Hematúria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44,1%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Motivo de biópsia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Proteinúria: 90,2%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48520" name="Text Box 37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9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t-PT" sz="3200" smtClean="0"/>
              <a:t>Nefropatia diabética-</a:t>
            </a:r>
            <a:br>
              <a:rPr lang="pt-PT" sz="3200" smtClean="0"/>
            </a:br>
            <a:r>
              <a:rPr lang="pt-PT" sz="3200" smtClean="0"/>
              <a:t>Frequência ao longo do tempo</a:t>
            </a:r>
          </a:p>
        </p:txBody>
      </p:sp>
      <p:graphicFrame>
        <p:nvGraphicFramePr>
          <p:cNvPr id="169989" name="Object 5"/>
          <p:cNvGraphicFramePr>
            <a:graphicFrameLocks noChangeAspect="1"/>
          </p:cNvGraphicFramePr>
          <p:nvPr>
            <p:ph idx="1"/>
          </p:nvPr>
        </p:nvGraphicFramePr>
        <p:xfrm>
          <a:off x="509588" y="1989138"/>
          <a:ext cx="8123237" cy="3886200"/>
        </p:xfrm>
        <a:graphic>
          <a:graphicData uri="http://schemas.openxmlformats.org/presentationml/2006/ole">
            <p:oleObj spid="_x0000_s169989" name="Gráfico" r:id="rId3" imgW="7705773" imgH="3686175" progId="MSGraph.Chart.8">
              <p:embed followColorScheme="full"/>
            </p:oleObj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3" name="Título 1"/>
          <p:cNvSpPr>
            <a:spLocks noGrp="1"/>
          </p:cNvSpPr>
          <p:nvPr>
            <p:ph type="title" idx="4294967295"/>
          </p:nvPr>
        </p:nvSpPr>
        <p:spPr>
          <a:xfrm>
            <a:off x="457200" y="476250"/>
            <a:ext cx="8229600" cy="1371600"/>
          </a:xfrm>
        </p:spPr>
        <p:txBody>
          <a:bodyPr/>
          <a:lstStyle/>
          <a:p>
            <a:pPr eaLnBrk="1" hangingPunct="1"/>
            <a:r>
              <a:rPr lang="pt-PT" smtClean="0"/>
              <a:t>Nefropatia diabética (n=64)</a:t>
            </a:r>
          </a:p>
        </p:txBody>
      </p:sp>
      <p:graphicFrame>
        <p:nvGraphicFramePr>
          <p:cNvPr id="153649" name="Group 49"/>
          <p:cNvGraphicFramePr>
            <a:graphicFrameLocks noGrp="1"/>
          </p:cNvGraphicFramePr>
          <p:nvPr>
            <p:ph idx="4294967295"/>
          </p:nvPr>
        </p:nvGraphicFramePr>
        <p:xfrm>
          <a:off x="457200" y="1981200"/>
          <a:ext cx="8229600" cy="3749675"/>
        </p:xfrm>
        <a:graphic>
          <a:graphicData uri="http://schemas.openxmlformats.org/drawingml/2006/table">
            <a:tbl>
              <a:tblPr/>
              <a:tblGrid>
                <a:gridCol w="2743200"/>
                <a:gridCol w="4443413"/>
                <a:gridCol w="1042987"/>
              </a:tblGrid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Género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53M; 11F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Idade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60,4 anos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7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Creatinina média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2,9 mg/dl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 média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5,3 g/24 horas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19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Hipertensão arterial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94,5%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5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Hematúria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44%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333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Motivo de biópsia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Proteinúria: 56,4%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IRA:16,1%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IRC:14,5%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IRRP:11,3%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</a:tbl>
          </a:graphicData>
        </a:graphic>
      </p:graphicFrame>
      <p:sp>
        <p:nvSpPr>
          <p:cNvPr id="151592" name="Text Box 37"/>
          <p:cNvSpPr txBox="1">
            <a:spLocks noChangeArrowheads="1"/>
          </p:cNvSpPr>
          <p:nvPr/>
        </p:nvSpPr>
        <p:spPr bwMode="auto">
          <a:xfrm>
            <a:off x="323850" y="5876925"/>
            <a:ext cx="172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>
                <a:solidFill>
                  <a:srgbClr val="FF3300"/>
                </a:solidFill>
              </a:rPr>
              <a:t>2015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85738"/>
            <a:ext cx="8229600" cy="1371600"/>
          </a:xfrm>
        </p:spPr>
        <p:txBody>
          <a:bodyPr/>
          <a:lstStyle/>
          <a:p>
            <a:r>
              <a:rPr lang="pt-PT" sz="3200" smtClean="0"/>
              <a:t>Nefropatia diabética ( n=64)</a:t>
            </a:r>
            <a:br>
              <a:rPr lang="pt-PT" sz="3200" smtClean="0"/>
            </a:br>
            <a:r>
              <a:rPr lang="pt-PT" sz="3200" smtClean="0"/>
              <a:t>–Classificação OMS</a:t>
            </a:r>
          </a:p>
        </p:txBody>
      </p:sp>
      <p:graphicFrame>
        <p:nvGraphicFramePr>
          <p:cNvPr id="125956" name="Object 4"/>
          <p:cNvGraphicFramePr>
            <a:graphicFrameLocks noChangeAspect="1"/>
          </p:cNvGraphicFramePr>
          <p:nvPr>
            <p:ph idx="1"/>
          </p:nvPr>
        </p:nvGraphicFramePr>
        <p:xfrm>
          <a:off x="519113" y="731838"/>
          <a:ext cx="8105775" cy="5421312"/>
        </p:xfrm>
        <a:graphic>
          <a:graphicData uri="http://schemas.openxmlformats.org/presentationml/2006/ole">
            <p:oleObj spid="_x0000_s125956" name="Gráfico" r:id="rId3" imgW="7705773" imgH="5153107" progId="MSGraph.Chart.8">
              <p:embed followColorScheme="full"/>
            </p:oleObj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3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15888"/>
            <a:ext cx="8229600" cy="1371600"/>
          </a:xfrm>
        </p:spPr>
        <p:txBody>
          <a:bodyPr/>
          <a:lstStyle/>
          <a:p>
            <a:r>
              <a:rPr lang="pt-PT" sz="3600" smtClean="0"/>
              <a:t>Conclusões</a:t>
            </a:r>
          </a:p>
        </p:txBody>
      </p:sp>
      <p:sp>
        <p:nvSpPr>
          <p:cNvPr id="17203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41438"/>
            <a:ext cx="8229600" cy="452596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pt-PT" sz="2400" smtClean="0"/>
              <a:t>Registadas praticamente todas as biópsias realizadas no país.</a:t>
            </a:r>
          </a:p>
          <a:p>
            <a:pPr>
              <a:lnSpc>
                <a:spcPct val="80000"/>
              </a:lnSpc>
            </a:pPr>
            <a:endParaRPr lang="pt-PT" sz="2400" smtClean="0"/>
          </a:p>
          <a:p>
            <a:pPr>
              <a:lnSpc>
                <a:spcPct val="80000"/>
              </a:lnSpc>
            </a:pPr>
            <a:r>
              <a:rPr lang="pt-PT" sz="2400" smtClean="0"/>
              <a:t>Aumento do nº de biópsias registadas/realizados por ano.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pt-PT" sz="2400" smtClean="0"/>
          </a:p>
          <a:p>
            <a:pPr>
              <a:lnSpc>
                <a:spcPct val="80000"/>
              </a:lnSpc>
            </a:pPr>
            <a:r>
              <a:rPr lang="pt-PT" sz="2400" smtClean="0"/>
              <a:t>Aumento do nº de  diagnósticos de nefropatia diabética. 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pt-PT" sz="2400" smtClean="0"/>
              <a:t>      </a:t>
            </a:r>
          </a:p>
          <a:p>
            <a:pPr>
              <a:lnSpc>
                <a:spcPct val="80000"/>
              </a:lnSpc>
            </a:pPr>
            <a:endParaRPr lang="pt-PT" sz="2400" smtClean="0">
              <a:solidFill>
                <a:srgbClr val="FF3300"/>
              </a:solidFill>
            </a:endParaRPr>
          </a:p>
          <a:p>
            <a:pPr>
              <a:lnSpc>
                <a:spcPct val="80000"/>
              </a:lnSpc>
            </a:pPr>
            <a:r>
              <a:rPr lang="pt-PT" sz="2400" smtClean="0"/>
              <a:t>Mais de 5500 biopsias estão registadas de forma prospectiva  actualmente.</a:t>
            </a:r>
          </a:p>
          <a:p>
            <a:pPr>
              <a:lnSpc>
                <a:spcPct val="80000"/>
              </a:lnSpc>
            </a:pPr>
            <a:endParaRPr lang="pt-P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7" name="Rectangle 34"/>
          <p:cNvSpPr>
            <a:spLocks noGrp="1" noChangeArrowheads="1"/>
          </p:cNvSpPr>
          <p:nvPr>
            <p:ph type="title"/>
          </p:nvPr>
        </p:nvSpPr>
        <p:spPr>
          <a:xfrm>
            <a:off x="590550" y="44450"/>
            <a:ext cx="8229600" cy="1371600"/>
          </a:xfrm>
        </p:spPr>
        <p:txBody>
          <a:bodyPr/>
          <a:lstStyle/>
          <a:p>
            <a:pPr eaLnBrk="1" hangingPunct="1"/>
            <a:r>
              <a:rPr lang="pt-PT" sz="4000" smtClean="0"/>
              <a:t>As Pessoas do Registo </a:t>
            </a:r>
          </a:p>
        </p:txBody>
      </p:sp>
      <p:graphicFrame>
        <p:nvGraphicFramePr>
          <p:cNvPr id="92175" name="Group 15"/>
          <p:cNvGraphicFramePr>
            <a:graphicFrameLocks noGrp="1"/>
          </p:cNvGraphicFramePr>
          <p:nvPr>
            <p:ph idx="1"/>
          </p:nvPr>
        </p:nvGraphicFramePr>
        <p:xfrm>
          <a:off x="539750" y="1268413"/>
          <a:ext cx="8147050" cy="4968875"/>
        </p:xfrm>
        <a:graphic>
          <a:graphicData uri="http://schemas.openxmlformats.org/drawingml/2006/table">
            <a:tbl>
              <a:tblPr/>
              <a:tblGrid>
                <a:gridCol w="8147050"/>
              </a:tblGrid>
              <a:tr h="354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 H Lisboa Central - HCC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 : Fernanda Carvalho, Helena Sousa  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 H Lisboa Norte - H Sta Maria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Lurdes Correia, Gomes da Costa 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 H Univ Coimbra – HUC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Fernanda Cunha, Jorge Pratas 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 H Vila Nova de Gaia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David Tente, Ana Marta Gomes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Fernando Fonseca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Samuel Aparício, Patrícia Carilho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Garcia Orta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Fernanda Carvalho, Jorge Silva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Santa Cruz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Sância Ramos, Cristina Jorge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Santo António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Ramón Vizcaíno, Josefina Santos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São João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Susana Sampaio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2425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Hospital de Braga</a:t>
                      </a:r>
                      <a:r>
                        <a:rPr kumimoji="0" lang="pt-P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Sofia Rocha</a:t>
                      </a:r>
                      <a:endParaRPr kumimoji="0" lang="pt-P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IPO Porto</a:t>
                      </a:r>
                      <a:r>
                        <a:rPr kumimoji="0" lang="pt-P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: Alfredo Loureiro</a:t>
                      </a: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t-PT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342900" marR="0" lvl="0" indent="-34290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Arial" charset="0"/>
                          <a:cs typeface="Arial" charset="0"/>
                        </a:rPr>
                        <a:t>Gabinete Central de Registo: </a:t>
                      </a:r>
                      <a:r>
                        <a:rPr kumimoji="0" lang="pt-PT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Fernanda Carvalho, Ana Rita Santos</a:t>
                      </a:r>
                    </a:p>
                  </a:txBody>
                  <a:tcPr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519113" y="333375"/>
            <a:ext cx="8624887" cy="1371600"/>
          </a:xfrm>
        </p:spPr>
        <p:txBody>
          <a:bodyPr/>
          <a:lstStyle/>
          <a:p>
            <a:pPr algn="ctr"/>
            <a:r>
              <a:rPr lang="pt-PT" sz="3600" smtClean="0"/>
              <a:t>Funcionamento do Gabinete de Registo</a:t>
            </a:r>
            <a:br>
              <a:rPr lang="pt-PT" sz="3600" smtClean="0"/>
            </a:br>
            <a:endParaRPr lang="pt-PT" sz="3600" smtClean="0"/>
          </a:p>
        </p:txBody>
      </p:sp>
      <p:pic>
        <p:nvPicPr>
          <p:cNvPr id="37890" name="Picture 11" descr="SPN - Protocolo001_001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79975" y="1033463"/>
            <a:ext cx="4264025" cy="5851525"/>
          </a:xfrm>
        </p:spPr>
      </p:pic>
      <p:sp>
        <p:nvSpPr>
          <p:cNvPr id="37891" name="Text Box 12"/>
          <p:cNvSpPr txBox="1">
            <a:spLocks noChangeArrowheads="1"/>
          </p:cNvSpPr>
          <p:nvPr/>
        </p:nvSpPr>
        <p:spPr bwMode="auto">
          <a:xfrm>
            <a:off x="755650" y="2276475"/>
            <a:ext cx="3384550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endParaRPr lang="pt-PT"/>
          </a:p>
          <a:p>
            <a:pPr algn="ctr">
              <a:spcBef>
                <a:spcPct val="50000"/>
              </a:spcBef>
            </a:pPr>
            <a:r>
              <a:rPr lang="pt-PT">
                <a:solidFill>
                  <a:srgbClr val="FF3300"/>
                </a:solidFill>
              </a:rPr>
              <a:t>Centros diagnósticos</a:t>
            </a:r>
            <a:r>
              <a:rPr lang="pt-PT"/>
              <a:t> </a:t>
            </a:r>
          </a:p>
          <a:p>
            <a:pPr algn="ctr">
              <a:spcBef>
                <a:spcPct val="50000"/>
              </a:spcBef>
            </a:pPr>
            <a:r>
              <a:rPr lang="pt-PT"/>
              <a:t>Dados recolhidos e organizados</a:t>
            </a:r>
          </a:p>
          <a:p>
            <a:pPr algn="ctr">
              <a:spcBef>
                <a:spcPct val="50000"/>
              </a:spcBef>
            </a:pPr>
            <a:endParaRPr lang="pt-PT"/>
          </a:p>
          <a:p>
            <a:pPr algn="ctr">
              <a:spcBef>
                <a:spcPct val="50000"/>
              </a:spcBef>
            </a:pPr>
            <a:r>
              <a:rPr lang="pt-PT">
                <a:solidFill>
                  <a:srgbClr val="FF3300"/>
                </a:solidFill>
              </a:rPr>
              <a:t>Gabinete Central</a:t>
            </a:r>
            <a:r>
              <a:rPr lang="pt-PT"/>
              <a:t> Dados reunidos e organizados</a:t>
            </a:r>
          </a:p>
          <a:p>
            <a:pPr algn="ctr">
              <a:spcBef>
                <a:spcPct val="50000"/>
              </a:spcBef>
            </a:pPr>
            <a:endParaRPr lang="pt-PT"/>
          </a:p>
          <a:p>
            <a:pPr algn="ctr">
              <a:spcBef>
                <a:spcPct val="50000"/>
              </a:spcBef>
            </a:pPr>
            <a:r>
              <a:rPr lang="pt-PT"/>
              <a:t>Dados apresentados anualmente no </a:t>
            </a:r>
            <a:r>
              <a:rPr lang="pt-PT">
                <a:solidFill>
                  <a:srgbClr val="FF3300"/>
                </a:solidFill>
              </a:rPr>
              <a:t>Encontro Renal</a:t>
            </a:r>
          </a:p>
          <a:p>
            <a:pPr algn="ctr">
              <a:spcBef>
                <a:spcPct val="50000"/>
              </a:spcBef>
            </a:pPr>
            <a:r>
              <a:rPr lang="pt-PT"/>
              <a:t>Dados disponíveis no site da </a:t>
            </a:r>
            <a:r>
              <a:rPr lang="pt-PT">
                <a:solidFill>
                  <a:srgbClr val="FF0000"/>
                </a:solidFill>
              </a:rPr>
              <a:t>SPN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539750" y="1341438"/>
            <a:ext cx="3816350" cy="1054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>
                <a:solidFill>
                  <a:srgbClr val="FF3300"/>
                </a:solidFill>
              </a:rPr>
              <a:t>Médico assistente</a:t>
            </a:r>
          </a:p>
          <a:p>
            <a:pPr algn="ctr">
              <a:spcBef>
                <a:spcPct val="50000"/>
              </a:spcBef>
            </a:pPr>
            <a:r>
              <a:rPr lang="pt-PT"/>
              <a:t>Preenchimento da folha de protocolo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1" name="Rectangle 2"/>
          <p:cNvSpPr>
            <a:spLocks noGrp="1"/>
          </p:cNvSpPr>
          <p:nvPr>
            <p:ph type="title"/>
          </p:nvPr>
        </p:nvSpPr>
        <p:spPr>
          <a:xfrm>
            <a:off x="806450" y="-26988"/>
            <a:ext cx="8229600" cy="1371601"/>
          </a:xfrm>
        </p:spPr>
        <p:txBody>
          <a:bodyPr/>
          <a:lstStyle/>
          <a:p>
            <a:pPr eaLnBrk="1" hangingPunct="1"/>
            <a:r>
              <a:rPr lang="pt-PT" sz="3600" smtClean="0"/>
              <a:t>Hospitais participantes em 2015</a:t>
            </a:r>
          </a:p>
        </p:txBody>
      </p:sp>
      <p:graphicFrame>
        <p:nvGraphicFramePr>
          <p:cNvPr id="133226" name="Group 106"/>
          <p:cNvGraphicFramePr>
            <a:graphicFrameLocks noGrp="1"/>
          </p:cNvGraphicFramePr>
          <p:nvPr>
            <p:ph idx="1"/>
          </p:nvPr>
        </p:nvGraphicFramePr>
        <p:xfrm>
          <a:off x="457200" y="1158875"/>
          <a:ext cx="8229600" cy="5628641"/>
        </p:xfrm>
        <a:graphic>
          <a:graphicData uri="http://schemas.openxmlformats.org/drawingml/2006/table">
            <a:tbl>
              <a:tblPr/>
              <a:tblGrid>
                <a:gridCol w="1730375"/>
                <a:gridCol w="917575"/>
                <a:gridCol w="2481263"/>
                <a:gridCol w="790575"/>
                <a:gridCol w="2011362"/>
                <a:gridCol w="298450"/>
              </a:tblGrid>
              <a:tr h="1555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Norte</a:t>
                      </a: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5B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Centro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5B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Sul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5B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5B98"/>
                    </a:solidFill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CHMT - T Novas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G Orta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CHTMAD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Amato Lusitano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Setúbal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Bragança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I. D. Pedro - Aveiro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Évora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Braga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Universidade Coimbra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Faro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398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Guimarães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Pediátrico Coimbra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HUC – CHC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Lisboa - Vale do Tejo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5B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9238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 Teotónio Viseu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Santa Cruz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Ilhas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5B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5B98"/>
                    </a:soli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 Tâmega Sousa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Beatriz Ângelo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Funchal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cs typeface="Arial" charset="0"/>
                        </a:rPr>
                        <a:t>Porto</a:t>
                      </a:r>
                      <a:r>
                        <a:rPr kumimoji="0" lang="pt-P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B5B9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CUF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P Delgada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 VN Gaia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Cruz Vermelha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Angra do Heroísmo</a:t>
                      </a:r>
                    </a:p>
                  </a:txBody>
                  <a:tcPr marL="9525" marR="9525" marT="9525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IPO - Porto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Curry Cabral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Horta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 João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Estefânia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 Sto António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F Fonseca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Cascais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Santa Maria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CHP - Nefro Ped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Pedro Hispano</a:t>
                      </a:r>
                    </a:p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Luz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557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r>
                        <a:rPr kumimoji="0" lang="pt-PT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H SAMS</a:t>
                      </a: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Tx/>
                        <a:buNone/>
                        <a:tabLst/>
                      </a:pPr>
                      <a:endParaRPr kumimoji="0" lang="pt-P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0" marR="0" marT="0" marB="0" anchor="b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74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z="4000" smtClean="0"/>
              <a:t>Número total de biópsias no registo</a:t>
            </a:r>
          </a:p>
        </p:txBody>
      </p:sp>
      <p:graphicFrame>
        <p:nvGraphicFramePr>
          <p:cNvPr id="36873" name="Object 9"/>
          <p:cNvGraphicFramePr>
            <a:graphicFrameLocks noGrp="1" noChangeAspect="1"/>
          </p:cNvGraphicFramePr>
          <p:nvPr>
            <p:ph idx="4294967295"/>
          </p:nvPr>
        </p:nvGraphicFramePr>
        <p:xfrm>
          <a:off x="463550" y="1628775"/>
          <a:ext cx="8215313" cy="4525963"/>
        </p:xfrm>
        <a:graphic>
          <a:graphicData uri="http://schemas.openxmlformats.org/presentationml/2006/ole">
            <p:oleObj spid="_x0000_s36873" name="Gráfico" r:id="rId4" imgW="8229600" imgH="4533818" progId="MSGraph.Chart.8">
              <p:embed followColorScheme="full"/>
            </p:oleObj>
          </a:graphicData>
        </a:graphic>
      </p:graphicFrame>
      <p:sp>
        <p:nvSpPr>
          <p:cNvPr id="36875" name="Text Box 12"/>
          <p:cNvSpPr txBox="1">
            <a:spLocks noChangeArrowheads="1"/>
          </p:cNvSpPr>
          <p:nvPr/>
        </p:nvSpPr>
        <p:spPr bwMode="auto">
          <a:xfrm>
            <a:off x="323850" y="6230938"/>
            <a:ext cx="28082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000">
                <a:solidFill>
                  <a:srgbClr val="FF3300"/>
                </a:solidFill>
              </a:rPr>
              <a:t>Dados retrospectivos</a:t>
            </a:r>
          </a:p>
        </p:txBody>
      </p:sp>
      <p:sp>
        <p:nvSpPr>
          <p:cNvPr id="36876" name="AutoShape 14"/>
          <p:cNvSpPr>
            <a:spLocks noChangeArrowheads="1"/>
          </p:cNvSpPr>
          <p:nvPr/>
        </p:nvSpPr>
        <p:spPr bwMode="auto">
          <a:xfrm flipH="1">
            <a:off x="755650" y="6021388"/>
            <a:ext cx="1042988" cy="215900"/>
          </a:xfrm>
          <a:custGeom>
            <a:avLst/>
            <a:gdLst>
              <a:gd name="T0" fmla="*/ 1823860095 w 21600"/>
              <a:gd name="T1" fmla="*/ 0 h 21600"/>
              <a:gd name="T2" fmla="*/ 0 w 21600"/>
              <a:gd name="T3" fmla="*/ 10785006 h 21600"/>
              <a:gd name="T4" fmla="*/ 1823860095 w 21600"/>
              <a:gd name="T5" fmla="*/ 21570011 h 21600"/>
              <a:gd name="T6" fmla="*/ 2147483647 w 21600"/>
              <a:gd name="T7" fmla="*/ 1078500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  <p:sp>
        <p:nvSpPr>
          <p:cNvPr id="36877" name="Text Box 15"/>
          <p:cNvSpPr txBox="1">
            <a:spLocks noChangeArrowheads="1"/>
          </p:cNvSpPr>
          <p:nvPr/>
        </p:nvSpPr>
        <p:spPr bwMode="auto">
          <a:xfrm>
            <a:off x="3203575" y="6230938"/>
            <a:ext cx="54721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000">
                <a:solidFill>
                  <a:srgbClr val="FF3300"/>
                </a:solidFill>
              </a:rPr>
              <a:t>Dados prospectivos de 5548 biópsias</a:t>
            </a:r>
          </a:p>
        </p:txBody>
      </p:sp>
      <p:sp>
        <p:nvSpPr>
          <p:cNvPr id="36878" name="AutoShape 16"/>
          <p:cNvSpPr>
            <a:spLocks noChangeArrowheads="1"/>
          </p:cNvSpPr>
          <p:nvPr/>
        </p:nvSpPr>
        <p:spPr bwMode="auto">
          <a:xfrm>
            <a:off x="2339975" y="5949950"/>
            <a:ext cx="5184775" cy="287338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25423877 h 21600"/>
              <a:gd name="T4" fmla="*/ 2147483647 w 21600"/>
              <a:gd name="T5" fmla="*/ 50847726 h 21600"/>
              <a:gd name="T6" fmla="*/ 2147483647 w 21600"/>
              <a:gd name="T7" fmla="*/ 25423877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33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0" name="Rectangle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pt-PT" smtClean="0"/>
              <a:t>Registo prospectivo desde 2009</a:t>
            </a:r>
          </a:p>
        </p:txBody>
      </p:sp>
      <p:graphicFrame>
        <p:nvGraphicFramePr>
          <p:cNvPr id="132099" name="Object 3"/>
          <p:cNvGraphicFramePr>
            <a:graphicFrameLocks noGrp="1" noChangeAspect="1"/>
          </p:cNvGraphicFramePr>
          <p:nvPr>
            <p:ph idx="4294967295"/>
          </p:nvPr>
        </p:nvGraphicFramePr>
        <p:xfrm>
          <a:off x="463550" y="1628775"/>
          <a:ext cx="8215313" cy="4525963"/>
        </p:xfrm>
        <a:graphic>
          <a:graphicData uri="http://schemas.openxmlformats.org/presentationml/2006/ole">
            <p:oleObj spid="_x0000_s132099" name="Gráfico" r:id="rId4" imgW="8229552" imgH="4533916" progId="MSGraph.Chart.8">
              <p:embed followColorScheme="full"/>
            </p:oleObj>
          </a:graphicData>
        </a:graphic>
      </p:graphicFrame>
      <p:sp>
        <p:nvSpPr>
          <p:cNvPr id="132101" name="Text Box 4"/>
          <p:cNvSpPr txBox="1">
            <a:spLocks noChangeArrowheads="1"/>
          </p:cNvSpPr>
          <p:nvPr/>
        </p:nvSpPr>
        <p:spPr bwMode="auto">
          <a:xfrm>
            <a:off x="1116013" y="6230938"/>
            <a:ext cx="54721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400" dirty="0">
                <a:solidFill>
                  <a:srgbClr val="FF3300"/>
                </a:solidFill>
              </a:rPr>
              <a:t>Dados prospectivos de </a:t>
            </a:r>
            <a:r>
              <a:rPr lang="pt-PT" sz="2400" dirty="0" smtClean="0">
                <a:solidFill>
                  <a:srgbClr val="FF3300"/>
                </a:solidFill>
              </a:rPr>
              <a:t>6387 </a:t>
            </a:r>
            <a:r>
              <a:rPr lang="pt-PT" sz="2400" dirty="0">
                <a:solidFill>
                  <a:srgbClr val="FF3300"/>
                </a:solidFill>
              </a:rPr>
              <a:t>biópsias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4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-26988"/>
            <a:ext cx="8229600" cy="1371601"/>
          </a:xfrm>
        </p:spPr>
        <p:txBody>
          <a:bodyPr/>
          <a:lstStyle/>
          <a:p>
            <a:pPr eaLnBrk="1" hangingPunct="1"/>
            <a:r>
              <a:rPr lang="pt-PT" sz="4000" smtClean="0"/>
              <a:t>Idade (n=922)</a:t>
            </a:r>
          </a:p>
        </p:txBody>
      </p:sp>
      <p:graphicFrame>
        <p:nvGraphicFramePr>
          <p:cNvPr id="24583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0" y="1628775"/>
          <a:ext cx="8997950" cy="4957763"/>
        </p:xfrm>
        <a:graphic>
          <a:graphicData uri="http://schemas.openxmlformats.org/presentationml/2006/ole">
            <p:oleObj spid="_x0000_s24583" name="Gráfico" r:id="rId4" imgW="8229552" imgH="4533916" progId="MSGraph.Chart.8">
              <p:embed followColorScheme="full"/>
            </p:oleObj>
          </a:graphicData>
        </a:graphic>
      </p:graphicFrame>
      <p:sp>
        <p:nvSpPr>
          <p:cNvPr id="24585" name="Text Box 4"/>
          <p:cNvSpPr txBox="1">
            <a:spLocks noChangeArrowheads="1"/>
          </p:cNvSpPr>
          <p:nvPr/>
        </p:nvSpPr>
        <p:spPr bwMode="auto">
          <a:xfrm>
            <a:off x="1044575" y="3403600"/>
            <a:ext cx="29511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400">
                <a:solidFill>
                  <a:srgbClr val="FF0000"/>
                </a:solidFill>
              </a:rPr>
              <a:t>&gt; 65 anos</a:t>
            </a:r>
          </a:p>
        </p:txBody>
      </p:sp>
      <p:sp>
        <p:nvSpPr>
          <p:cNvPr id="24586" name="Text Box 5"/>
          <p:cNvSpPr txBox="1">
            <a:spLocks noChangeArrowheads="1"/>
          </p:cNvSpPr>
          <p:nvPr/>
        </p:nvSpPr>
        <p:spPr bwMode="auto">
          <a:xfrm>
            <a:off x="3492500" y="1196975"/>
            <a:ext cx="19431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PT">
                <a:solidFill>
                  <a:srgbClr val="FF0000"/>
                </a:solidFill>
              </a:rPr>
              <a:t>Sem informação</a:t>
            </a:r>
          </a:p>
        </p:txBody>
      </p:sp>
      <p:sp>
        <p:nvSpPr>
          <p:cNvPr id="24587" name="Text Box 6"/>
          <p:cNvSpPr txBox="1">
            <a:spLocks noChangeArrowheads="1"/>
          </p:cNvSpPr>
          <p:nvPr/>
        </p:nvSpPr>
        <p:spPr bwMode="auto">
          <a:xfrm>
            <a:off x="4067175" y="2251075"/>
            <a:ext cx="32416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400" dirty="0">
                <a:solidFill>
                  <a:srgbClr val="FF0000"/>
                </a:solidFill>
              </a:rPr>
              <a:t>&lt; </a:t>
            </a:r>
            <a:r>
              <a:rPr lang="pt-PT" sz="2400" dirty="0" smtClean="0">
                <a:solidFill>
                  <a:srgbClr val="FF0000"/>
                </a:solidFill>
              </a:rPr>
              <a:t>18 </a:t>
            </a:r>
            <a:r>
              <a:rPr lang="pt-PT" sz="2400" dirty="0">
                <a:solidFill>
                  <a:srgbClr val="FF0000"/>
                </a:solidFill>
              </a:rPr>
              <a:t>anos</a:t>
            </a:r>
          </a:p>
        </p:txBody>
      </p:sp>
      <p:sp>
        <p:nvSpPr>
          <p:cNvPr id="24588" name="Text Box 7"/>
          <p:cNvSpPr txBox="1">
            <a:spLocks noChangeArrowheads="1"/>
          </p:cNvSpPr>
          <p:nvPr/>
        </p:nvSpPr>
        <p:spPr bwMode="auto">
          <a:xfrm>
            <a:off x="5580063" y="4556125"/>
            <a:ext cx="23415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400" dirty="0" smtClean="0">
                <a:solidFill>
                  <a:srgbClr val="FF0000"/>
                </a:solidFill>
              </a:rPr>
              <a:t>18-65 </a:t>
            </a:r>
            <a:r>
              <a:rPr lang="pt-PT" sz="2400" dirty="0">
                <a:solidFill>
                  <a:srgbClr val="FF0000"/>
                </a:solidFill>
              </a:rPr>
              <a:t>anos</a:t>
            </a:r>
          </a:p>
        </p:txBody>
      </p:sp>
      <p:sp>
        <p:nvSpPr>
          <p:cNvPr id="24589" name="Text Box 10"/>
          <p:cNvSpPr txBox="1">
            <a:spLocks noChangeArrowheads="1"/>
          </p:cNvSpPr>
          <p:nvPr/>
        </p:nvSpPr>
        <p:spPr bwMode="auto">
          <a:xfrm>
            <a:off x="250825" y="5789613"/>
            <a:ext cx="172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 dirty="0" smtClean="0">
                <a:solidFill>
                  <a:srgbClr val="FF3300"/>
                </a:solidFill>
              </a:rPr>
              <a:t>2016</a:t>
            </a:r>
            <a:endParaRPr lang="pt-PT" sz="28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7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185738"/>
            <a:ext cx="8229600" cy="1371600"/>
          </a:xfrm>
        </p:spPr>
        <p:txBody>
          <a:bodyPr/>
          <a:lstStyle/>
          <a:p>
            <a:pPr eaLnBrk="1" hangingPunct="1"/>
            <a:r>
              <a:rPr lang="pt-PT" sz="4000" smtClean="0"/>
              <a:t>Género (n=922)</a:t>
            </a:r>
          </a:p>
        </p:txBody>
      </p:sp>
      <p:graphicFrame>
        <p:nvGraphicFramePr>
          <p:cNvPr id="98306" name="Object 2"/>
          <p:cNvGraphicFramePr>
            <a:graphicFrameLocks noGrp="1" noChangeAspect="1"/>
          </p:cNvGraphicFramePr>
          <p:nvPr>
            <p:ph idx="4294967295"/>
          </p:nvPr>
        </p:nvGraphicFramePr>
        <p:xfrm>
          <a:off x="654050" y="1484313"/>
          <a:ext cx="7821613" cy="4310062"/>
        </p:xfrm>
        <a:graphic>
          <a:graphicData uri="http://schemas.openxmlformats.org/presentationml/2006/ole">
            <p:oleObj spid="_x0000_s98306" name="Gráfico" r:id="rId4" imgW="8229552" imgH="4533916" progId="MSGraph.Chart.8">
              <p:embed followColorScheme="full"/>
            </p:oleObj>
          </a:graphicData>
        </a:graphic>
      </p:graphicFrame>
      <p:sp>
        <p:nvSpPr>
          <p:cNvPr id="98308" name="Text Box 10"/>
          <p:cNvSpPr txBox="1">
            <a:spLocks noChangeArrowheads="1"/>
          </p:cNvSpPr>
          <p:nvPr/>
        </p:nvSpPr>
        <p:spPr bwMode="auto">
          <a:xfrm>
            <a:off x="250825" y="5789613"/>
            <a:ext cx="172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 dirty="0" smtClean="0">
                <a:solidFill>
                  <a:srgbClr val="FF3300"/>
                </a:solidFill>
              </a:rPr>
              <a:t>2016</a:t>
            </a:r>
            <a:endParaRPr lang="pt-PT" sz="28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52" name="Rectangle 2"/>
          <p:cNvSpPr>
            <a:spLocks noGrp="1"/>
          </p:cNvSpPr>
          <p:nvPr>
            <p:ph type="title" idx="4294967295"/>
          </p:nvPr>
        </p:nvSpPr>
        <p:spPr>
          <a:xfrm>
            <a:off x="457200" y="115888"/>
            <a:ext cx="8229600" cy="1371600"/>
          </a:xfrm>
        </p:spPr>
        <p:txBody>
          <a:bodyPr/>
          <a:lstStyle/>
          <a:p>
            <a:pPr eaLnBrk="1" hangingPunct="1"/>
            <a:r>
              <a:rPr lang="pt-PT" sz="3200" dirty="0" smtClean="0"/>
              <a:t>Motivo Principal de Biópsia ( n=839) </a:t>
            </a:r>
          </a:p>
        </p:txBody>
      </p:sp>
      <p:graphicFrame>
        <p:nvGraphicFramePr>
          <p:cNvPr id="31751" name="Object 7"/>
          <p:cNvGraphicFramePr>
            <a:graphicFrameLocks noGrp="1" noChangeAspect="1"/>
          </p:cNvGraphicFramePr>
          <p:nvPr>
            <p:ph idx="4294967295"/>
          </p:nvPr>
        </p:nvGraphicFramePr>
        <p:xfrm>
          <a:off x="611188" y="1743075"/>
          <a:ext cx="7197725" cy="5114925"/>
        </p:xfrm>
        <a:graphic>
          <a:graphicData uri="http://schemas.openxmlformats.org/presentationml/2006/ole">
            <p:oleObj spid="_x0000_s31751" name="Gráfico" r:id="rId4" imgW="8229552" imgH="5848389" progId="MSGraph.Chart.8">
              <p:embed followColorScheme="full"/>
            </p:oleObj>
          </a:graphicData>
        </a:graphic>
      </p:graphicFrame>
      <p:sp>
        <p:nvSpPr>
          <p:cNvPr id="31753" name="Text Box 6"/>
          <p:cNvSpPr txBox="1">
            <a:spLocks noChangeArrowheads="1"/>
          </p:cNvSpPr>
          <p:nvPr/>
        </p:nvSpPr>
        <p:spPr bwMode="auto">
          <a:xfrm>
            <a:off x="250825" y="5805488"/>
            <a:ext cx="17272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PT" sz="2800" b="1" dirty="0" smtClean="0">
                <a:solidFill>
                  <a:srgbClr val="FF3300"/>
                </a:solidFill>
              </a:rPr>
              <a:t>2016</a:t>
            </a:r>
            <a:endParaRPr lang="pt-PT" sz="2800" b="1" dirty="0">
              <a:solidFill>
                <a:srgbClr val="FF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Modelo de apresentação predefinido">
  <a:themeElements>
    <a:clrScheme name="1_Modelo de apresentação predefinido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Cívico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Modelo de apresentação predefinido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delo de apresentação predefinido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delo de apresentação predefinido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1872</TotalTime>
  <Words>1072</Words>
  <Application>Microsoft Office PowerPoint</Application>
  <PresentationFormat>Apresentação no Ecrã (4:3)</PresentationFormat>
  <Paragraphs>292</Paragraphs>
  <Slides>27</Slides>
  <Notes>8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2</vt:i4>
      </vt:variant>
      <vt:variant>
        <vt:lpstr>Títulos dos diapositivos</vt:lpstr>
      </vt:variant>
      <vt:variant>
        <vt:i4>27</vt:i4>
      </vt:variant>
    </vt:vector>
  </HeadingPairs>
  <TitlesOfParts>
    <vt:vector size="30" baseType="lpstr">
      <vt:lpstr>1_Modelo de apresentação predefinido</vt:lpstr>
      <vt:lpstr>Gráfico</vt:lpstr>
      <vt:lpstr>Folha de cálculo</vt:lpstr>
      <vt:lpstr>Registo Nacional de Biópsias de Rim  2015</vt:lpstr>
      <vt:lpstr>Um pouco de história</vt:lpstr>
      <vt:lpstr>Funcionamento do Gabinete de Registo </vt:lpstr>
      <vt:lpstr>Hospitais participantes em 2015</vt:lpstr>
      <vt:lpstr>Número total de biópsias no registo</vt:lpstr>
      <vt:lpstr>Registo prospectivo desde 2009</vt:lpstr>
      <vt:lpstr>Idade (n=922)</vt:lpstr>
      <vt:lpstr>Género (n=922)</vt:lpstr>
      <vt:lpstr>Motivo Principal de Biópsia ( n=839) </vt:lpstr>
      <vt:lpstr>10 diagnósticos mais frequentes (n=922) 63% das biópsias</vt:lpstr>
      <vt:lpstr>Diagnósticos&lt;15 anos (n=45) - 5 mais frequentes ( 65%)</vt:lpstr>
      <vt:lpstr>Diagnósticos 15-65 anos (n=604) 10 mais frequentes (66%)</vt:lpstr>
      <vt:lpstr>Diagnósticos &gt;65 anos (n=267) 10 mais frequentes (54%)</vt:lpstr>
      <vt:lpstr>Patologias associadas- 5 mais frequentes ( 77%; n=566/727)</vt:lpstr>
      <vt:lpstr>Esclerose segmentar e focal (n=118)</vt:lpstr>
      <vt:lpstr>Nefrite lúpica (n=92)</vt:lpstr>
      <vt:lpstr>Classificação da Nefrite lúpica- ISN-RPS (n=92)</vt:lpstr>
      <vt:lpstr>Nefropatia IgA (n=90)</vt:lpstr>
      <vt:lpstr>G. membranosa (n=46)</vt:lpstr>
      <vt:lpstr>Amiloidose – Evolução  </vt:lpstr>
      <vt:lpstr>Tipo de amiloidose (n=42)</vt:lpstr>
      <vt:lpstr>Amiloidose (n=42)</vt:lpstr>
      <vt:lpstr>Nefropatia diabética- Frequência ao longo do tempo</vt:lpstr>
      <vt:lpstr>Nefropatia diabética (n=64)</vt:lpstr>
      <vt:lpstr>Nefropatia diabética ( n=64) –Classificação OMS</vt:lpstr>
      <vt:lpstr>Conclusões</vt:lpstr>
      <vt:lpstr>As Pessoas do Registo </vt:lpstr>
    </vt:vector>
  </TitlesOfParts>
  <Company>HCC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30875</dc:creator>
  <cp:lastModifiedBy>hmviana</cp:lastModifiedBy>
  <cp:revision>116</cp:revision>
  <dcterms:created xsi:type="dcterms:W3CDTF">2015-04-09T12:38:21Z</dcterms:created>
  <dcterms:modified xsi:type="dcterms:W3CDTF">2017-11-21T13:49:59Z</dcterms:modified>
</cp:coreProperties>
</file>