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854" autoAdjust="0"/>
    <p:restoredTop sz="94660"/>
  </p:normalViewPr>
  <p:slideViewPr>
    <p:cSldViewPr snapToGrid="0">
      <p:cViewPr>
        <p:scale>
          <a:sx n="60" d="100"/>
          <a:sy n="60" d="100"/>
        </p:scale>
        <p:origin x="1656" y="-13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PT"/>
              <a:t>Clique para editar o estilo de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36063-9F6B-4A8C-A0D0-7C2497AB127D}" type="datetimeFigureOut">
              <a:rPr lang="pt-PT" smtClean="0"/>
              <a:t>22/03/2018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CD203-F22E-4704-850A-2E5077C437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27722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36063-9F6B-4A8C-A0D0-7C2497AB127D}" type="datetimeFigureOut">
              <a:rPr lang="pt-PT" smtClean="0"/>
              <a:t>22/03/2018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CD203-F22E-4704-850A-2E5077C437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55305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36063-9F6B-4A8C-A0D0-7C2497AB127D}" type="datetimeFigureOut">
              <a:rPr lang="pt-PT" smtClean="0"/>
              <a:t>22/03/2018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CD203-F22E-4704-850A-2E5077C437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70485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36063-9F6B-4A8C-A0D0-7C2497AB127D}" type="datetimeFigureOut">
              <a:rPr lang="pt-PT" smtClean="0"/>
              <a:t>22/03/2018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CD203-F22E-4704-850A-2E5077C437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29303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36063-9F6B-4A8C-A0D0-7C2497AB127D}" type="datetimeFigureOut">
              <a:rPr lang="pt-PT" smtClean="0"/>
              <a:t>22/03/2018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CD203-F22E-4704-850A-2E5077C437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83143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36063-9F6B-4A8C-A0D0-7C2497AB127D}" type="datetimeFigureOut">
              <a:rPr lang="pt-PT" smtClean="0"/>
              <a:t>22/03/2018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CD203-F22E-4704-850A-2E5077C437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12907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36063-9F6B-4A8C-A0D0-7C2497AB127D}" type="datetimeFigureOut">
              <a:rPr lang="pt-PT" smtClean="0"/>
              <a:t>22/03/2018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CD203-F22E-4704-850A-2E5077C437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97737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36063-9F6B-4A8C-A0D0-7C2497AB127D}" type="datetimeFigureOut">
              <a:rPr lang="pt-PT" smtClean="0"/>
              <a:t>22/03/2018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CD203-F22E-4704-850A-2E5077C437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66001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36063-9F6B-4A8C-A0D0-7C2497AB127D}" type="datetimeFigureOut">
              <a:rPr lang="pt-PT" smtClean="0"/>
              <a:t>22/03/2018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CD203-F22E-4704-850A-2E5077C437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46323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36063-9F6B-4A8C-A0D0-7C2497AB127D}" type="datetimeFigureOut">
              <a:rPr lang="pt-PT" smtClean="0"/>
              <a:t>22/03/2018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CD203-F22E-4704-850A-2E5077C437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67652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36063-9F6B-4A8C-A0D0-7C2497AB127D}" type="datetimeFigureOut">
              <a:rPr lang="pt-PT" smtClean="0"/>
              <a:t>22/03/2018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CD203-F22E-4704-850A-2E5077C437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11867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936063-9F6B-4A8C-A0D0-7C2497AB127D}" type="datetimeFigureOut">
              <a:rPr lang="pt-PT" smtClean="0"/>
              <a:t>22/03/2018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2CD203-F22E-4704-850A-2E5077C437FB}" type="slidenum">
              <a:rPr lang="pt-PT" smtClean="0"/>
              <a:t>‹nº›</a:t>
            </a:fld>
            <a:endParaRPr lang="pt-PT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8F5F41CF-D567-419B-B250-1DF67060D75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121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2495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0.e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6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7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8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A3EFD3A3-1C5F-4F87-8568-BEAB1ECC83FB}"/>
              </a:ext>
            </a:extLst>
          </p:cNvPr>
          <p:cNvSpPr txBox="1">
            <a:spLocks/>
          </p:cNvSpPr>
          <p:nvPr/>
        </p:nvSpPr>
        <p:spPr>
          <a:xfrm>
            <a:off x="419100" y="3047992"/>
            <a:ext cx="6019800" cy="2209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indent="0" algn="ctr"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3200" b="1"/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/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r>
              <a:rPr lang="pt-PT" sz="4400" dirty="0"/>
              <a:t>Registo Nacional de Biópsias de Rim</a:t>
            </a:r>
            <a:br>
              <a:rPr lang="pt-PT" sz="4400" dirty="0"/>
            </a:br>
            <a:r>
              <a:rPr lang="pt-PT" sz="4400" dirty="0"/>
              <a:t> 2017</a:t>
            </a:r>
          </a:p>
        </p:txBody>
      </p:sp>
      <p:sp>
        <p:nvSpPr>
          <p:cNvPr id="5" name="Subtítulo 2">
            <a:extLst>
              <a:ext uri="{FF2B5EF4-FFF2-40B4-BE49-F238E27FC236}">
                <a16:creationId xmlns:a16="http://schemas.microsoft.com/office/drawing/2014/main" id="{29E39C38-3646-49D3-A509-A646B782D17B}"/>
              </a:ext>
            </a:extLst>
          </p:cNvPr>
          <p:cNvSpPr txBox="1">
            <a:spLocks/>
          </p:cNvSpPr>
          <p:nvPr/>
        </p:nvSpPr>
        <p:spPr>
          <a:xfrm>
            <a:off x="1" y="6203575"/>
            <a:ext cx="6858000" cy="20798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t-PT" sz="3200" b="1" dirty="0"/>
              <a:t>Gabinete Nacional de Registo da SPN</a:t>
            </a:r>
          </a:p>
        </p:txBody>
      </p:sp>
    </p:spTree>
    <p:extLst>
      <p:ext uri="{BB962C8B-B14F-4D97-AF65-F5344CB8AC3E}">
        <p14:creationId xmlns:p14="http://schemas.microsoft.com/office/powerpoint/2010/main" val="25461535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id="{C8DC216E-62E9-488C-B3E4-5AE6807D44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267" y="2445488"/>
            <a:ext cx="6831707" cy="1176583"/>
          </a:xfrm>
        </p:spPr>
        <p:txBody>
          <a:bodyPr vert="horz" lIns="91440" tIns="45720" rIns="91440" bIns="45720" rtlCol="0" anchor="ctr">
            <a:normAutofit fontScale="97500"/>
          </a:bodyPr>
          <a:lstStyle/>
          <a:p>
            <a:pPr algn="ctr"/>
            <a:r>
              <a:rPr lang="pt-PT" sz="3200" b="1" dirty="0">
                <a:latin typeface="+mn-lt"/>
              </a:rPr>
              <a:t>Nefropatia diabética-</a:t>
            </a:r>
            <a:br>
              <a:rPr lang="pt-PT" sz="3200" b="1" dirty="0">
                <a:latin typeface="+mn-lt"/>
              </a:rPr>
            </a:br>
            <a:r>
              <a:rPr lang="pt-PT" sz="3200" b="1" dirty="0">
                <a:latin typeface="+mn-lt"/>
              </a:rPr>
              <a:t> % ao longo do tempo</a:t>
            </a:r>
          </a:p>
        </p:txBody>
      </p:sp>
      <p:graphicFrame>
        <p:nvGraphicFramePr>
          <p:cNvPr id="5" name="Object 5">
            <a:extLst>
              <a:ext uri="{FF2B5EF4-FFF2-40B4-BE49-F238E27FC236}">
                <a16:creationId xmlns:a16="http://schemas.microsoft.com/office/drawing/2014/main" id="{0FE4C110-1D51-4C2E-AF9D-AD52302249A3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4684270"/>
              </p:ext>
            </p:extLst>
          </p:nvPr>
        </p:nvGraphicFramePr>
        <p:xfrm>
          <a:off x="39391" y="4370840"/>
          <a:ext cx="6779318" cy="3243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Gráfico" r:id="rId3" imgW="7705702" imgH="3686257" progId="MSGraph.Chart.8">
                  <p:embed followColorScheme="full"/>
                </p:oleObj>
              </mc:Choice>
              <mc:Fallback>
                <p:oleObj name="Gráfico" r:id="rId3" imgW="7705702" imgH="3686257" progId="MSGraph.Chart.8">
                  <p:embed followColorScheme="full"/>
                  <p:pic>
                    <p:nvPicPr>
                      <p:cNvPr id="16998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91" y="4370840"/>
                        <a:ext cx="6779318" cy="32432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4">
            <a:extLst>
              <a:ext uri="{FF2B5EF4-FFF2-40B4-BE49-F238E27FC236}">
                <a16:creationId xmlns:a16="http://schemas.microsoft.com/office/drawing/2014/main" id="{593B3392-E2BB-4E51-85DB-AB87F4FCBD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274" y="8134271"/>
            <a:ext cx="12239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sz="2400" b="1" dirty="0">
                <a:solidFill>
                  <a:srgbClr val="FF3300"/>
                </a:solidFill>
              </a:rPr>
              <a:t>2017</a:t>
            </a:r>
          </a:p>
        </p:txBody>
      </p:sp>
    </p:spTree>
    <p:extLst>
      <p:ext uri="{BB962C8B-B14F-4D97-AF65-F5344CB8AC3E}">
        <p14:creationId xmlns:p14="http://schemas.microsoft.com/office/powerpoint/2010/main" val="29931374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2B424CC1-8935-48F5-90AB-639C8B26C32F}"/>
              </a:ext>
            </a:extLst>
          </p:cNvPr>
          <p:cNvSpPr txBox="1">
            <a:spLocks/>
          </p:cNvSpPr>
          <p:nvPr/>
        </p:nvSpPr>
        <p:spPr bwMode="auto">
          <a:xfrm>
            <a:off x="69258" y="2637506"/>
            <a:ext cx="6788742" cy="11370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685800">
              <a:lnSpc>
                <a:spcPct val="90000"/>
              </a:lnSpc>
              <a:spcBef>
                <a:spcPct val="0"/>
              </a:spcBef>
              <a:buNone/>
              <a:defRPr sz="3200" b="1"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eorgia" pitchFamily="18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eorgia" pitchFamily="18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eorgia" pitchFamily="18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eorgia" pitchFamily="18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pt-PT" dirty="0"/>
              <a:t>Sociedade Espanhola de Nefrologia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11502ACF-678D-4E83-B0AC-71EECBA330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910" y="4533648"/>
            <a:ext cx="5770179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727543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6BB1E505-BE52-4935-BFA9-9C0D693D3D94}"/>
              </a:ext>
            </a:extLst>
          </p:cNvPr>
          <p:cNvSpPr txBox="1">
            <a:spLocks/>
          </p:cNvSpPr>
          <p:nvPr/>
        </p:nvSpPr>
        <p:spPr>
          <a:xfrm>
            <a:off x="202018" y="2400743"/>
            <a:ext cx="6517759" cy="13141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defPPr>
              <a:defRPr lang="en-US"/>
            </a:defPPr>
            <a:lvl1pPr algn="ctr" defTabSz="685800">
              <a:lnSpc>
                <a:spcPct val="90000"/>
              </a:lnSpc>
              <a:spcBef>
                <a:spcPct val="0"/>
              </a:spcBef>
              <a:buNone/>
              <a:defRPr sz="3200" b="1">
                <a:ea typeface="+mj-ea"/>
                <a:cs typeface="+mj-cs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 sz="4400">
                <a:latin typeface="Georgia" pitchFamily="18" charset="0"/>
                <a:cs typeface="Arial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 sz="4400">
                <a:latin typeface="Georgia" pitchFamily="18" charset="0"/>
                <a:cs typeface="Arial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 sz="4400">
                <a:latin typeface="Georgia" pitchFamily="18" charset="0"/>
                <a:cs typeface="Arial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 sz="4400">
                <a:latin typeface="Georgia" pitchFamily="18" charset="0"/>
                <a:cs typeface="Arial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400">
                <a:latin typeface="Arial" charset="0"/>
                <a:cs typeface="Arial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400">
                <a:latin typeface="Arial" charset="0"/>
                <a:cs typeface="Arial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400">
                <a:latin typeface="Arial" charset="0"/>
                <a:cs typeface="Arial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400">
                <a:latin typeface="Arial" charset="0"/>
                <a:cs typeface="Arial" charset="0"/>
              </a:defRPr>
            </a:lvl9pPr>
          </a:lstStyle>
          <a:p>
            <a:r>
              <a:rPr lang="pt-PT" dirty="0"/>
              <a:t>Nefropatia diabética (n=69)</a:t>
            </a:r>
          </a:p>
        </p:txBody>
      </p:sp>
      <p:graphicFrame>
        <p:nvGraphicFramePr>
          <p:cNvPr id="5" name="Group 49">
            <a:extLst>
              <a:ext uri="{FF2B5EF4-FFF2-40B4-BE49-F238E27FC236}">
                <a16:creationId xmlns:a16="http://schemas.microsoft.com/office/drawing/2014/main" id="{8630249F-FE1C-4559-BAC9-15B73357E76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87342506"/>
              </p:ext>
            </p:extLst>
          </p:nvPr>
        </p:nvGraphicFramePr>
        <p:xfrm>
          <a:off x="202018" y="4416056"/>
          <a:ext cx="6517759" cy="2560320"/>
        </p:xfrm>
        <a:graphic>
          <a:graphicData uri="http://schemas.openxmlformats.org/drawingml/2006/table">
            <a:tbl>
              <a:tblPr/>
              <a:tblGrid>
                <a:gridCol w="21725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191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60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04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04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Género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43M; 26F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04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Idade média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60,8 anos ( idade média geral 53,07 A)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389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Motivo de biópsia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Proteinúria: 68,75%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IRA: 6,25%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DRC:10,9%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IRRP: 10,9%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Text Box 37">
            <a:extLst>
              <a:ext uri="{FF2B5EF4-FFF2-40B4-BE49-F238E27FC236}">
                <a16:creationId xmlns:a16="http://schemas.microsoft.com/office/drawing/2014/main" id="{85C7B1EB-2968-4820-AB9C-769C2C37DE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370" y="7426668"/>
            <a:ext cx="13679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sz="2800" b="1" dirty="0">
                <a:solidFill>
                  <a:srgbClr val="FF3300"/>
                </a:solidFill>
              </a:rPr>
              <a:t>2017</a:t>
            </a:r>
          </a:p>
        </p:txBody>
      </p:sp>
    </p:spTree>
    <p:extLst>
      <p:ext uri="{BB962C8B-B14F-4D97-AF65-F5344CB8AC3E}">
        <p14:creationId xmlns:p14="http://schemas.microsoft.com/office/powerpoint/2010/main" val="30401484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4">
            <a:extLst>
              <a:ext uri="{FF2B5EF4-FFF2-40B4-BE49-F238E27FC236}">
                <a16:creationId xmlns:a16="http://schemas.microsoft.com/office/drawing/2014/main" id="{8F1DCA7A-7431-48B3-9588-A984AD1D49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8648" y="2447415"/>
            <a:ext cx="6575602" cy="1369386"/>
          </a:xfrm>
        </p:spPr>
        <p:txBody>
          <a:bodyPr vert="horz" lIns="91440" tIns="45720" rIns="91440" bIns="45720" rtlCol="0" anchor="ctr">
            <a:normAutofit fontScale="97500"/>
          </a:bodyPr>
          <a:lstStyle/>
          <a:p>
            <a:pPr algn="ctr"/>
            <a:r>
              <a:rPr lang="pt-PT" sz="3200" b="1" dirty="0">
                <a:latin typeface="+mn-lt"/>
              </a:rPr>
              <a:t>As Pessoas do Registo </a:t>
            </a:r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FFDEDAF5-BF1A-4D9B-831F-A5FE93A289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061612"/>
              </p:ext>
            </p:extLst>
          </p:nvPr>
        </p:nvGraphicFramePr>
        <p:xfrm>
          <a:off x="138223" y="3819013"/>
          <a:ext cx="6379536" cy="4995381"/>
        </p:xfrm>
        <a:graphic>
          <a:graphicData uri="http://schemas.openxmlformats.org/drawingml/2006/table">
            <a:tbl>
              <a:tblPr/>
              <a:tblGrid>
                <a:gridCol w="6379536">
                  <a:extLst>
                    <a:ext uri="{9D8B030D-6E8A-4147-A177-3AD203B41FA5}">
                      <a16:colId xmlns:a16="http://schemas.microsoft.com/office/drawing/2014/main" val="3934736128"/>
                    </a:ext>
                  </a:extLst>
                </a:gridCol>
              </a:tblGrid>
              <a:tr h="41409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Centro H Lisboa Central - HCC</a:t>
                      </a:r>
                      <a:r>
                        <a:rPr kumimoji="0" lang="pt-P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: Helena Sousa ; Mário Góis </a:t>
                      </a:r>
                      <a:endParaRPr kumimoji="0" lang="pt-PT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005707"/>
                  </a:ext>
                </a:extLst>
              </a:tr>
              <a:tr h="59203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Centro H Lisboa Norte - H </a:t>
                      </a:r>
                      <a:r>
                        <a:rPr kumimoji="0" lang="pt-PT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Sta</a:t>
                      </a:r>
                      <a:r>
                        <a:rPr kumimoji="0" lang="pt-P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Maria</a:t>
                      </a:r>
                      <a:r>
                        <a:rPr kumimoji="0" lang="pt-P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: Lurdes Correia, José Fonseca </a:t>
                      </a:r>
                      <a:endParaRPr kumimoji="0" lang="pt-PT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9385706"/>
                  </a:ext>
                </a:extLst>
              </a:tr>
              <a:tr h="41409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P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Centro H Lisboa Oriental</a:t>
                      </a:r>
                      <a:r>
                        <a:rPr kumimoji="0" lang="pt-P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:</a:t>
                      </a:r>
                      <a:r>
                        <a:rPr kumimoji="0" lang="pt-P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pt-P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Sância Ramos, João </a:t>
                      </a:r>
                      <a:r>
                        <a:rPr kumimoji="0" lang="pt-PT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Cassis</a:t>
                      </a:r>
                      <a:endParaRPr kumimoji="0" lang="pt-PT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3542780"/>
                  </a:ext>
                </a:extLst>
              </a:tr>
              <a:tr h="41409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Centro H Vila Nova de Gaia</a:t>
                      </a:r>
                      <a:r>
                        <a:rPr kumimoji="0" lang="pt-P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: David Tente, Ana Marta Gomes</a:t>
                      </a:r>
                      <a:endParaRPr kumimoji="0" lang="pt-PT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0224455"/>
                  </a:ext>
                </a:extLst>
              </a:tr>
              <a:tr h="41409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H Fernando Fonseca</a:t>
                      </a:r>
                      <a:r>
                        <a:rPr kumimoji="0" lang="pt-P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: Rita Manso, Patrícia Carilho</a:t>
                      </a:r>
                      <a:endParaRPr kumimoji="0" lang="pt-PT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5867314"/>
                  </a:ext>
                </a:extLst>
              </a:tr>
              <a:tr h="41409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H Garcia Orta</a:t>
                      </a:r>
                      <a:r>
                        <a:rPr kumimoji="0" lang="pt-P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: Fernanda Carvalho, Jorge Silva</a:t>
                      </a:r>
                      <a:endParaRPr kumimoji="0" lang="pt-PT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2672845"/>
                  </a:ext>
                </a:extLst>
              </a:tr>
              <a:tr h="41409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Centro H </a:t>
                      </a:r>
                      <a:r>
                        <a:rPr lang="pt-PT" sz="1600" kern="1200" dirty="0" err="1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Univ</a:t>
                      </a:r>
                      <a:r>
                        <a:rPr lang="pt-PT" sz="1600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Coimbra</a:t>
                      </a:r>
                      <a:r>
                        <a:rPr lang="pt-PT" sz="1600" kern="1200" dirty="0">
                          <a:solidFill>
                            <a:schemeClr val="tx2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: </a:t>
                      </a:r>
                      <a:r>
                        <a:rPr lang="pt-PT" sz="16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Fernanda Cunha, Jorge Pratas </a:t>
                      </a:r>
                      <a:endParaRPr kumimoji="0" lang="pt-PT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4747792"/>
                  </a:ext>
                </a:extLst>
              </a:tr>
              <a:tr h="41409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H Santo António</a:t>
                      </a:r>
                      <a:r>
                        <a:rPr kumimoji="0" lang="pt-P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: </a:t>
                      </a:r>
                      <a:r>
                        <a:rPr kumimoji="0" lang="pt-PT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Ramón</a:t>
                      </a:r>
                      <a:r>
                        <a:rPr kumimoji="0" lang="pt-P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pt-PT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Vizcaíno</a:t>
                      </a:r>
                      <a:r>
                        <a:rPr kumimoji="0" lang="pt-P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, Josefina Santos</a:t>
                      </a:r>
                      <a:endParaRPr kumimoji="0" lang="pt-PT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6031433"/>
                  </a:ext>
                </a:extLst>
              </a:tr>
              <a:tr h="41409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H São João</a:t>
                      </a:r>
                      <a:r>
                        <a:rPr kumimoji="0" lang="pt-P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: Susana Sampaio</a:t>
                      </a:r>
                      <a:endParaRPr kumimoji="0" lang="pt-PT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6671558"/>
                  </a:ext>
                </a:extLst>
              </a:tr>
              <a:tr h="10905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IPO Porto</a:t>
                      </a:r>
                      <a:r>
                        <a:rPr kumimoji="0" lang="pt-P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: </a:t>
                      </a:r>
                      <a:r>
                        <a:rPr kumimoji="0" lang="pt-P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Alfredo Loureiro, Teresa Chuva</a:t>
                      </a:r>
                    </a:p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Hospital de Braga: </a:t>
                      </a:r>
                      <a:r>
                        <a:rPr kumimoji="0" lang="pt-PT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Ana Isabel Silva, Raquel Vaz</a:t>
                      </a:r>
                    </a:p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PT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25196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2144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3">
            <a:extLst>
              <a:ext uri="{FF2B5EF4-FFF2-40B4-BE49-F238E27FC236}">
                <a16:creationId xmlns:a16="http://schemas.microsoft.com/office/drawing/2014/main" id="{6795D50C-0B0E-4787-8A42-9E766DD6CB3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5162883"/>
              </p:ext>
            </p:extLst>
          </p:nvPr>
        </p:nvGraphicFramePr>
        <p:xfrm>
          <a:off x="0" y="4283075"/>
          <a:ext cx="6838950" cy="3767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Chart" r:id="rId3" imgW="8229552" imgH="4533916" progId="MSGraph.Chart.8">
                  <p:embed followColorScheme="full"/>
                </p:oleObj>
              </mc:Choice>
              <mc:Fallback>
                <p:oleObj name="Chart" r:id="rId3" imgW="8229552" imgH="4533916" progId="MSGraph.Chart.8">
                  <p:embed followColorScheme="full"/>
                  <p:pic>
                    <p:nvPicPr>
                      <p:cNvPr id="132099" name="Object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283075"/>
                        <a:ext cx="6838950" cy="37671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4">
            <a:extLst>
              <a:ext uri="{FF2B5EF4-FFF2-40B4-BE49-F238E27FC236}">
                <a16:creationId xmlns:a16="http://schemas.microsoft.com/office/drawing/2014/main" id="{87446C84-1D45-4223-8A4B-E19FDC0F0178}"/>
              </a:ext>
            </a:extLst>
          </p:cNvPr>
          <p:cNvSpPr txBox="1">
            <a:spLocks/>
          </p:cNvSpPr>
          <p:nvPr/>
        </p:nvSpPr>
        <p:spPr>
          <a:xfrm>
            <a:off x="1" y="2554934"/>
            <a:ext cx="6838950" cy="14612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PT" sz="3200" b="1" dirty="0">
                <a:latin typeface="+mn-lt"/>
              </a:rPr>
              <a:t>Número de biópsias por ano</a:t>
            </a:r>
          </a:p>
        </p:txBody>
      </p:sp>
      <p:sp>
        <p:nvSpPr>
          <p:cNvPr id="9" name="Text Box 4">
            <a:extLst>
              <a:ext uri="{FF2B5EF4-FFF2-40B4-BE49-F238E27FC236}">
                <a16:creationId xmlns:a16="http://schemas.microsoft.com/office/drawing/2014/main" id="{CCE9FD8B-BA9C-416F-8714-4C526F8422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4652" y="8959336"/>
            <a:ext cx="52130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sz="2400" dirty="0">
                <a:solidFill>
                  <a:srgbClr val="FF3300"/>
                </a:solidFill>
              </a:rPr>
              <a:t>Dados prospectivos de 7273 biópsias</a:t>
            </a:r>
          </a:p>
        </p:txBody>
      </p:sp>
    </p:spTree>
    <p:extLst>
      <p:ext uri="{BB962C8B-B14F-4D97-AF65-F5344CB8AC3E}">
        <p14:creationId xmlns:p14="http://schemas.microsoft.com/office/powerpoint/2010/main" val="3739623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B9215896-04E9-417B-80D5-056FD0F14D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5139000"/>
              </p:ext>
            </p:extLst>
          </p:nvPr>
        </p:nvGraphicFramePr>
        <p:xfrm>
          <a:off x="-481807" y="4371419"/>
          <a:ext cx="7821613" cy="431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Gráfico" r:id="rId3" imgW="8229600" imgH="4533798" progId="MSGraph.Chart.8">
                  <p:embed followColorScheme="full"/>
                </p:oleObj>
              </mc:Choice>
              <mc:Fallback>
                <p:oleObj name="Gráfico" r:id="rId3" imgW="8229600" imgH="4533798" progId="MSGraph.Chart.8">
                  <p:embed followColorScheme="full"/>
                  <p:pic>
                    <p:nvPicPr>
                      <p:cNvPr id="98306" name="Object 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481807" y="4371419"/>
                        <a:ext cx="7821613" cy="4310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2">
            <a:extLst>
              <a:ext uri="{FF2B5EF4-FFF2-40B4-BE49-F238E27FC236}">
                <a16:creationId xmlns:a16="http://schemas.microsoft.com/office/drawing/2014/main" id="{594458FA-AB63-4A13-9F1A-6D3DEE35C862}"/>
              </a:ext>
            </a:extLst>
          </p:cNvPr>
          <p:cNvSpPr txBox="1">
            <a:spLocks/>
          </p:cNvSpPr>
          <p:nvPr/>
        </p:nvSpPr>
        <p:spPr>
          <a:xfrm>
            <a:off x="0" y="2223246"/>
            <a:ext cx="6858000" cy="13088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PT" sz="3200" b="1" dirty="0">
                <a:latin typeface="+mn-lt"/>
              </a:rPr>
              <a:t>Género (n=889)</a:t>
            </a:r>
          </a:p>
        </p:txBody>
      </p:sp>
      <p:sp>
        <p:nvSpPr>
          <p:cNvPr id="6" name="Text Box 10">
            <a:extLst>
              <a:ext uri="{FF2B5EF4-FFF2-40B4-BE49-F238E27FC236}">
                <a16:creationId xmlns:a16="http://schemas.microsoft.com/office/drawing/2014/main" id="{B17D0ED2-010C-4E5F-866B-7B0A33955F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6494" y="9183509"/>
            <a:ext cx="172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sz="2800" b="1" dirty="0">
                <a:solidFill>
                  <a:srgbClr val="FF3300"/>
                </a:solidFill>
              </a:rPr>
              <a:t>2017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C9503A3C-0D81-4FFC-94AC-32109B5AE35B}"/>
              </a:ext>
            </a:extLst>
          </p:cNvPr>
          <p:cNvSpPr txBox="1"/>
          <p:nvPr/>
        </p:nvSpPr>
        <p:spPr>
          <a:xfrm>
            <a:off x="5106037" y="5486888"/>
            <a:ext cx="1728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/>
              <a:t>53,8 anos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4EB0F7DC-F345-4B47-8014-2257CFF7D904}"/>
              </a:ext>
            </a:extLst>
          </p:cNvPr>
          <p:cNvSpPr txBox="1"/>
          <p:nvPr/>
        </p:nvSpPr>
        <p:spPr>
          <a:xfrm>
            <a:off x="-108847" y="5561440"/>
            <a:ext cx="1728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/>
              <a:t>52,1 anos</a:t>
            </a:r>
          </a:p>
        </p:txBody>
      </p:sp>
    </p:spTree>
    <p:extLst>
      <p:ext uri="{BB962C8B-B14F-4D97-AF65-F5344CB8AC3E}">
        <p14:creationId xmlns:p14="http://schemas.microsoft.com/office/powerpoint/2010/main" val="34826178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F72E4EC5-D2C2-499D-ACE7-77C13CFDF2A2}"/>
              </a:ext>
            </a:extLst>
          </p:cNvPr>
          <p:cNvSpPr txBox="1">
            <a:spLocks/>
          </p:cNvSpPr>
          <p:nvPr/>
        </p:nvSpPr>
        <p:spPr>
          <a:xfrm>
            <a:off x="349624" y="2447271"/>
            <a:ext cx="6320117" cy="13716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algn="ctr" defTabSz="685800">
              <a:lnSpc>
                <a:spcPct val="90000"/>
              </a:lnSpc>
              <a:spcBef>
                <a:spcPct val="0"/>
              </a:spcBef>
              <a:buNone/>
              <a:defRPr sz="3200" b="1">
                <a:ea typeface="+mj-ea"/>
                <a:cs typeface="+mj-cs"/>
              </a:defRPr>
            </a:lvl1pPr>
          </a:lstStyle>
          <a:p>
            <a:r>
              <a:rPr lang="pt-PT" dirty="0"/>
              <a:t>Média de Idade: 53,07 anos (n=889) </a:t>
            </a:r>
          </a:p>
        </p:txBody>
      </p:sp>
      <p:graphicFrame>
        <p:nvGraphicFramePr>
          <p:cNvPr id="5" name="Object 7">
            <a:extLst>
              <a:ext uri="{FF2B5EF4-FFF2-40B4-BE49-F238E27FC236}">
                <a16:creationId xmlns:a16="http://schemas.microsoft.com/office/drawing/2014/main" id="{2166D179-1ECA-46C7-8347-55A04AE3D2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8828901"/>
              </p:ext>
            </p:extLst>
          </p:nvPr>
        </p:nvGraphicFramePr>
        <p:xfrm>
          <a:off x="0" y="4247075"/>
          <a:ext cx="6858693" cy="37164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Gráfico" r:id="rId3" imgW="8229552" imgH="4533916" progId="MSGraph.Chart.8">
                  <p:embed followColorScheme="full"/>
                </p:oleObj>
              </mc:Choice>
              <mc:Fallback>
                <p:oleObj name="Gráfico" r:id="rId3" imgW="8229552" imgH="4533916" progId="MSGraph.Chart.8">
                  <p:embed followColorScheme="full"/>
                  <p:pic>
                    <p:nvPicPr>
                      <p:cNvPr id="24583" name="Object 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247075"/>
                        <a:ext cx="6858693" cy="371646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10">
            <a:extLst>
              <a:ext uri="{FF2B5EF4-FFF2-40B4-BE49-F238E27FC236}">
                <a16:creationId xmlns:a16="http://schemas.microsoft.com/office/drawing/2014/main" id="{2CAC6EBE-EF95-46AD-A57D-258029BBD7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1484" y="8750304"/>
            <a:ext cx="92458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sz="2800" b="1" dirty="0">
                <a:solidFill>
                  <a:srgbClr val="FF3300"/>
                </a:solidFill>
              </a:rPr>
              <a:t>2017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D56DB2A5-36AF-421A-A869-651C7854E09E}"/>
              </a:ext>
            </a:extLst>
          </p:cNvPr>
          <p:cNvSpPr txBox="1"/>
          <p:nvPr/>
        </p:nvSpPr>
        <p:spPr>
          <a:xfrm>
            <a:off x="3750160" y="4190451"/>
            <a:ext cx="17281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400" dirty="0"/>
              <a:t>13,41 anos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E551E4DC-A174-41F3-A7B8-C2FEF43A8268}"/>
              </a:ext>
            </a:extLst>
          </p:cNvPr>
          <p:cNvSpPr txBox="1"/>
          <p:nvPr/>
        </p:nvSpPr>
        <p:spPr>
          <a:xfrm>
            <a:off x="4614256" y="6019798"/>
            <a:ext cx="17281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400" dirty="0"/>
              <a:t>45,3 anos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11603D97-5105-4AF4-919A-56E92364B302}"/>
              </a:ext>
            </a:extLst>
          </p:cNvPr>
          <p:cNvSpPr txBox="1"/>
          <p:nvPr/>
        </p:nvSpPr>
        <p:spPr>
          <a:xfrm>
            <a:off x="515552" y="5558133"/>
            <a:ext cx="17281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400" dirty="0"/>
              <a:t>73,41 anos</a:t>
            </a:r>
          </a:p>
        </p:txBody>
      </p:sp>
    </p:spTree>
    <p:extLst>
      <p:ext uri="{BB962C8B-B14F-4D97-AF65-F5344CB8AC3E}">
        <p14:creationId xmlns:p14="http://schemas.microsoft.com/office/powerpoint/2010/main" val="14201990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4EDAAB08-0908-4B85-ADE0-4F678EB9A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314" y="2247061"/>
            <a:ext cx="6409765" cy="99816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pt-PT" sz="3200" b="1" dirty="0">
                <a:latin typeface="+mn-lt"/>
              </a:rPr>
              <a:t>População geral (n=889)</a:t>
            </a:r>
            <a:br>
              <a:rPr lang="pt-PT" sz="3200" b="1" dirty="0">
                <a:latin typeface="+mn-lt"/>
              </a:rPr>
            </a:br>
            <a:r>
              <a:rPr lang="pt-PT" sz="3200" b="1" dirty="0">
                <a:latin typeface="+mn-lt"/>
              </a:rPr>
              <a:t>48,5% dos diagnósticos 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849E5453-7E0F-4A22-9762-3BD70E2116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2335699"/>
              </p:ext>
            </p:extLst>
          </p:nvPr>
        </p:nvGraphicFramePr>
        <p:xfrm>
          <a:off x="198314" y="4786280"/>
          <a:ext cx="6659686" cy="41334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Gráfico" r:id="rId3" imgW="7486650" imgH="4648403" progId="MSGraph.Chart.8">
                  <p:embed followColorScheme="full"/>
                </p:oleObj>
              </mc:Choice>
              <mc:Fallback>
                <p:oleObj name="Gráfico" r:id="rId3" imgW="7486650" imgH="4648403" progId="MSGraph.Chart.8">
                  <p:embed followColorScheme="full"/>
                  <p:pic>
                    <p:nvPicPr>
                      <p:cNvPr id="13824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314" y="4786280"/>
                        <a:ext cx="6659686" cy="413345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10">
            <a:extLst>
              <a:ext uri="{FF2B5EF4-FFF2-40B4-BE49-F238E27FC236}">
                <a16:creationId xmlns:a16="http://schemas.microsoft.com/office/drawing/2014/main" id="{9749AF2A-1EEC-4360-827B-4CE6AAD864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1484" y="8750304"/>
            <a:ext cx="92458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sz="2800" b="1" dirty="0">
                <a:solidFill>
                  <a:srgbClr val="FF3300"/>
                </a:solidFill>
              </a:rPr>
              <a:t>2017</a:t>
            </a:r>
          </a:p>
        </p:txBody>
      </p:sp>
    </p:spTree>
    <p:extLst>
      <p:ext uri="{BB962C8B-B14F-4D97-AF65-F5344CB8AC3E}">
        <p14:creationId xmlns:p14="http://schemas.microsoft.com/office/powerpoint/2010/main" val="42826526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id="{14E8C5C4-7FAC-4281-A7F2-A89B6509FA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4128" y="2850776"/>
            <a:ext cx="6748087" cy="111251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pt-PT" sz="3200" b="1" dirty="0">
                <a:latin typeface="+mn-lt"/>
              </a:rPr>
              <a:t>Diagnósticos mais frequentes</a:t>
            </a:r>
            <a:br>
              <a:rPr lang="pt-PT" sz="3200" b="1" dirty="0">
                <a:latin typeface="+mn-lt"/>
              </a:rPr>
            </a:br>
            <a:r>
              <a:rPr lang="pt-PT" sz="3200" b="1" dirty="0">
                <a:latin typeface="+mn-lt"/>
              </a:rPr>
              <a:t>% ao longo do tempo</a:t>
            </a:r>
          </a:p>
        </p:txBody>
      </p:sp>
      <p:graphicFrame>
        <p:nvGraphicFramePr>
          <p:cNvPr id="5" name="Object 5">
            <a:extLst>
              <a:ext uri="{FF2B5EF4-FFF2-40B4-BE49-F238E27FC236}">
                <a16:creationId xmlns:a16="http://schemas.microsoft.com/office/drawing/2014/main" id="{07098BD7-E77C-42B9-8F91-D6BCCAB8B0E9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7401422"/>
              </p:ext>
            </p:extLst>
          </p:nvPr>
        </p:nvGraphicFramePr>
        <p:xfrm>
          <a:off x="54956" y="4928673"/>
          <a:ext cx="6748087" cy="32283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Gráfico" r:id="rId3" imgW="7705702" imgH="3686257" progId="MSGraph.Chart.8">
                  <p:embed followColorScheme="full"/>
                </p:oleObj>
              </mc:Choice>
              <mc:Fallback>
                <p:oleObj name="Gráfico" r:id="rId3" imgW="7705702" imgH="3686257" progId="MSGraph.Chart.8">
                  <p:embed followColorScheme="full"/>
                  <p:pic>
                    <p:nvPicPr>
                      <p:cNvPr id="16998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56" y="4928673"/>
                        <a:ext cx="6748087" cy="322832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10">
            <a:extLst>
              <a:ext uri="{FF2B5EF4-FFF2-40B4-BE49-F238E27FC236}">
                <a16:creationId xmlns:a16="http://schemas.microsoft.com/office/drawing/2014/main" id="{1C95FFF3-7663-4937-A6D7-076C7E3DB6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1484" y="8750304"/>
            <a:ext cx="92458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sz="2800" b="1" dirty="0">
                <a:solidFill>
                  <a:srgbClr val="FF3300"/>
                </a:solidFill>
              </a:rPr>
              <a:t>2017</a:t>
            </a:r>
          </a:p>
        </p:txBody>
      </p:sp>
    </p:spTree>
    <p:extLst>
      <p:ext uri="{BB962C8B-B14F-4D97-AF65-F5344CB8AC3E}">
        <p14:creationId xmlns:p14="http://schemas.microsoft.com/office/powerpoint/2010/main" val="19733164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F35F19E6-0AEF-48E6-95DF-D81928857AF8}"/>
              </a:ext>
            </a:extLst>
          </p:cNvPr>
          <p:cNvSpPr txBox="1">
            <a:spLocks/>
          </p:cNvSpPr>
          <p:nvPr/>
        </p:nvSpPr>
        <p:spPr>
          <a:xfrm>
            <a:off x="342900" y="2384613"/>
            <a:ext cx="6515100" cy="13324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800">
              <a:lnSpc>
                <a:spcPct val="90000"/>
              </a:lnSpc>
              <a:spcBef>
                <a:spcPct val="0"/>
              </a:spcBef>
              <a:buNone/>
              <a:defRPr sz="3200" b="1">
                <a:ea typeface="+mj-ea"/>
                <a:cs typeface="+mj-cs"/>
              </a:defRPr>
            </a:lvl1pPr>
          </a:lstStyle>
          <a:p>
            <a:r>
              <a:rPr lang="pt-PT" dirty="0"/>
              <a:t>≤18 anos ( n=36) </a:t>
            </a:r>
            <a:br>
              <a:rPr lang="pt-PT" dirty="0"/>
            </a:br>
            <a:r>
              <a:rPr lang="pt-PT" dirty="0"/>
              <a:t>80,5% dos diagnósticos</a:t>
            </a:r>
          </a:p>
        </p:txBody>
      </p:sp>
      <p:graphicFrame>
        <p:nvGraphicFramePr>
          <p:cNvPr id="5" name="Object 7">
            <a:extLst>
              <a:ext uri="{FF2B5EF4-FFF2-40B4-BE49-F238E27FC236}">
                <a16:creationId xmlns:a16="http://schemas.microsoft.com/office/drawing/2014/main" id="{1C426BEE-3C45-4D28-8346-D4F9418EB3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795121"/>
              </p:ext>
            </p:extLst>
          </p:nvPr>
        </p:nvGraphicFramePr>
        <p:xfrm>
          <a:off x="-35857" y="4315383"/>
          <a:ext cx="6921368" cy="350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Gráfico" r:id="rId3" imgW="8810625" imgH="4457802" progId="MSGraph.Chart.8">
                  <p:embed followColorScheme="full"/>
                </p:oleObj>
              </mc:Choice>
              <mc:Fallback>
                <p:oleObj name="Gráfico" r:id="rId3" imgW="8810625" imgH="4457802" progId="MSGraph.Chart.8">
                  <p:embed followColorScheme="full"/>
                  <p:pic>
                    <p:nvPicPr>
                      <p:cNvPr id="25607" name="Object 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35857" y="4315383"/>
                        <a:ext cx="6921368" cy="35018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6">
            <a:extLst>
              <a:ext uri="{FF2B5EF4-FFF2-40B4-BE49-F238E27FC236}">
                <a16:creationId xmlns:a16="http://schemas.microsoft.com/office/drawing/2014/main" id="{1F6B7D71-EBAF-4606-9B3D-31053E0EBB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" y="8153913"/>
            <a:ext cx="90682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sz="2800" b="1" dirty="0">
                <a:solidFill>
                  <a:srgbClr val="FF3300"/>
                </a:solidFill>
              </a:rPr>
              <a:t>2017</a:t>
            </a:r>
          </a:p>
        </p:txBody>
      </p:sp>
    </p:spTree>
    <p:extLst>
      <p:ext uri="{BB962C8B-B14F-4D97-AF65-F5344CB8AC3E}">
        <p14:creationId xmlns:p14="http://schemas.microsoft.com/office/powerpoint/2010/main" val="1671513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FAA95520-416A-47E5-AA6D-F7FDA8656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374" y="2947193"/>
            <a:ext cx="7140988" cy="1266300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pt-PT" sz="3200" b="1" dirty="0">
                <a:latin typeface="+mn-lt"/>
              </a:rPr>
              <a:t>18-65 anos (n=581; 62%)</a:t>
            </a:r>
            <a:br>
              <a:rPr lang="pt-PT" sz="3200" b="1" dirty="0">
                <a:latin typeface="+mn-lt"/>
              </a:rPr>
            </a:br>
            <a:r>
              <a:rPr lang="pt-PT" sz="3200" b="1" dirty="0">
                <a:latin typeface="+mn-lt"/>
              </a:rPr>
              <a:t>62,3% dos diagnósticos</a:t>
            </a:r>
            <a:br>
              <a:rPr lang="pt-PT" sz="3200" b="1" dirty="0">
                <a:latin typeface="+mn-lt"/>
              </a:rPr>
            </a:br>
            <a:endParaRPr lang="pt-PT" sz="3200" b="1" dirty="0">
              <a:latin typeface="+mn-lt"/>
            </a:endParaRP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36452CE-2048-42A1-A2FB-A6C9B754A4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8322997"/>
              </p:ext>
            </p:extLst>
          </p:nvPr>
        </p:nvGraphicFramePr>
        <p:xfrm>
          <a:off x="0" y="4174752"/>
          <a:ext cx="6645144" cy="446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Gráfico" r:id="rId3" imgW="5734050" imgH="3857549" progId="MSGraph.Chart.8">
                  <p:embed followColorScheme="full"/>
                </p:oleObj>
              </mc:Choice>
              <mc:Fallback>
                <p:oleObj name="Gráfico" r:id="rId3" imgW="5734050" imgH="3857549" progId="MSGraph.Chart.8">
                  <p:embed followColorScheme="full"/>
                  <p:pic>
                    <p:nvPicPr>
                      <p:cNvPr id="10547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174752"/>
                        <a:ext cx="6645144" cy="44672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5">
            <a:extLst>
              <a:ext uri="{FF2B5EF4-FFF2-40B4-BE49-F238E27FC236}">
                <a16:creationId xmlns:a16="http://schemas.microsoft.com/office/drawing/2014/main" id="{ADB01EA4-1A7A-4BFD-B9BE-F2A6C9F457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362" y="8567365"/>
            <a:ext cx="100615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sz="2400" b="1" dirty="0">
                <a:solidFill>
                  <a:srgbClr val="FF3300"/>
                </a:solidFill>
              </a:rPr>
              <a:t>2017</a:t>
            </a:r>
          </a:p>
        </p:txBody>
      </p:sp>
    </p:spTree>
    <p:extLst>
      <p:ext uri="{BB962C8B-B14F-4D97-AF65-F5344CB8AC3E}">
        <p14:creationId xmlns:p14="http://schemas.microsoft.com/office/powerpoint/2010/main" val="40625409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BEB4CECD-4EDE-47F2-B728-DC5E3A7E4F23}"/>
              </a:ext>
            </a:extLst>
          </p:cNvPr>
          <p:cNvSpPr txBox="1">
            <a:spLocks/>
          </p:cNvSpPr>
          <p:nvPr/>
        </p:nvSpPr>
        <p:spPr>
          <a:xfrm>
            <a:off x="189706" y="3030070"/>
            <a:ext cx="6684963" cy="1199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685800">
              <a:lnSpc>
                <a:spcPct val="90000"/>
              </a:lnSpc>
              <a:spcBef>
                <a:spcPct val="0"/>
              </a:spcBef>
              <a:buNone/>
              <a:defRPr sz="3200" b="1">
                <a:ea typeface="+mj-ea"/>
                <a:cs typeface="+mj-cs"/>
              </a:defRPr>
            </a:lvl1pPr>
          </a:lstStyle>
          <a:p>
            <a:r>
              <a:rPr lang="pt-PT"/>
              <a:t> ≥65 anos ( n=272; 32% das biópsias)</a:t>
            </a:r>
            <a:br>
              <a:rPr lang="pt-PT"/>
            </a:br>
            <a:r>
              <a:rPr lang="pt-PT"/>
              <a:t>50% dos diagnósticos</a:t>
            </a:r>
            <a:endParaRPr lang="pt-PT" dirty="0"/>
          </a:p>
        </p:txBody>
      </p:sp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E4B19A98-F5C7-4E6C-BDAC-F66C7FCAED1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791861"/>
              </p:ext>
            </p:extLst>
          </p:nvPr>
        </p:nvGraphicFramePr>
        <p:xfrm>
          <a:off x="189706" y="4641751"/>
          <a:ext cx="6478588" cy="435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Gráfico" r:id="rId3" imgW="5733984" imgH="3857448" progId="MSGraph.Chart.8">
                  <p:embed followColorScheme="full"/>
                </p:oleObj>
              </mc:Choice>
              <mc:Fallback>
                <p:oleObj name="Gráfico" r:id="rId3" imgW="5733984" imgH="3857448" progId="MSGraph.Chart.8">
                  <p:embed followColorScheme="full"/>
                  <p:pic>
                    <p:nvPicPr>
                      <p:cNvPr id="13005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706" y="4641751"/>
                        <a:ext cx="6478588" cy="435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4">
            <a:extLst>
              <a:ext uri="{FF2B5EF4-FFF2-40B4-BE49-F238E27FC236}">
                <a16:creationId xmlns:a16="http://schemas.microsoft.com/office/drawing/2014/main" id="{883ED8F0-D385-4277-A44C-DA71224136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069" y="8925943"/>
            <a:ext cx="12239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sz="2400" b="1" dirty="0">
                <a:solidFill>
                  <a:srgbClr val="FF3300"/>
                </a:solidFill>
              </a:rPr>
              <a:t>2017</a:t>
            </a:r>
          </a:p>
        </p:txBody>
      </p:sp>
    </p:spTree>
    <p:extLst>
      <p:ext uri="{BB962C8B-B14F-4D97-AF65-F5344CB8AC3E}">
        <p14:creationId xmlns:p14="http://schemas.microsoft.com/office/powerpoint/2010/main" val="217726883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</TotalTime>
  <Words>264</Words>
  <Application>Microsoft Office PowerPoint</Application>
  <PresentationFormat>Ecrã Panorâmico</PresentationFormat>
  <Paragraphs>53</Paragraphs>
  <Slides>13</Slides>
  <Notes>0</Notes>
  <HiddenSlides>0</HiddenSlides>
  <MMClips>0</MMClips>
  <ScaleCrop>false</ScaleCrop>
  <HeadingPairs>
    <vt:vector size="8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Servidores OLE incorporados</vt:lpstr>
      </vt:variant>
      <vt:variant>
        <vt:i4>2</vt:i4>
      </vt:variant>
      <vt:variant>
        <vt:lpstr>Títulos dos diapositivos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Tema do Office</vt:lpstr>
      <vt:lpstr>Microsoft Graph Chart</vt:lpstr>
      <vt:lpstr>Gráfico</vt:lpstr>
      <vt:lpstr>Apresentação do PowerPoint</vt:lpstr>
      <vt:lpstr>Apresentação do PowerPoint</vt:lpstr>
      <vt:lpstr>Apresentação do PowerPoint</vt:lpstr>
      <vt:lpstr>Apresentação do PowerPoint</vt:lpstr>
      <vt:lpstr>População geral (n=889) 48,5% dos diagnósticos </vt:lpstr>
      <vt:lpstr>Diagnósticos mais frequentes % ao longo do tempo</vt:lpstr>
      <vt:lpstr>Apresentação do PowerPoint</vt:lpstr>
      <vt:lpstr>18-65 anos (n=581; 62%) 62,3% dos diagnósticos </vt:lpstr>
      <vt:lpstr>Apresentação do PowerPoint</vt:lpstr>
      <vt:lpstr>Nefropatia diabética-  % ao longo do tempo</vt:lpstr>
      <vt:lpstr>Apresentação do PowerPoint</vt:lpstr>
      <vt:lpstr>Apresentação do PowerPoint</vt:lpstr>
      <vt:lpstr>As Pessoas do Registo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rafaela.esteves</dc:creator>
  <cp:lastModifiedBy>rafaela.esteves</cp:lastModifiedBy>
  <cp:revision>7</cp:revision>
  <dcterms:created xsi:type="dcterms:W3CDTF">2018-03-22T15:45:59Z</dcterms:created>
  <dcterms:modified xsi:type="dcterms:W3CDTF">2018-03-22T16:20:57Z</dcterms:modified>
</cp:coreProperties>
</file>