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rts/chart19.xml" ContentType="application/vnd.openxmlformats-officedocument.drawingml.chart+xml"/>
  <Override PartName="/ppt/notesSlides/notesSlide22.xml" ContentType="application/vnd.openxmlformats-officedocument.presentationml.notesSlide+xml"/>
  <Override PartName="/ppt/charts/chart20.xml" ContentType="application/vnd.openxmlformats-officedocument.drawingml.chart+xml"/>
  <Override PartName="/ppt/notesSlides/notesSlide23.xml" ContentType="application/vnd.openxmlformats-officedocument.presentationml.notesSlide+xml"/>
  <Override PartName="/ppt/charts/chart2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385" r:id="rId2"/>
    <p:sldId id="506" r:id="rId3"/>
    <p:sldId id="407" r:id="rId4"/>
    <p:sldId id="412" r:id="rId5"/>
    <p:sldId id="391" r:id="rId6"/>
    <p:sldId id="394" r:id="rId7"/>
    <p:sldId id="393" r:id="rId8"/>
    <p:sldId id="416" r:id="rId9"/>
    <p:sldId id="396" r:id="rId10"/>
    <p:sldId id="418" r:id="rId11"/>
    <p:sldId id="417" r:id="rId12"/>
    <p:sldId id="422" r:id="rId13"/>
    <p:sldId id="423" r:id="rId14"/>
    <p:sldId id="424" r:id="rId15"/>
    <p:sldId id="425" r:id="rId16"/>
    <p:sldId id="426" r:id="rId17"/>
    <p:sldId id="427" r:id="rId18"/>
    <p:sldId id="440" r:id="rId19"/>
    <p:sldId id="489" r:id="rId20"/>
    <p:sldId id="490" r:id="rId21"/>
    <p:sldId id="428" r:id="rId22"/>
    <p:sldId id="429" r:id="rId23"/>
    <p:sldId id="431" r:id="rId24"/>
    <p:sldId id="432" r:id="rId25"/>
    <p:sldId id="439" r:id="rId26"/>
    <p:sldId id="441" r:id="rId27"/>
    <p:sldId id="435" r:id="rId28"/>
    <p:sldId id="436" r:id="rId29"/>
    <p:sldId id="437" r:id="rId30"/>
    <p:sldId id="438" r:id="rId31"/>
    <p:sldId id="442" r:id="rId32"/>
    <p:sldId id="491" r:id="rId33"/>
    <p:sldId id="492" r:id="rId34"/>
    <p:sldId id="503" r:id="rId35"/>
    <p:sldId id="494" r:id="rId36"/>
    <p:sldId id="495" r:id="rId37"/>
    <p:sldId id="497" r:id="rId38"/>
    <p:sldId id="499" r:id="rId39"/>
    <p:sldId id="500" r:id="rId40"/>
    <p:sldId id="501" r:id="rId41"/>
    <p:sldId id="502" r:id="rId42"/>
    <p:sldId id="504" r:id="rId43"/>
    <p:sldId id="505" r:id="rId44"/>
    <p:sldId id="509" r:id="rId45"/>
    <p:sldId id="401" r:id="rId46"/>
    <p:sldId id="507" r:id="rId4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reiadebarros, Sofia" initials="CS" lastIdx="20" clrIdx="0">
    <p:extLst>
      <p:ext uri="{19B8F6BF-5375-455C-9EA6-DF929625EA0E}">
        <p15:presenceInfo xmlns:p15="http://schemas.microsoft.com/office/powerpoint/2012/main" userId="S-1-5-21-1330493417-2147472932-1369757118-100468" providerId="AD"/>
      </p:ext>
    </p:extLst>
  </p:cmAuthor>
  <p:cmAuthor id="2" name="Ana Galvão" initials="AG" lastIdx="3" clrIdx="1">
    <p:extLst>
      <p:ext uri="{19B8F6BF-5375-455C-9EA6-DF929625EA0E}">
        <p15:presenceInfo xmlns:p15="http://schemas.microsoft.com/office/powerpoint/2012/main" userId="48ad06362bcdbe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80F"/>
    <a:srgbClr val="000000"/>
    <a:srgbClr val="EEE2D8"/>
    <a:srgbClr val="A6A6A6"/>
    <a:srgbClr val="105810"/>
    <a:srgbClr val="DBA223"/>
    <a:srgbClr val="E337BE"/>
    <a:srgbClr val="FFFFFF"/>
    <a:srgbClr val="831D1C"/>
    <a:srgbClr val="EBC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94598" autoAdjust="0"/>
  </p:normalViewPr>
  <p:slideViewPr>
    <p:cSldViewPr snapToGrid="0">
      <p:cViewPr varScale="1">
        <p:scale>
          <a:sx n="74" d="100"/>
          <a:sy n="74" d="100"/>
        </p:scale>
        <p:origin x="909" y="2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Galvão" userId="48ad06362bcdbe93" providerId="LiveId" clId="{A7419C57-23D6-448D-A651-8DF19C1DEB85}"/>
    <pc:docChg chg="delSld">
      <pc:chgData name="Ana Galvão" userId="48ad06362bcdbe93" providerId="LiveId" clId="{A7419C57-23D6-448D-A651-8DF19C1DEB85}" dt="2026-03-25T17:18:16.783" v="0" actId="2696"/>
      <pc:docMkLst>
        <pc:docMk/>
      </pc:docMkLst>
      <pc:sldChg chg="del">
        <pc:chgData name="Ana Galvão" userId="48ad06362bcdbe93" providerId="LiveId" clId="{A7419C57-23D6-448D-A651-8DF19C1DEB85}" dt="2026-03-25T17:18:16.783" v="0" actId="2696"/>
        <pc:sldMkLst>
          <pc:docMk/>
          <pc:sldMk cId="82549100" sldId="51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89015089399247"/>
          <c:y val="8.1570996978851965E-2"/>
          <c:w val="0.82380952380952599"/>
          <c:h val="0.77406713954660977"/>
        </c:manualLayout>
      </c:layout>
      <c:barChart>
        <c:barDir val="col"/>
        <c:grouping val="clustered"/>
        <c:varyColors val="0"/>
        <c:ser>
          <c:idx val="0"/>
          <c:order val="0"/>
          <c:tx>
            <c:strRef>
              <c:f>Sheet1!$A$2</c:f>
              <c:strCache>
                <c:ptCount val="1"/>
                <c:pt idx="0">
                  <c:v>All</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w="13259">
              <a:no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HD</c:v>
                </c:pt>
                <c:pt idx="1">
                  <c:v>DP</c:v>
                </c:pt>
                <c:pt idx="2">
                  <c:v>TX</c:v>
                </c:pt>
                <c:pt idx="3">
                  <c:v>TMC</c:v>
                </c:pt>
              </c:strCache>
            </c:strRef>
          </c:cat>
          <c:val>
            <c:numRef>
              <c:f>Sheet1!$B$2:$E$2</c:f>
              <c:numCache>
                <c:formatCode>General</c:formatCode>
                <c:ptCount val="4"/>
                <c:pt idx="0">
                  <c:v>2220</c:v>
                </c:pt>
                <c:pt idx="1">
                  <c:v>274</c:v>
                </c:pt>
                <c:pt idx="2">
                  <c:v>32</c:v>
                </c:pt>
                <c:pt idx="3">
                  <c:v>397</c:v>
                </c:pt>
              </c:numCache>
            </c:numRef>
          </c:val>
          <c:extLst>
            <c:ext xmlns:c16="http://schemas.microsoft.com/office/drawing/2014/chart" uri="{C3380CC4-5D6E-409C-BE32-E72D297353CC}">
              <c16:uniqueId val="{00000001-9600-4F32-87C0-7E23E40A20A1}"/>
            </c:ext>
          </c:extLst>
        </c:ser>
        <c:ser>
          <c:idx val="1"/>
          <c:order val="1"/>
          <c:tx>
            <c:strRef>
              <c:f>Sheet1!$A$4</c:f>
              <c:strCache>
                <c:ptCount val="1"/>
                <c:pt idx="0">
                  <c:v>18 a 65 anos (33,8%)</c:v>
                </c:pt>
              </c:strCache>
            </c:strRef>
          </c:tx>
          <c:spPr>
            <a:solidFill>
              <a:srgbClr val="D15C2A"/>
            </a:solidFill>
            <a:ln>
              <a:noFill/>
            </a:ln>
          </c:spPr>
          <c:invertIfNegative val="0"/>
          <c:dPt>
            <c:idx val="0"/>
            <c:invertIfNegative val="0"/>
            <c:bubble3D val="0"/>
            <c:extLst>
              <c:ext xmlns:c16="http://schemas.microsoft.com/office/drawing/2014/chart" uri="{C3380CC4-5D6E-409C-BE32-E72D297353CC}">
                <c16:uniqueId val="{00000002-9600-4F32-87C0-7E23E40A20A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HD</c:v>
                </c:pt>
                <c:pt idx="1">
                  <c:v>DP</c:v>
                </c:pt>
                <c:pt idx="2">
                  <c:v>TX</c:v>
                </c:pt>
                <c:pt idx="3">
                  <c:v>TMC</c:v>
                </c:pt>
              </c:strCache>
            </c:strRef>
          </c:cat>
          <c:val>
            <c:numRef>
              <c:f>Sheet1!$B$4:$E$4</c:f>
              <c:numCache>
                <c:formatCode>General</c:formatCode>
                <c:ptCount val="4"/>
                <c:pt idx="0">
                  <c:v>758</c:v>
                </c:pt>
                <c:pt idx="1">
                  <c:v>168</c:v>
                </c:pt>
                <c:pt idx="3">
                  <c:v>29</c:v>
                </c:pt>
              </c:numCache>
            </c:numRef>
          </c:val>
          <c:extLst>
            <c:ext xmlns:c16="http://schemas.microsoft.com/office/drawing/2014/chart" uri="{C3380CC4-5D6E-409C-BE32-E72D297353CC}">
              <c16:uniqueId val="{00000004-9600-4F32-87C0-7E23E40A20A1}"/>
            </c:ext>
          </c:extLst>
        </c:ser>
        <c:ser>
          <c:idx val="2"/>
          <c:order val="2"/>
          <c:tx>
            <c:strRef>
              <c:f>Sheet1!$A$5</c:f>
              <c:strCache>
                <c:ptCount val="1"/>
                <c:pt idx="0">
                  <c:v>65 a 80 anos (34,5%)</c:v>
                </c:pt>
              </c:strCache>
            </c:strRef>
          </c:tx>
          <c:spPr>
            <a:solidFill>
              <a:srgbClr val="823604"/>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HD</c:v>
                </c:pt>
                <c:pt idx="1">
                  <c:v>DP</c:v>
                </c:pt>
                <c:pt idx="2">
                  <c:v>TX</c:v>
                </c:pt>
                <c:pt idx="3">
                  <c:v>TMC</c:v>
                </c:pt>
              </c:strCache>
            </c:strRef>
          </c:cat>
          <c:val>
            <c:numRef>
              <c:f>Sheet1!$B$5:$E$5</c:f>
              <c:numCache>
                <c:formatCode>General</c:formatCode>
                <c:ptCount val="4"/>
                <c:pt idx="0">
                  <c:v>906</c:v>
                </c:pt>
                <c:pt idx="1">
                  <c:v>74</c:v>
                </c:pt>
                <c:pt idx="3">
                  <c:v>30</c:v>
                </c:pt>
              </c:numCache>
            </c:numRef>
          </c:val>
          <c:extLst>
            <c:ext xmlns:c16="http://schemas.microsoft.com/office/drawing/2014/chart" uri="{C3380CC4-5D6E-409C-BE32-E72D297353CC}">
              <c16:uniqueId val="{00000007-9600-4F32-87C0-7E23E40A20A1}"/>
            </c:ext>
          </c:extLst>
        </c:ser>
        <c:ser>
          <c:idx val="3"/>
          <c:order val="3"/>
          <c:tx>
            <c:strRef>
              <c:f>Sheet1!$A$6</c:f>
              <c:strCache>
                <c:ptCount val="1"/>
                <c:pt idx="0">
                  <c:v>&gt; 80 anos (31,2%)</c:v>
                </c:pt>
              </c:strCache>
            </c:strRef>
          </c:tx>
          <c:spPr>
            <a:solidFill>
              <a:srgbClr val="A6A6A6"/>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HD</c:v>
                </c:pt>
                <c:pt idx="1">
                  <c:v>DP</c:v>
                </c:pt>
                <c:pt idx="2">
                  <c:v>TX</c:v>
                </c:pt>
                <c:pt idx="3">
                  <c:v>TMC</c:v>
                </c:pt>
              </c:strCache>
            </c:strRef>
          </c:cat>
          <c:val>
            <c:numRef>
              <c:f>Sheet1!$B$6:$E$6</c:f>
              <c:numCache>
                <c:formatCode>General</c:formatCode>
                <c:ptCount val="4"/>
                <c:pt idx="0">
                  <c:v>549</c:v>
                </c:pt>
                <c:pt idx="1">
                  <c:v>28</c:v>
                </c:pt>
                <c:pt idx="3">
                  <c:v>335</c:v>
                </c:pt>
              </c:numCache>
            </c:numRef>
          </c:val>
          <c:extLst>
            <c:ext xmlns:c16="http://schemas.microsoft.com/office/drawing/2014/chart" uri="{C3380CC4-5D6E-409C-BE32-E72D297353CC}">
              <c16:uniqueId val="{0000000A-9600-4F32-87C0-7E23E40A20A1}"/>
            </c:ext>
          </c:extLst>
        </c:ser>
        <c:ser>
          <c:idx val="4"/>
          <c:order val="4"/>
          <c:tx>
            <c:strRef>
              <c:f>Sheet1!$A$7</c:f>
              <c:strCache>
                <c:ptCount val="1"/>
                <c:pt idx="0">
                  <c:v>&lt; 18 anos (0,5%)</c:v>
                </c:pt>
              </c:strCache>
            </c:strRef>
          </c:tx>
          <c:spPr>
            <a:solidFill>
              <a:srgbClr val="8AB145"/>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HD</c:v>
                </c:pt>
                <c:pt idx="1">
                  <c:v>DP</c:v>
                </c:pt>
                <c:pt idx="2">
                  <c:v>TX</c:v>
                </c:pt>
                <c:pt idx="3">
                  <c:v>TMC</c:v>
                </c:pt>
              </c:strCache>
            </c:strRef>
          </c:cat>
          <c:val>
            <c:numRef>
              <c:f>Sheet1!$B$7:$E$7</c:f>
              <c:numCache>
                <c:formatCode>General</c:formatCode>
                <c:ptCount val="4"/>
                <c:pt idx="0">
                  <c:v>7</c:v>
                </c:pt>
                <c:pt idx="1">
                  <c:v>4</c:v>
                </c:pt>
                <c:pt idx="3">
                  <c:v>3</c:v>
                </c:pt>
              </c:numCache>
            </c:numRef>
          </c:val>
          <c:extLst>
            <c:ext xmlns:c16="http://schemas.microsoft.com/office/drawing/2014/chart" uri="{C3380CC4-5D6E-409C-BE32-E72D297353CC}">
              <c16:uniqueId val="{0000000B-9600-4F32-87C0-7E23E40A20A1}"/>
            </c:ext>
          </c:extLst>
        </c:ser>
        <c:dLbls>
          <c:dLblPos val="outEnd"/>
          <c:showLegendKey val="0"/>
          <c:showVal val="1"/>
          <c:showCatName val="0"/>
          <c:showSerName val="0"/>
          <c:showPercent val="0"/>
          <c:showBubbleSize val="0"/>
        </c:dLbls>
        <c:gapWidth val="150"/>
        <c:axId val="229574952"/>
        <c:axId val="229577696"/>
      </c:barChart>
      <c:catAx>
        <c:axId val="229574952"/>
        <c:scaling>
          <c:orientation val="minMax"/>
        </c:scaling>
        <c:delete val="0"/>
        <c:axPos val="b"/>
        <c:numFmt formatCode="General" sourceLinked="1"/>
        <c:majorTickMark val="out"/>
        <c:minorTickMark val="none"/>
        <c:tickLblPos val="nextTo"/>
        <c:spPr>
          <a:ln w="3315">
            <a:solidFill>
              <a:schemeClr val="tx1"/>
            </a:solidFill>
            <a:prstDash val="solid"/>
          </a:ln>
        </c:spPr>
        <c:txPr>
          <a:bodyPr rot="0" vert="horz"/>
          <a:lstStyle/>
          <a:p>
            <a:pPr>
              <a:defRPr sz="1200">
                <a:solidFill>
                  <a:srgbClr val="000000"/>
                </a:solidFill>
                <a:latin typeface="Arial" panose="020B0604020202020204" pitchFamily="34" charset="0"/>
                <a:cs typeface="Arial" panose="020B0604020202020204" pitchFamily="34" charset="0"/>
              </a:defRPr>
            </a:pPr>
            <a:endParaRPr lang="pt-PT"/>
          </a:p>
        </c:txPr>
        <c:crossAx val="229577696"/>
        <c:crosses val="autoZero"/>
        <c:auto val="1"/>
        <c:lblAlgn val="ctr"/>
        <c:lblOffset val="100"/>
        <c:noMultiLvlLbl val="0"/>
      </c:catAx>
      <c:valAx>
        <c:axId val="229577696"/>
        <c:scaling>
          <c:orientation val="minMax"/>
        </c:scaling>
        <c:delete val="1"/>
        <c:axPos val="l"/>
        <c:title>
          <c:tx>
            <c:rich>
              <a:bodyPr/>
              <a:lstStyle/>
              <a:p>
                <a:pPr>
                  <a:defRPr sz="1600" b="0" i="0" u="none" strike="noStrike" baseline="0">
                    <a:solidFill>
                      <a:srgbClr val="000000"/>
                    </a:solidFill>
                    <a:latin typeface="Arial"/>
                    <a:ea typeface="Arial"/>
                    <a:cs typeface="Arial"/>
                  </a:defRPr>
                </a:pPr>
                <a:r>
                  <a:rPr lang="pt-PT" dirty="0"/>
                  <a:t>Nº de</a:t>
                </a:r>
                <a:r>
                  <a:rPr lang="pt-PT" baseline="0" dirty="0"/>
                  <a:t> Doentes</a:t>
                </a:r>
                <a:endParaRPr lang="pt-PT" dirty="0"/>
              </a:p>
            </c:rich>
          </c:tx>
          <c:layout>
            <c:manualLayout>
              <c:xMode val="edge"/>
              <c:yMode val="edge"/>
              <c:x val="0.11761162915024567"/>
              <c:y val="0.2817850144297574"/>
            </c:manualLayout>
          </c:layout>
          <c:overlay val="0"/>
          <c:spPr>
            <a:noFill/>
            <a:ln w="26517">
              <a:noFill/>
            </a:ln>
          </c:spPr>
        </c:title>
        <c:numFmt formatCode="General" sourceLinked="1"/>
        <c:majorTickMark val="out"/>
        <c:minorTickMark val="none"/>
        <c:tickLblPos val="nextTo"/>
        <c:crossAx val="229574952"/>
        <c:crosses val="autoZero"/>
        <c:crossBetween val="between"/>
      </c:valAx>
      <c:spPr>
        <a:noFill/>
        <a:ln w="25400">
          <a:noFill/>
        </a:ln>
      </c:spPr>
    </c:plotArea>
    <c:legend>
      <c:legendPos val="b"/>
      <c:legendEntry>
        <c:idx val="2"/>
        <c:txPr>
          <a:bodyPr/>
          <a:lstStyle/>
          <a:p>
            <a:pPr>
              <a:defRPr sz="1200" b="0">
                <a:solidFill>
                  <a:srgbClr val="000000"/>
                </a:solidFill>
                <a:latin typeface="Arial" panose="020B0604020202020204" pitchFamily="34" charset="0"/>
                <a:cs typeface="Arial" panose="020B0604020202020204" pitchFamily="34" charset="0"/>
              </a:defRPr>
            </a:pPr>
            <a:endParaRPr lang="pt-PT"/>
          </a:p>
        </c:txPr>
      </c:legendEntry>
      <c:layout>
        <c:manualLayout>
          <c:xMode val="edge"/>
          <c:yMode val="edge"/>
          <c:x val="0.13972334829691835"/>
          <c:y val="0.90403011840714476"/>
          <c:w val="0.74313429347431881"/>
          <c:h val="6.3460766499210175E-2"/>
        </c:manualLayout>
      </c:layout>
      <c:overlay val="0"/>
      <c:spPr>
        <a:noFill/>
        <a:ln w="3315">
          <a:noFill/>
          <a:prstDash val="solid"/>
        </a:ln>
      </c:spPr>
      <c:txPr>
        <a:bodyPr/>
        <a:lstStyle/>
        <a:p>
          <a:pPr>
            <a:defRPr sz="1200" b="0">
              <a:solidFill>
                <a:srgbClr val="000000"/>
              </a:solidFill>
              <a:latin typeface="Arial" panose="020B0604020202020204" pitchFamily="34" charset="0"/>
              <a:cs typeface="Arial" panose="020B0604020202020204" pitchFamily="34" charset="0"/>
            </a:defRPr>
          </a:pPr>
          <a:endParaRPr lang="pt-PT"/>
        </a:p>
      </c:txPr>
    </c:legend>
    <c:plotVisOnly val="1"/>
    <c:dispBlanksAs val="gap"/>
    <c:showDLblsOverMax val="0"/>
  </c:chart>
  <c:spPr>
    <a:noFill/>
    <a:ln>
      <a:noFill/>
    </a:ln>
  </c:spPr>
  <c:txPr>
    <a:bodyPr/>
    <a:lstStyle/>
    <a:p>
      <a:pPr>
        <a:defRPr sz="1600" b="1" i="0" u="none" strike="noStrike" baseline="0">
          <a:solidFill>
            <a:srgbClr val="002060"/>
          </a:solidFill>
          <a:latin typeface="Times New Roman"/>
          <a:ea typeface="Times New Roman"/>
          <a:cs typeface="Times New Roman"/>
        </a:defRPr>
      </a:pPr>
      <a:endParaRPr lang="pt-P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0856793814998E-2"/>
          <c:y val="2.9713374527617728E-2"/>
          <c:w val="0.75798936305499864"/>
          <c:h val="0.83859649122807001"/>
        </c:manualLayout>
      </c:layout>
      <c:barChart>
        <c:barDir val="col"/>
        <c:grouping val="clustered"/>
        <c:varyColors val="0"/>
        <c:ser>
          <c:idx val="1"/>
          <c:order val="0"/>
          <c:tx>
            <c:strRef>
              <c:f>Sheet1!$A$2</c:f>
              <c:strCache>
                <c:ptCount val="1"/>
                <c:pt idx="0">
                  <c:v>CUMUL</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a:outerShdw blurRad="40000" dist="23000" dir="5400000" rotWithShape="0">
                <a:srgbClr val="000000">
                  <a:alpha val="35000"/>
                </a:srgbClr>
              </a:outerShdw>
            </a:effectLst>
          </c:spPr>
          <c:invertIfNegative val="0"/>
          <c:dLbls>
            <c:spPr>
              <a:noFill/>
              <a:ln>
                <a:noFill/>
              </a:ln>
              <a:effectLst/>
            </c:spPr>
            <c:txPr>
              <a:bodyPr wrap="square" lIns="38100" tIns="19050" rIns="38100" bIns="19050" anchor="ctr">
                <a:spAutoFit/>
              </a:bodyPr>
              <a:lstStyle/>
              <a:p>
                <a:pPr>
                  <a:defRPr sz="1000" b="1">
                    <a:solidFill>
                      <a:srgbClr val="000000"/>
                    </a:solidFill>
                    <a:latin typeface="Arial" panose="020B0604020202020204" pitchFamily="34" charset="0"/>
                    <a:cs typeface="Arial" panose="020B0604020202020204" pitchFamily="34" charset="0"/>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Sheet1!$B$1:$V$1</c:f>
              <c:numCache>
                <c:formatCode>General</c:formatCode>
                <c:ptCount val="2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numCache>
            </c:numRef>
          </c:cat>
          <c:val>
            <c:numRef>
              <c:f>Sheet1!$B$2:$V$2</c:f>
              <c:numCache>
                <c:formatCode>General</c:formatCode>
                <c:ptCount val="21"/>
                <c:pt idx="0">
                  <c:v>8829</c:v>
                </c:pt>
                <c:pt idx="1">
                  <c:v>9189</c:v>
                </c:pt>
                <c:pt idx="2">
                  <c:v>9554</c:v>
                </c:pt>
                <c:pt idx="3">
                  <c:v>9814</c:v>
                </c:pt>
                <c:pt idx="4">
                  <c:v>10217</c:v>
                </c:pt>
                <c:pt idx="5">
                  <c:v>10812</c:v>
                </c:pt>
                <c:pt idx="6">
                  <c:v>11113</c:v>
                </c:pt>
                <c:pt idx="7">
                  <c:v>11282</c:v>
                </c:pt>
                <c:pt idx="8">
                  <c:v>11709</c:v>
                </c:pt>
                <c:pt idx="9">
                  <c:v>12085</c:v>
                </c:pt>
                <c:pt idx="10">
                  <c:v>12265</c:v>
                </c:pt>
                <c:pt idx="11">
                  <c:v>12556</c:v>
                </c:pt>
                <c:pt idx="12">
                  <c:v>12741</c:v>
                </c:pt>
                <c:pt idx="13">
                  <c:v>13014</c:v>
                </c:pt>
                <c:pt idx="14">
                  <c:v>13375</c:v>
                </c:pt>
                <c:pt idx="15">
                  <c:v>13336</c:v>
                </c:pt>
                <c:pt idx="16">
                  <c:v>13487</c:v>
                </c:pt>
                <c:pt idx="17">
                  <c:v>13759</c:v>
                </c:pt>
                <c:pt idx="18">
                  <c:v>13976</c:v>
                </c:pt>
                <c:pt idx="19">
                  <c:v>14089</c:v>
                </c:pt>
                <c:pt idx="20">
                  <c:v>14056</c:v>
                </c:pt>
              </c:numCache>
            </c:numRef>
          </c:val>
          <c:extLst>
            <c:ext xmlns:c16="http://schemas.microsoft.com/office/drawing/2014/chart" uri="{C3380CC4-5D6E-409C-BE32-E72D297353CC}">
              <c16:uniqueId val="{00000000-39CC-4D35-8582-87AF0153CC85}"/>
            </c:ext>
          </c:extLst>
        </c:ser>
        <c:dLbls>
          <c:showLegendKey val="0"/>
          <c:showVal val="0"/>
          <c:showCatName val="0"/>
          <c:showSerName val="0"/>
          <c:showPercent val="0"/>
          <c:showBubbleSize val="0"/>
        </c:dLbls>
        <c:gapWidth val="150"/>
        <c:axId val="311421608"/>
        <c:axId val="311422000"/>
      </c:barChart>
      <c:lineChart>
        <c:grouping val="standard"/>
        <c:varyColors val="0"/>
        <c:ser>
          <c:idx val="0"/>
          <c:order val="1"/>
          <c:tx>
            <c:strRef>
              <c:f>Sheet1!$A$3</c:f>
              <c:strCache>
                <c:ptCount val="1"/>
                <c:pt idx="0">
                  <c:v>%</c:v>
                </c:pt>
              </c:strCache>
            </c:strRef>
          </c:tx>
          <c:spPr>
            <a:ln w="31750" cap="rnd">
              <a:solidFill>
                <a:srgbClr val="831D1C"/>
              </a:solidFill>
              <a:round/>
            </a:ln>
            <a:effectLst>
              <a:outerShdw blurRad="40000" dist="23000" dir="5400000" rotWithShape="0">
                <a:srgbClr val="000000">
                  <a:alpha val="35000"/>
                </a:srgbClr>
              </a:outerShdw>
            </a:effectLst>
          </c:spPr>
          <c:marker>
            <c:symbol val="circle"/>
            <c:size val="6"/>
            <c:spPr>
              <a:solidFill>
                <a:srgbClr val="D15C2A"/>
              </a:solidFill>
              <a:ln w="12700">
                <a:solidFill>
                  <a:schemeClr val="lt2"/>
                </a:solidFill>
                <a:round/>
              </a:ln>
              <a:effectLst>
                <a:outerShdw blurRad="40000" dist="23000" dir="5400000" rotWithShape="0">
                  <a:srgbClr val="000000">
                    <a:alpha val="35000"/>
                  </a:srgbClr>
                </a:outerShdw>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39CC-4D35-8582-87AF0153CC85}"/>
                </c:ext>
              </c:extLst>
            </c:dLbl>
            <c:dLbl>
              <c:idx val="1"/>
              <c:delete val="1"/>
              <c:extLst>
                <c:ext xmlns:c15="http://schemas.microsoft.com/office/drawing/2012/chart" uri="{CE6537A1-D6FC-4f65-9D91-7224C49458BB}"/>
                <c:ext xmlns:c16="http://schemas.microsoft.com/office/drawing/2014/chart" uri="{C3380CC4-5D6E-409C-BE32-E72D297353CC}">
                  <c16:uniqueId val="{00000002-39CC-4D35-8582-87AF0153CC85}"/>
                </c:ext>
              </c:extLst>
            </c:dLbl>
            <c:dLbl>
              <c:idx val="2"/>
              <c:layout>
                <c:manualLayout>
                  <c:x val="-6.7643394103890295E-2"/>
                  <c:y val="-6.4307735784180628E-2"/>
                </c:manualLayout>
              </c:layout>
              <c:tx>
                <c:rich>
                  <a:bodyPr/>
                  <a:lstStyle/>
                  <a:p>
                    <a:r>
                      <a:rPr lang="en-US" dirty="0">
                        <a:latin typeface="Arial" panose="020B0604020202020204" pitchFamily="34" charset="0"/>
                      </a:rPr>
                      <a:t>4,3%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9CC-4D35-8582-87AF0153CC85}"/>
                </c:ext>
              </c:extLst>
            </c:dLbl>
            <c:dLbl>
              <c:idx val="3"/>
              <c:layout>
                <c:manualLayout>
                  <c:x val="-1.0737046683157192E-2"/>
                  <c:y val="3.9809550723540393E-2"/>
                </c:manualLayout>
              </c:layout>
              <c:tx>
                <c:rich>
                  <a:bodyPr/>
                  <a:lstStyle/>
                  <a:p>
                    <a:r>
                      <a:rPr lang="en-US" dirty="0">
                        <a:latin typeface="Arial" panose="020B0604020202020204" pitchFamily="34" charset="0"/>
                      </a:rPr>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9CC-4D35-8582-87AF0153CC85}"/>
                </c:ext>
              </c:extLst>
            </c:dLbl>
            <c:dLbl>
              <c:idx val="4"/>
              <c:delete val="1"/>
              <c:extLst>
                <c:ext xmlns:c15="http://schemas.microsoft.com/office/drawing/2012/chart" uri="{CE6537A1-D6FC-4f65-9D91-7224C49458BB}"/>
                <c:ext xmlns:c16="http://schemas.microsoft.com/office/drawing/2014/chart" uri="{C3380CC4-5D6E-409C-BE32-E72D297353CC}">
                  <c16:uniqueId val="{00000005-39CC-4D35-8582-87AF0153CC85}"/>
                </c:ext>
              </c:extLst>
            </c:dLbl>
            <c:dLbl>
              <c:idx val="5"/>
              <c:delete val="1"/>
              <c:extLst>
                <c:ext xmlns:c15="http://schemas.microsoft.com/office/drawing/2012/chart" uri="{CE6537A1-D6FC-4f65-9D91-7224C49458BB}"/>
                <c:ext xmlns:c16="http://schemas.microsoft.com/office/drawing/2014/chart" uri="{C3380CC4-5D6E-409C-BE32-E72D297353CC}">
                  <c16:uniqueId val="{00000006-39CC-4D35-8582-87AF0153CC85}"/>
                </c:ext>
              </c:extLst>
            </c:dLbl>
            <c:dLbl>
              <c:idx val="6"/>
              <c:layout>
                <c:manualLayout>
                  <c:x val="-4.2948186732628766E-3"/>
                  <c:y val="-3.9809550723540449E-2"/>
                </c:manualLayout>
              </c:layout>
              <c:tx>
                <c:rich>
                  <a:bodyPr/>
                  <a:lstStyle/>
                  <a:p>
                    <a:r>
                      <a:rPr lang="en-US" dirty="0">
                        <a:latin typeface="Arial" panose="020B0604020202020204" pitchFamily="34" charset="0"/>
                      </a:rPr>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9CC-4D35-8582-87AF0153CC85}"/>
                </c:ext>
              </c:extLst>
            </c:dLbl>
            <c:dLbl>
              <c:idx val="7"/>
              <c:layout>
                <c:manualLayout>
                  <c:x val="7.5159326782100345E-3"/>
                  <c:y val="-0.19904775361770197"/>
                </c:manualLayout>
              </c:layout>
              <c:tx>
                <c:rich>
                  <a:bodyPr/>
                  <a:lstStyle/>
                  <a:p>
                    <a:r>
                      <a:rPr lang="en-US" dirty="0">
                        <a:latin typeface="Arial" panose="020B0604020202020204" pitchFamily="34" charset="0"/>
                      </a:rPr>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9CC-4D35-8582-87AF0153CC85}"/>
                </c:ext>
              </c:extLst>
            </c:dLbl>
            <c:dLbl>
              <c:idx val="8"/>
              <c:layout>
                <c:manualLayout>
                  <c:x val="-0.12347599458447041"/>
                  <c:y val="-0.15617580919964719"/>
                </c:manualLayout>
              </c:layout>
              <c:tx>
                <c:rich>
                  <a:bodyPr wrap="square" lIns="38100" tIns="19050" rIns="38100" bIns="19050" anchor="ctr">
                    <a:noAutofit/>
                  </a:bodyPr>
                  <a:lstStyle/>
                  <a:p>
                    <a:pPr>
                      <a:defRPr sz="1400">
                        <a:solidFill>
                          <a:srgbClr val="D15C2A"/>
                        </a:solidFill>
                        <a:latin typeface="Arial" panose="020B0604020202020204" pitchFamily="34" charset="0"/>
                        <a:cs typeface="Arial" panose="020B0604020202020204" pitchFamily="34" charset="0"/>
                      </a:defRPr>
                    </a:pPr>
                    <a:r>
                      <a:rPr lang="en-US" dirty="0">
                        <a:solidFill>
                          <a:srgbClr val="D15C2A"/>
                        </a:solidFill>
                        <a:latin typeface="Arial" panose="020B0604020202020204" pitchFamily="34" charset="0"/>
                        <a:cs typeface="Arial" panose="020B0604020202020204" pitchFamily="34" charset="0"/>
                      </a:rPr>
                      <a:t>5,6%</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4.822007665405894E-2"/>
                      <c:h val="6.1551689964858596E-2"/>
                    </c:manualLayout>
                  </c15:layout>
                  <c15:showDataLabelsRange val="0"/>
                </c:ext>
                <c:ext xmlns:c16="http://schemas.microsoft.com/office/drawing/2014/chart" uri="{C3380CC4-5D6E-409C-BE32-E72D297353CC}">
                  <c16:uniqueId val="{00000009-39CC-4D35-8582-87AF0153CC85}"/>
                </c:ext>
              </c:extLst>
            </c:dLbl>
            <c:dLbl>
              <c:idx val="9"/>
              <c:layout>
                <c:manualLayout>
                  <c:x val="0.12240237445982932"/>
                  <c:y val="1.205619343535445E-7"/>
                </c:manualLayout>
              </c:layout>
              <c:tx>
                <c:rich>
                  <a:bodyPr/>
                  <a:lstStyle/>
                  <a:p>
                    <a:r>
                      <a:rPr lang="en-US" dirty="0">
                        <a:latin typeface="Arial" panose="020B0604020202020204" pitchFamily="34" charset="0"/>
                      </a:rPr>
                      <a:t>2,7%</a:t>
                    </a:r>
                  </a:p>
                </c:rich>
              </c:tx>
              <c:showLegendKey val="0"/>
              <c:showVal val="1"/>
              <c:showCatName val="0"/>
              <c:showSerName val="0"/>
              <c:showPercent val="0"/>
              <c:showBubbleSize val="0"/>
              <c:extLst>
                <c:ext xmlns:c15="http://schemas.microsoft.com/office/drawing/2012/chart" uri="{CE6537A1-D6FC-4f65-9D91-7224C49458BB}">
                  <c15:layout>
                    <c:manualLayout>
                      <c:w val="4.822007665405894E-2"/>
                      <c:h val="5.8489416832278561E-2"/>
                    </c:manualLayout>
                  </c15:layout>
                  <c15:showDataLabelsRange val="0"/>
                </c:ext>
                <c:ext xmlns:c16="http://schemas.microsoft.com/office/drawing/2014/chart" uri="{C3380CC4-5D6E-409C-BE32-E72D297353CC}">
                  <c16:uniqueId val="{0000000A-39CC-4D35-8582-87AF0153CC85}"/>
                </c:ext>
              </c:extLst>
            </c:dLbl>
            <c:dLbl>
              <c:idx val="10"/>
              <c:layout>
                <c:manualLayout>
                  <c:x val="5.3685233415785173E-3"/>
                  <c:y val="-4.2871823856120421E-2"/>
                </c:manualLayout>
              </c:layout>
              <c:tx>
                <c:rich>
                  <a:bodyPr/>
                  <a:lstStyle/>
                  <a:p>
                    <a:r>
                      <a:rPr lang="en-US" dirty="0">
                        <a:latin typeface="Arial" panose="020B0604020202020204" pitchFamily="34" charset="0"/>
                      </a:rPr>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9CC-4D35-8582-87AF0153CC85}"/>
                </c:ext>
              </c:extLst>
            </c:dLbl>
            <c:dLbl>
              <c:idx val="11"/>
              <c:delete val="1"/>
              <c:extLst>
                <c:ext xmlns:c15="http://schemas.microsoft.com/office/drawing/2012/chart" uri="{CE6537A1-D6FC-4f65-9D91-7224C49458BB}"/>
                <c:ext xmlns:c16="http://schemas.microsoft.com/office/drawing/2014/chart" uri="{C3380CC4-5D6E-409C-BE32-E72D297353CC}">
                  <c16:uniqueId val="{0000000C-39CC-4D35-8582-87AF0153CC85}"/>
                </c:ext>
              </c:extLst>
            </c:dLbl>
            <c:dLbl>
              <c:idx val="12"/>
              <c:delete val="1"/>
              <c:extLst>
                <c:ext xmlns:c15="http://schemas.microsoft.com/office/drawing/2012/chart" uri="{CE6537A1-D6FC-4f65-9D91-7224C49458BB}"/>
                <c:ext xmlns:c16="http://schemas.microsoft.com/office/drawing/2014/chart" uri="{C3380CC4-5D6E-409C-BE32-E72D297353CC}">
                  <c16:uniqueId val="{0000000D-39CC-4D35-8582-87AF0153CC85}"/>
                </c:ext>
              </c:extLst>
            </c:dLbl>
            <c:dLbl>
              <c:idx val="13"/>
              <c:layout>
                <c:manualLayout>
                  <c:x val="-4.2890315671490459E-2"/>
                  <c:y val="8.8315957143608015E-2"/>
                </c:manualLayout>
              </c:layout>
              <c:tx>
                <c:rich>
                  <a:bodyPr wrap="square" lIns="38100" tIns="19050" rIns="38100" bIns="19050" anchor="ctr">
                    <a:noAutofit/>
                  </a:bodyPr>
                  <a:lstStyle/>
                  <a:p>
                    <a:pPr>
                      <a:defRPr sz="1400">
                        <a:solidFill>
                          <a:srgbClr val="D15C2A"/>
                        </a:solidFill>
                        <a:latin typeface="Arial" panose="020B0604020202020204" pitchFamily="34" charset="0"/>
                        <a:cs typeface="Arial" panose="020B0604020202020204" pitchFamily="34" charset="0"/>
                      </a:defRPr>
                    </a:pPr>
                    <a:r>
                      <a:rPr lang="en-US" dirty="0">
                        <a:solidFill>
                          <a:srgbClr val="D15C2A"/>
                        </a:solidFill>
                        <a:latin typeface="Arial" panose="020B0604020202020204" pitchFamily="34" charset="0"/>
                        <a:cs typeface="Arial" panose="020B0604020202020204" pitchFamily="34" charset="0"/>
                      </a:rPr>
                      <a:t>1,4%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8894309218588771E-2"/>
                      <c:h val="7.3800782495178727E-2"/>
                    </c:manualLayout>
                  </c15:layout>
                  <c15:showDataLabelsRange val="0"/>
                </c:ext>
                <c:ext xmlns:c16="http://schemas.microsoft.com/office/drawing/2014/chart" uri="{C3380CC4-5D6E-409C-BE32-E72D297353CC}">
                  <c16:uniqueId val="{0000000E-39CC-4D35-8582-87AF0153CC85}"/>
                </c:ext>
              </c:extLst>
            </c:dLbl>
            <c:dLbl>
              <c:idx val="14"/>
              <c:delete val="1"/>
              <c:extLst>
                <c:ext xmlns:c15="http://schemas.microsoft.com/office/drawing/2012/chart" uri="{CE6537A1-D6FC-4f65-9D91-7224C49458BB}"/>
                <c:ext xmlns:c16="http://schemas.microsoft.com/office/drawing/2014/chart" uri="{C3380CC4-5D6E-409C-BE32-E72D297353CC}">
                  <c16:uniqueId val="{0000000F-39CC-4D35-8582-87AF0153CC85}"/>
                </c:ext>
              </c:extLst>
            </c:dLbl>
            <c:dLbl>
              <c:idx val="15"/>
              <c:layout>
                <c:manualLayout>
                  <c:x val="-0.18010028131607309"/>
                  <c:y val="-0.24804412373898244"/>
                </c:manualLayout>
              </c:layout>
              <c:tx>
                <c:rich>
                  <a:bodyPr wrap="square" lIns="38100" tIns="19050" rIns="38100" bIns="19050" anchor="ctr">
                    <a:noAutofit/>
                  </a:bodyPr>
                  <a:lstStyle/>
                  <a:p>
                    <a:pPr>
                      <a:defRPr sz="1400">
                        <a:solidFill>
                          <a:srgbClr val="D15C2A"/>
                        </a:solidFill>
                        <a:latin typeface="Arial" panose="020B0604020202020204" pitchFamily="34" charset="0"/>
                        <a:cs typeface="Arial" panose="020B0604020202020204" pitchFamily="34" charset="0"/>
                      </a:defRPr>
                    </a:pPr>
                    <a:r>
                      <a:rPr lang="en-US" dirty="0">
                        <a:solidFill>
                          <a:srgbClr val="D15C2A"/>
                        </a:solidFill>
                        <a:latin typeface="Arial" panose="020B0604020202020204" pitchFamily="34" charset="0"/>
                        <a:cs typeface="Arial" panose="020B0604020202020204" pitchFamily="34" charset="0"/>
                      </a:rPr>
                      <a:t>1,4%</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8447624590835905E-2"/>
                      <c:h val="7.0738509362598692E-2"/>
                    </c:manualLayout>
                  </c15:layout>
                  <c15:showDataLabelsRange val="0"/>
                </c:ext>
                <c:ext xmlns:c16="http://schemas.microsoft.com/office/drawing/2014/chart" uri="{C3380CC4-5D6E-409C-BE32-E72D297353CC}">
                  <c16:uniqueId val="{00000010-39CC-4D35-8582-87AF0153CC85}"/>
                </c:ext>
              </c:extLst>
            </c:dLbl>
            <c:dLbl>
              <c:idx val="16"/>
              <c:delete val="1"/>
              <c:extLst>
                <c:ext xmlns:c15="http://schemas.microsoft.com/office/drawing/2012/chart" uri="{CE6537A1-D6FC-4f65-9D91-7224C49458BB}"/>
                <c:ext xmlns:c16="http://schemas.microsoft.com/office/drawing/2014/chart" uri="{C3380CC4-5D6E-409C-BE32-E72D297353CC}">
                  <c16:uniqueId val="{00000011-39CC-4D35-8582-87AF0153CC85}"/>
                </c:ext>
              </c:extLst>
            </c:dLbl>
            <c:dLbl>
              <c:idx val="17"/>
              <c:layout>
                <c:manualLayout>
                  <c:x val="-2.3621502702945822E-2"/>
                  <c:y val="-3.6747277590960421E-2"/>
                </c:manualLayout>
              </c:layout>
              <c:tx>
                <c:rich>
                  <a:bodyPr/>
                  <a:lstStyle/>
                  <a:p>
                    <a:r>
                      <a:rPr lang="en-US" dirty="0">
                        <a:latin typeface="Arial" panose="020B0604020202020204" pitchFamily="34" charset="0"/>
                      </a:rPr>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39CC-4D35-8582-87AF0153CC85}"/>
                </c:ext>
              </c:extLst>
            </c:dLbl>
            <c:dLbl>
              <c:idx val="18"/>
              <c:layout>
                <c:manualLayout>
                  <c:x val="-0.14493549161590291"/>
                  <c:y val="0.38076328242886964"/>
                </c:manualLayout>
              </c:layout>
              <c:tx>
                <c:rich>
                  <a:bodyPr wrap="square" lIns="38100" tIns="19050" rIns="38100" bIns="19050" anchor="ctr">
                    <a:noAutofit/>
                  </a:bodyPr>
                  <a:lstStyle/>
                  <a:p>
                    <a:pPr>
                      <a:defRPr sz="1400">
                        <a:solidFill>
                          <a:srgbClr val="D15C2A"/>
                        </a:solidFill>
                        <a:latin typeface="Arial" panose="020B0604020202020204" pitchFamily="34" charset="0"/>
                        <a:cs typeface="Arial" panose="020B0604020202020204" pitchFamily="34" charset="0"/>
                      </a:defRPr>
                    </a:pPr>
                    <a:r>
                      <a:rPr lang="en-US" sz="1400" dirty="0">
                        <a:solidFill>
                          <a:srgbClr val="D15C2A"/>
                        </a:solidFill>
                        <a:latin typeface="Arial" panose="020B0604020202020204" pitchFamily="34" charset="0"/>
                        <a:cs typeface="Arial" panose="020B0604020202020204" pitchFamily="34" charset="0"/>
                      </a:rPr>
                      <a:t>-0,3%</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6.6852826202046189E-2"/>
                      <c:h val="7.8722602903227828E-2"/>
                    </c:manualLayout>
                  </c15:layout>
                  <c15:showDataLabelsRange val="0"/>
                </c:ext>
                <c:ext xmlns:c16="http://schemas.microsoft.com/office/drawing/2014/chart" uri="{C3380CC4-5D6E-409C-BE32-E72D297353CC}">
                  <c16:uniqueId val="{00000013-39CC-4D35-8582-87AF0153CC85}"/>
                </c:ext>
              </c:extLst>
            </c:dLbl>
            <c:dLbl>
              <c:idx val="19"/>
              <c:tx>
                <c:rich>
                  <a:bodyPr/>
                  <a:lstStyle/>
                  <a:p>
                    <a:r>
                      <a:rPr lang="en-US" dirty="0"/>
                      <a:t>0,8 %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39CC-4D35-8582-87AF0153CC85}"/>
                </c:ext>
              </c:extLst>
            </c:dLbl>
            <c:dLbl>
              <c:idx val="20"/>
              <c:tx>
                <c:rich>
                  <a:bodyPr/>
                  <a:lstStyle/>
                  <a:p>
                    <a:r>
                      <a:rPr lang="en-US"/>
                      <a:t>-0,2%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7D2-4729-A361-4F865289FB0A}"/>
                </c:ext>
              </c:extLst>
            </c:dLbl>
            <c:spPr>
              <a:noFill/>
              <a:ln>
                <a:noFill/>
              </a:ln>
              <a:effectLst/>
            </c:spPr>
            <c:txPr>
              <a:bodyPr wrap="square" lIns="38100" tIns="19050" rIns="38100" bIns="19050" anchor="ctr">
                <a:spAutoFit/>
              </a:bodyPr>
              <a:lstStyle/>
              <a:p>
                <a:pPr>
                  <a:defRPr sz="1400">
                    <a:solidFill>
                      <a:srgbClr val="D15C2A"/>
                    </a:solidFill>
                    <a:latin typeface="Arial" panose="020B0604020202020204" pitchFamily="34" charset="0"/>
                    <a:cs typeface="Arial" panose="020B0604020202020204" pitchFamily="34" charset="0"/>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Sheet1!$B$1:$V$1</c:f>
              <c:numCache>
                <c:formatCode>General</c:formatCode>
                <c:ptCount val="2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numCache>
            </c:numRef>
          </c:cat>
          <c:val>
            <c:numRef>
              <c:f>Sheet1!$B$3:$V$3</c:f>
              <c:numCache>
                <c:formatCode>General</c:formatCode>
                <c:ptCount val="21"/>
                <c:pt idx="0">
                  <c:v>4300</c:v>
                </c:pt>
                <c:pt idx="1">
                  <c:v>4100</c:v>
                </c:pt>
                <c:pt idx="2">
                  <c:v>4000</c:v>
                </c:pt>
                <c:pt idx="3">
                  <c:v>2721</c:v>
                </c:pt>
                <c:pt idx="4">
                  <c:v>3944</c:v>
                </c:pt>
                <c:pt idx="5">
                  <c:v>5588</c:v>
                </c:pt>
                <c:pt idx="6">
                  <c:v>2708</c:v>
                </c:pt>
                <c:pt idx="7">
                  <c:v>1521</c:v>
                </c:pt>
                <c:pt idx="8">
                  <c:v>3784</c:v>
                </c:pt>
                <c:pt idx="9">
                  <c:v>3211</c:v>
                </c:pt>
                <c:pt idx="10">
                  <c:v>1489</c:v>
                </c:pt>
                <c:pt idx="11">
                  <c:v>1557</c:v>
                </c:pt>
                <c:pt idx="12">
                  <c:v>1473</c:v>
                </c:pt>
                <c:pt idx="13">
                  <c:v>2142</c:v>
                </c:pt>
                <c:pt idx="14">
                  <c:v>2773</c:v>
                </c:pt>
                <c:pt idx="15">
                  <c:v>-2915</c:v>
                </c:pt>
                <c:pt idx="16">
                  <c:v>1132</c:v>
                </c:pt>
                <c:pt idx="17">
                  <c:v>2016</c:v>
                </c:pt>
                <c:pt idx="18">
                  <c:v>1577</c:v>
                </c:pt>
                <c:pt idx="19">
                  <c:v>808</c:v>
                </c:pt>
                <c:pt idx="20">
                  <c:v>-2342</c:v>
                </c:pt>
              </c:numCache>
            </c:numRef>
          </c:val>
          <c:smooth val="0"/>
          <c:extLst>
            <c:ext xmlns:c16="http://schemas.microsoft.com/office/drawing/2014/chart" uri="{C3380CC4-5D6E-409C-BE32-E72D297353CC}">
              <c16:uniqueId val="{00000016-39CC-4D35-8582-87AF0153CC85}"/>
            </c:ext>
          </c:extLst>
        </c:ser>
        <c:dLbls>
          <c:showLegendKey val="0"/>
          <c:showVal val="0"/>
          <c:showCatName val="0"/>
          <c:showSerName val="0"/>
          <c:showPercent val="0"/>
          <c:showBubbleSize val="0"/>
        </c:dLbls>
        <c:marker val="1"/>
        <c:smooth val="0"/>
        <c:axId val="311423176"/>
        <c:axId val="311423960"/>
      </c:lineChart>
      <c:catAx>
        <c:axId val="3114216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11422000"/>
        <c:crosses val="autoZero"/>
        <c:auto val="0"/>
        <c:lblAlgn val="ctr"/>
        <c:lblOffset val="100"/>
        <c:tickLblSkip val="1"/>
        <c:tickMarkSkip val="1"/>
        <c:noMultiLvlLbl val="0"/>
      </c:catAx>
      <c:valAx>
        <c:axId val="311422000"/>
        <c:scaling>
          <c:orientation val="minMax"/>
          <c:min val="1000"/>
        </c:scaling>
        <c:delete val="0"/>
        <c:axPos val="l"/>
        <c:majorGridlines>
          <c:spPr>
            <a:ln w="9525" cap="flat" cmpd="sng" algn="ctr">
              <a:solidFill>
                <a:schemeClr val="tx2">
                  <a:lumMod val="15000"/>
                  <a:lumOff val="85000"/>
                </a:schemeClr>
              </a:solidFill>
              <a:round/>
            </a:ln>
            <a:effectLst/>
          </c:spPr>
        </c:majorGridlines>
        <c:title>
          <c:tx>
            <c:rich>
              <a:bodyPr rot="-5400000" vert="horz"/>
              <a:lstStyle/>
              <a:p>
                <a:pPr>
                  <a:defRPr sz="1400">
                    <a:solidFill>
                      <a:srgbClr val="000000"/>
                    </a:solidFill>
                  </a:defRPr>
                </a:pPr>
                <a:r>
                  <a:rPr lang="en-GB" sz="1400" b="0" dirty="0">
                    <a:solidFill>
                      <a:srgbClr val="000000"/>
                    </a:solidFill>
                    <a:latin typeface="Arial" panose="020B0604020202020204" pitchFamily="34" charset="0"/>
                  </a:rPr>
                  <a:t>Nº de</a:t>
                </a:r>
                <a:r>
                  <a:rPr lang="en-GB" sz="1400" b="0" baseline="0" dirty="0">
                    <a:solidFill>
                      <a:srgbClr val="000000"/>
                    </a:solidFill>
                    <a:latin typeface="Arial" panose="020B0604020202020204" pitchFamily="34" charset="0"/>
                  </a:rPr>
                  <a:t> </a:t>
                </a:r>
                <a:r>
                  <a:rPr lang="en-GB" sz="1400" b="0" baseline="0" dirty="0" err="1">
                    <a:solidFill>
                      <a:srgbClr val="000000"/>
                    </a:solidFill>
                    <a:latin typeface="Arial" panose="020B0604020202020204" pitchFamily="34" charset="0"/>
                  </a:rPr>
                  <a:t>Doentes</a:t>
                </a:r>
                <a:endParaRPr lang="en-GB" sz="1400" b="0" dirty="0">
                  <a:solidFill>
                    <a:srgbClr val="000000"/>
                  </a:solidFill>
                  <a:latin typeface="Arial" panose="020B0604020202020204" pitchFamily="34" charset="0"/>
                </a:endParaRPr>
              </a:p>
            </c:rich>
          </c:tx>
          <c:layout>
            <c:manualLayout>
              <c:xMode val="edge"/>
              <c:yMode val="edge"/>
              <c:x val="7.9442475972891641E-3"/>
              <c:y val="0.2840699587147712"/>
            </c:manualLayout>
          </c:layout>
          <c:overlay val="0"/>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11421608"/>
        <c:crosses val="autoZero"/>
        <c:crossBetween val="between"/>
      </c:valAx>
      <c:catAx>
        <c:axId val="311423176"/>
        <c:scaling>
          <c:orientation val="minMax"/>
        </c:scaling>
        <c:delete val="1"/>
        <c:axPos val="b"/>
        <c:numFmt formatCode="General" sourceLinked="1"/>
        <c:majorTickMark val="none"/>
        <c:minorTickMark val="none"/>
        <c:tickLblPos val="none"/>
        <c:crossAx val="311423960"/>
        <c:crosses val="autoZero"/>
        <c:auto val="0"/>
        <c:lblAlgn val="ctr"/>
        <c:lblOffset val="100"/>
        <c:noMultiLvlLbl val="0"/>
      </c:catAx>
      <c:valAx>
        <c:axId val="311423960"/>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PT"/>
          </a:p>
        </c:txPr>
        <c:crossAx val="311423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23926380368"/>
          <c:y val="6.5693430656934795E-2"/>
          <c:w val="0.59815950920244998"/>
          <c:h val="0.773722627737226"/>
        </c:manualLayout>
      </c:layout>
      <c:barChart>
        <c:barDir val="col"/>
        <c:grouping val="percentStacked"/>
        <c:varyColors val="0"/>
        <c:ser>
          <c:idx val="7"/>
          <c:order val="0"/>
          <c:tx>
            <c:strRef>
              <c:f>Sheet1!$A$2</c:f>
              <c:strCache>
                <c:ptCount val="1"/>
                <c:pt idx="0">
                  <c:v>Homem</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a:outerShdw blurRad="40000" dist="23000" dir="5400000" rotWithShape="0">
                <a:srgbClr val="000000">
                  <a:alpha val="35000"/>
                </a:srgbClr>
              </a:outerShdw>
            </a:effectLst>
          </c:spPr>
          <c:invertIfNegative val="0"/>
          <c:dLbls>
            <c:dLbl>
              <c:idx val="0"/>
              <c:layout>
                <c:manualLayout>
                  <c:x val="-2.2504561167658922E-3"/>
                  <c:y val="1.5310262665061653E-2"/>
                </c:manualLayout>
              </c:layout>
              <c:tx>
                <c:rich>
                  <a:bodyPr/>
                  <a:lstStyle/>
                  <a:p>
                    <a:fld id="{7B05988D-E93B-4797-A793-D74F99165B96}" type="VALUE">
                      <a:rPr lang="en-US">
                        <a:latin typeface="Arial" panose="020B0604020202020204" pitchFamily="34" charset="0"/>
                      </a:rPr>
                      <a:pPr/>
                      <a:t>[VALOR]</a:t>
                    </a:fld>
                    <a:endParaRPr lang="pt-P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0C-44C1-93F2-4BE166F6161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HD</c:v>
                </c:pt>
                <c:pt idx="1">
                  <c:v>DP</c:v>
                </c:pt>
                <c:pt idx="2">
                  <c:v>Tx</c:v>
                </c:pt>
                <c:pt idx="3">
                  <c:v>TMC</c:v>
                </c:pt>
              </c:strCache>
            </c:strRef>
          </c:cat>
          <c:val>
            <c:numRef>
              <c:f>Sheet1!$B$2:$E$2</c:f>
              <c:numCache>
                <c:formatCode>General</c:formatCode>
                <c:ptCount val="4"/>
                <c:pt idx="0">
                  <c:v>7861</c:v>
                </c:pt>
                <c:pt idx="1">
                  <c:v>551</c:v>
                </c:pt>
                <c:pt idx="2">
                  <c:v>4534</c:v>
                </c:pt>
                <c:pt idx="3">
                  <c:v>182</c:v>
                </c:pt>
              </c:numCache>
            </c:numRef>
          </c:val>
          <c:extLst>
            <c:ext xmlns:c16="http://schemas.microsoft.com/office/drawing/2014/chart" uri="{C3380CC4-5D6E-409C-BE32-E72D297353CC}">
              <c16:uniqueId val="{00000001-5F0C-44C1-93F2-4BE166F61616}"/>
            </c:ext>
          </c:extLst>
        </c:ser>
        <c:ser>
          <c:idx val="8"/>
          <c:order val="1"/>
          <c:tx>
            <c:strRef>
              <c:f>Sheet1!$A$3</c:f>
              <c:strCache>
                <c:ptCount val="1"/>
                <c:pt idx="0">
                  <c:v>Mulher</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noFill/>
            </a:ln>
            <a:effectLst>
              <a:outerShdw blurRad="40000" dist="23000" dir="5400000" rotWithShape="0">
                <a:srgbClr val="000000">
                  <a:alpha val="35000"/>
                </a:srgbClr>
              </a:outerShdw>
            </a:effectLst>
          </c:spPr>
          <c:invertIfNegative val="0"/>
          <c:dPt>
            <c:idx val="0"/>
            <c:invertIfNegative val="0"/>
            <c:bubble3D val="0"/>
            <c:extLst>
              <c:ext xmlns:c16="http://schemas.microsoft.com/office/drawing/2014/chart" uri="{C3380CC4-5D6E-409C-BE32-E72D297353CC}">
                <c16:uniqueId val="{00000002-5F0C-44C1-93F2-4BE166F61616}"/>
              </c:ext>
            </c:extLst>
          </c:dPt>
          <c:dPt>
            <c:idx val="1"/>
            <c:invertIfNegative val="0"/>
            <c:bubble3D val="0"/>
            <c:extLst>
              <c:ext xmlns:c16="http://schemas.microsoft.com/office/drawing/2014/chart" uri="{C3380CC4-5D6E-409C-BE32-E72D297353CC}">
                <c16:uniqueId val="{00000003-5F0C-44C1-93F2-4BE166F61616}"/>
              </c:ext>
            </c:extLst>
          </c:dPt>
          <c:dPt>
            <c:idx val="2"/>
            <c:invertIfNegative val="0"/>
            <c:bubble3D val="0"/>
            <c:extLst>
              <c:ext xmlns:c16="http://schemas.microsoft.com/office/drawing/2014/chart" uri="{C3380CC4-5D6E-409C-BE32-E72D297353CC}">
                <c16:uniqueId val="{00000004-5F0C-44C1-93F2-4BE166F61616}"/>
              </c:ext>
            </c:extLst>
          </c:dPt>
          <c:dLbls>
            <c:dLbl>
              <c:idx val="0"/>
              <c:layout>
                <c:manualLayout>
                  <c:x val="1.1522949875168044E-4"/>
                  <c:y val="2.4492281556291805E-3"/>
                </c:manualLayout>
              </c:layout>
              <c:tx>
                <c:rich>
                  <a:bodyPr/>
                  <a:lstStyle/>
                  <a:p>
                    <a:fld id="{11DB2A1A-1760-44B2-A7CA-C672E6EDF928}" type="VALUE">
                      <a:rPr lang="en-US">
                        <a:latin typeface="Arial" panose="020B0604020202020204" pitchFamily="34" charset="0"/>
                      </a:rPr>
                      <a:pPr/>
                      <a:t>[VALOR]</a:t>
                    </a:fld>
                    <a:endParaRPr lang="pt-PT"/>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0C-44C1-93F2-4BE166F6161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HD</c:v>
                </c:pt>
                <c:pt idx="1">
                  <c:v>DP</c:v>
                </c:pt>
                <c:pt idx="2">
                  <c:v>Tx</c:v>
                </c:pt>
                <c:pt idx="3">
                  <c:v>TMC</c:v>
                </c:pt>
              </c:strCache>
            </c:strRef>
          </c:cat>
          <c:val>
            <c:numRef>
              <c:f>Sheet1!$B$3:$E$3</c:f>
              <c:numCache>
                <c:formatCode>General</c:formatCode>
                <c:ptCount val="4"/>
                <c:pt idx="0">
                  <c:v>5211</c:v>
                </c:pt>
                <c:pt idx="1">
                  <c:v>357</c:v>
                </c:pt>
                <c:pt idx="2">
                  <c:v>2723</c:v>
                </c:pt>
                <c:pt idx="3">
                  <c:v>227</c:v>
                </c:pt>
              </c:numCache>
            </c:numRef>
          </c:val>
          <c:extLst>
            <c:ext xmlns:c16="http://schemas.microsoft.com/office/drawing/2014/chart" uri="{C3380CC4-5D6E-409C-BE32-E72D297353CC}">
              <c16:uniqueId val="{00000005-5F0C-44C1-93F2-4BE166F61616}"/>
            </c:ext>
          </c:extLst>
        </c:ser>
        <c:dLbls>
          <c:showLegendKey val="0"/>
          <c:showVal val="0"/>
          <c:showCatName val="0"/>
          <c:showSerName val="0"/>
          <c:showPercent val="0"/>
          <c:showBubbleSize val="0"/>
        </c:dLbls>
        <c:gapWidth val="150"/>
        <c:overlap val="100"/>
        <c:axId val="311421216"/>
        <c:axId val="311418472"/>
      </c:barChart>
      <c:catAx>
        <c:axId val="311421216"/>
        <c:scaling>
          <c:orientation val="minMax"/>
        </c:scaling>
        <c:delete val="0"/>
        <c:axPos val="b"/>
        <c:numFmt formatCode="General" sourceLinked="1"/>
        <c:majorTickMark val="out"/>
        <c:minorTickMark val="none"/>
        <c:tickLblPos val="nextTo"/>
        <c:spPr>
          <a:noFill/>
          <a:ln w="9518" cap="flat" cmpd="sng" algn="ctr">
            <a:solidFill>
              <a:schemeClr val="tx2">
                <a:lumMod val="15000"/>
                <a:lumOff val="85000"/>
              </a:schemeClr>
            </a:solidFill>
            <a:round/>
          </a:ln>
          <a:effectLst/>
        </c:spPr>
        <c:txPr>
          <a:bodyPr rot="0" spcFirstLastPara="1" vertOverflow="ellipsis" wrap="square" anchor="ctr" anchorCtr="1"/>
          <a:lstStyle/>
          <a:p>
            <a:pPr>
              <a:defRPr sz="1196"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11418472"/>
        <c:crosses val="autoZero"/>
        <c:auto val="1"/>
        <c:lblAlgn val="ctr"/>
        <c:lblOffset val="100"/>
        <c:tickLblSkip val="1"/>
        <c:tickMarkSkip val="1"/>
        <c:noMultiLvlLbl val="0"/>
      </c:catAx>
      <c:valAx>
        <c:axId val="311418472"/>
        <c:scaling>
          <c:orientation val="minMax"/>
        </c:scaling>
        <c:delete val="0"/>
        <c:axPos val="l"/>
        <c:majorGridlines>
          <c:spPr>
            <a:ln w="9518" cap="flat" cmpd="sng" algn="ctr">
              <a:solidFill>
                <a:schemeClr val="tx2">
                  <a:lumMod val="15000"/>
                  <a:lumOff val="85000"/>
                </a:schemeClr>
              </a:solidFill>
              <a:round/>
            </a:ln>
            <a:effectLst/>
          </c:spPr>
        </c:majorGridlines>
        <c:numFmt formatCode="0%" sourceLinked="1"/>
        <c:majorTickMark val="out"/>
        <c:minorTickMark val="none"/>
        <c:tickLblPos val="nextTo"/>
        <c:spPr>
          <a:noFill/>
          <a:ln>
            <a:noFill/>
          </a:ln>
          <a:effectLst/>
        </c:spPr>
        <c:txPr>
          <a:bodyPr rot="0" spcFirstLastPara="1" vertOverflow="ellipsis" wrap="square" anchor="ctr" anchorCtr="1"/>
          <a:lstStyle/>
          <a:p>
            <a:pPr>
              <a:defRPr sz="1196"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11421216"/>
        <c:crosses val="autoZero"/>
        <c:crossBetween val="between"/>
        <c:majorUnit val="0.2"/>
      </c:valAx>
      <c:spPr>
        <a:noFill/>
        <a:ln w="25381">
          <a:noFill/>
        </a:ln>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Folha1!$B$1</c:f>
              <c:strCache>
                <c:ptCount val="1"/>
                <c:pt idx="0">
                  <c:v>Homem</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Folha1!$A$2</c:f>
              <c:numCache>
                <c:formatCode>General</c:formatCode>
                <c:ptCount val="1"/>
                <c:pt idx="0">
                  <c:v>1</c:v>
                </c:pt>
              </c:numCache>
            </c:numRef>
          </c:cat>
          <c:val>
            <c:numRef>
              <c:f>Folha1!$B$2</c:f>
              <c:numCache>
                <c:formatCode>General</c:formatCode>
                <c:ptCount val="1"/>
                <c:pt idx="0">
                  <c:v>2567.6</c:v>
                </c:pt>
              </c:numCache>
            </c:numRef>
          </c:val>
          <c:extLst>
            <c:ext xmlns:c16="http://schemas.microsoft.com/office/drawing/2014/chart" uri="{C3380CC4-5D6E-409C-BE32-E72D297353CC}">
              <c16:uniqueId val="{00000000-7C4A-422F-8C82-79FFF9A63B35}"/>
            </c:ext>
          </c:extLst>
        </c:ser>
        <c:ser>
          <c:idx val="1"/>
          <c:order val="1"/>
          <c:tx>
            <c:strRef>
              <c:f>Folha1!$C$1</c:f>
              <c:strCache>
                <c:ptCount val="1"/>
                <c:pt idx="0">
                  <c:v>Mulher</c:v>
                </c:pt>
              </c:strCache>
            </c:strRef>
          </c:tx>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Folha1!$A$2</c:f>
              <c:numCache>
                <c:formatCode>General</c:formatCode>
                <c:ptCount val="1"/>
                <c:pt idx="0">
                  <c:v>1</c:v>
                </c:pt>
              </c:numCache>
            </c:numRef>
          </c:cat>
          <c:val>
            <c:numRef>
              <c:f>Folha1!$C$2</c:f>
              <c:numCache>
                <c:formatCode>General</c:formatCode>
                <c:ptCount val="1"/>
                <c:pt idx="0">
                  <c:v>1526.2</c:v>
                </c:pt>
              </c:numCache>
            </c:numRef>
          </c:val>
          <c:extLst>
            <c:ext xmlns:c16="http://schemas.microsoft.com/office/drawing/2014/chart" uri="{C3380CC4-5D6E-409C-BE32-E72D297353CC}">
              <c16:uniqueId val="{00000001-7C4A-422F-8C82-79FFF9A63B35}"/>
            </c:ext>
          </c:extLst>
        </c:ser>
        <c:dLbls>
          <c:dLblPos val="outEnd"/>
          <c:showLegendKey val="0"/>
          <c:showVal val="1"/>
          <c:showCatName val="0"/>
          <c:showSerName val="0"/>
          <c:showPercent val="0"/>
          <c:showBubbleSize val="0"/>
        </c:dLbls>
        <c:gapWidth val="219"/>
        <c:overlap val="-27"/>
        <c:axId val="311422392"/>
        <c:axId val="311419648"/>
      </c:barChart>
      <c:catAx>
        <c:axId val="311422392"/>
        <c:scaling>
          <c:orientation val="minMax"/>
        </c:scaling>
        <c:delete val="1"/>
        <c:axPos val="b"/>
        <c:numFmt formatCode="General" sourceLinked="1"/>
        <c:majorTickMark val="none"/>
        <c:minorTickMark val="none"/>
        <c:tickLblPos val="nextTo"/>
        <c:crossAx val="311419648"/>
        <c:crosses val="autoZero"/>
        <c:auto val="1"/>
        <c:lblAlgn val="ctr"/>
        <c:lblOffset val="100"/>
        <c:noMultiLvlLbl val="0"/>
      </c:catAx>
      <c:valAx>
        <c:axId val="311419648"/>
        <c:scaling>
          <c:orientation val="minMax"/>
        </c:scaling>
        <c:delete val="1"/>
        <c:axPos val="l"/>
        <c:title>
          <c:tx>
            <c:rich>
              <a:bodyPr rot="-5400000" spcFirstLastPara="1" vertOverflow="ellipsis" vert="horz" wrap="square" anchor="ctr" anchorCtr="1"/>
              <a:lstStyle/>
              <a:p>
                <a:pPr>
                  <a:defRPr sz="1330" b="0" i="0" u="none" strike="noStrike" kern="1200" baseline="0">
                    <a:solidFill>
                      <a:srgbClr val="000000"/>
                    </a:solidFill>
                    <a:latin typeface="+mn-lt"/>
                    <a:ea typeface="+mn-ea"/>
                    <a:cs typeface="+mn-cs"/>
                  </a:defRPr>
                </a:pPr>
                <a:r>
                  <a:rPr lang="pt-PT" dirty="0" err="1">
                    <a:solidFill>
                      <a:srgbClr val="000000"/>
                    </a:solidFill>
                    <a:latin typeface="Arial" panose="020B0604020202020204" pitchFamily="34" charset="0"/>
                  </a:rPr>
                  <a:t>pmp</a:t>
                </a:r>
                <a:endParaRPr lang="pt-PT" dirty="0">
                  <a:solidFill>
                    <a:srgbClr val="000000"/>
                  </a:solidFill>
                  <a:latin typeface="Arial" panose="020B0604020202020204" pitchFamily="34" charset="0"/>
                </a:endParaRPr>
              </a:p>
            </c:rich>
          </c:tx>
          <c:layout>
            <c:manualLayout>
              <c:xMode val="edge"/>
              <c:yMode val="edge"/>
              <c:x val="3.3153685606470973E-3"/>
              <c:y val="0.3579120298855805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000000"/>
                  </a:solidFill>
                  <a:latin typeface="+mn-lt"/>
                  <a:ea typeface="+mn-ea"/>
                  <a:cs typeface="+mn-cs"/>
                </a:defRPr>
              </a:pPr>
              <a:endParaRPr lang="pt-PT"/>
            </a:p>
          </c:txPr>
        </c:title>
        <c:numFmt formatCode="General" sourceLinked="1"/>
        <c:majorTickMark val="none"/>
        <c:minorTickMark val="none"/>
        <c:tickLblPos val="nextTo"/>
        <c:crossAx val="3114223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Entry>
      <c:legendEntry>
        <c:idx val="1"/>
        <c:txPr>
          <a:bodyPr rot="0" spcFirstLastPara="1" vertOverflow="ellipsis" vert="horz" wrap="square" anchor="ctr" anchorCtr="1"/>
          <a:lstStyle/>
          <a:p>
            <a:pPr>
              <a:defRPr sz="1197"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Entry>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pt-P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P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53641606696269"/>
          <c:y val="0.18685513195066908"/>
          <c:w val="0.64289895279125397"/>
          <c:h val="0.59156179288083888"/>
        </c:manualLayout>
      </c:layout>
      <c:pieChart>
        <c:varyColors val="1"/>
        <c:ser>
          <c:idx val="0"/>
          <c:order val="0"/>
          <c:tx>
            <c:strRef>
              <c:f>Sheet1!$A$2</c:f>
              <c:strCache>
                <c:ptCount val="1"/>
                <c:pt idx="0">
                  <c:v>East</c:v>
                </c:pt>
              </c:strCache>
            </c:strRef>
          </c:tx>
          <c:dPt>
            <c:idx val="0"/>
            <c:bubble3D val="0"/>
            <c:spPr>
              <a:solidFill>
                <a:srgbClr val="EBCB2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EA38-47F4-BEBB-4639AE52F37F}"/>
              </c:ext>
            </c:extLst>
          </c:dPt>
          <c:dPt>
            <c:idx val="1"/>
            <c:bubble3D val="0"/>
            <c:spPr>
              <a:solidFill>
                <a:srgbClr val="82360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EA38-47F4-BEBB-4639AE52F37F}"/>
              </c:ext>
            </c:extLst>
          </c:dPt>
          <c:dPt>
            <c:idx val="2"/>
            <c:bubble3D val="0"/>
            <c:spPr>
              <a:solidFill>
                <a:srgbClr val="D15C2A"/>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EA38-47F4-BEBB-4639AE52F37F}"/>
              </c:ext>
            </c:extLst>
          </c:dPt>
          <c:dPt>
            <c:idx val="3"/>
            <c:bubble3D val="0"/>
            <c:spPr>
              <a:solidFill>
                <a:srgbClr val="67A32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EA38-47F4-BEBB-4639AE52F37F}"/>
              </c:ext>
            </c:extLst>
          </c:dPt>
          <c:dPt>
            <c:idx val="4"/>
            <c:bubble3D val="0"/>
            <c:spPr>
              <a:solidFill>
                <a:srgbClr val="10581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EA38-47F4-BEBB-4639AE52F37F}"/>
              </c:ext>
            </c:extLst>
          </c:dPt>
          <c:dPt>
            <c:idx val="5"/>
            <c:bubble3D val="0"/>
            <c:spPr>
              <a:solidFill>
                <a:srgbClr val="A6A6A6"/>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EA38-47F4-BEBB-4639AE52F37F}"/>
              </c:ext>
            </c:extLst>
          </c:dPt>
          <c:dPt>
            <c:idx val="6"/>
            <c:bubble3D val="0"/>
            <c:spPr>
              <a:solidFill>
                <a:srgbClr val="BF7945"/>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EA38-47F4-BEBB-4639AE52F37F}"/>
              </c:ext>
            </c:extLst>
          </c:dPt>
          <c:dPt>
            <c:idx val="7"/>
            <c:bubble3D val="0"/>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EA38-47F4-BEBB-4639AE52F37F}"/>
              </c:ext>
            </c:extLst>
          </c:dPt>
          <c:dLbls>
            <c:dLbl>
              <c:idx val="0"/>
              <c:layout>
                <c:manualLayout>
                  <c:x val="8.8859142607174112E-3"/>
                  <c:y val="-1.5481914680592979E-2"/>
                </c:manualLayout>
              </c:layout>
              <c:tx>
                <c:rich>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mn-ea"/>
                        <a:cs typeface="Arial" panose="020B0604020202020204" pitchFamily="34" charset="0"/>
                      </a:defRPr>
                    </a:pPr>
                    <a:fld id="{8756BA5B-720B-40AB-9FA0-B3CA6FD7D100}" type="CATEGORYNAME">
                      <a:rPr lang="en-US" b="1">
                        <a:latin typeface="Arial" panose="020B0604020202020204" pitchFamily="34" charset="0"/>
                      </a:rPr>
                      <a:pPr>
                        <a:defRPr sz="1600" b="1">
                          <a:solidFill>
                            <a:srgbClr val="000000"/>
                          </a:solidFill>
                          <a:latin typeface="Arial" panose="020B0604020202020204" pitchFamily="34" charset="0"/>
                          <a:cs typeface="Arial" panose="020B0604020202020204" pitchFamily="34" charset="0"/>
                        </a:defRPr>
                      </a:pPr>
                      <a:t>[NOME DA CATEGORIA]</a:t>
                    </a:fld>
                    <a:r>
                      <a:rPr lang="en-US" b="1" baseline="0" dirty="0">
                        <a:latin typeface="Arial" panose="020B0604020202020204" pitchFamily="34" charset="0"/>
                      </a:rPr>
                      <a:t>
</a:t>
                    </a:r>
                    <a:fld id="{97A7EDCD-CC6A-40C9-8107-EDCED34BC8A7}" type="PERCENTAGE">
                      <a:rPr lang="en-US" b="1" baseline="0">
                        <a:latin typeface="Arial" panose="020B0604020202020204" pitchFamily="34" charset="0"/>
                      </a:rPr>
                      <a:pPr>
                        <a:defRPr sz="1600" b="1">
                          <a:solidFill>
                            <a:srgbClr val="000000"/>
                          </a:solidFill>
                          <a:latin typeface="Arial" panose="020B0604020202020204" pitchFamily="34" charset="0"/>
                          <a:cs typeface="Arial" panose="020B0604020202020204" pitchFamily="34" charset="0"/>
                        </a:defRPr>
                      </a:pPr>
                      <a:t>[PORCENTAGEM]</a:t>
                    </a:fld>
                    <a:endParaRPr lang="en-US" b="1" baseline="0" dirty="0">
                      <a:latin typeface="Arial" panose="020B0604020202020204" pitchFamily="34" charset="0"/>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38-47F4-BEBB-4639AE52F37F}"/>
                </c:ext>
              </c:extLst>
            </c:dLbl>
            <c:dLbl>
              <c:idx val="1"/>
              <c:layout>
                <c:manualLayout>
                  <c:x val="8.7007874015739884E-4"/>
                  <c:y val="-2.78181636599329E-2"/>
                </c:manualLayout>
              </c:layout>
              <c:tx>
                <c:rich>
                  <a:bodyPr/>
                  <a:lstStyle/>
                  <a:p>
                    <a:fld id="{4835A7DB-EC9C-41A0-97DD-DB89069C1C0D}" type="CATEGORYNAME">
                      <a:rPr lang="en-US">
                        <a:latin typeface="Arial" panose="020B0604020202020204" pitchFamily="34" charset="0"/>
                      </a:rPr>
                      <a:pPr/>
                      <a:t>[NOME DA CATEGORIA]</a:t>
                    </a:fld>
                    <a:r>
                      <a:rPr lang="en-US" baseline="0" dirty="0">
                        <a:latin typeface="Arial" panose="020B0604020202020204" pitchFamily="34" charset="0"/>
                      </a:rPr>
                      <a:t>
</a:t>
                    </a:r>
                    <a:fld id="{E17B4A80-AD54-47CC-A9F0-64116D8F404A}" type="PERCENTAGE">
                      <a:rPr lang="en-US" baseline="0">
                        <a:latin typeface="Arial" panose="020B0604020202020204" pitchFamily="34" charset="0"/>
                      </a:rPr>
                      <a:pPr/>
                      <a:t>[PORCENTAGEM]</a:t>
                    </a:fld>
                    <a:endParaRPr lang="en-US" baseline="0" dirty="0">
                      <a:latin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A38-47F4-BEBB-4639AE52F37F}"/>
                </c:ext>
              </c:extLst>
            </c:dLbl>
            <c:dLbl>
              <c:idx val="2"/>
              <c:layout>
                <c:manualLayout>
                  <c:x val="5.19232950351265E-2"/>
                  <c:y val="-2.2391097570569399E-2"/>
                </c:manualLayout>
              </c:layout>
              <c:tx>
                <c:rich>
                  <a:bodyPr/>
                  <a:lstStyle/>
                  <a:p>
                    <a:fld id="{0BFB0A40-E01D-4827-8A64-4E17E073788D}" type="CATEGORYNAME">
                      <a:rPr lang="en-US">
                        <a:latin typeface="Arial" panose="020B0604020202020204" pitchFamily="34" charset="0"/>
                      </a:rPr>
                      <a:pPr/>
                      <a:t>[NOME DA CATEGORIA]</a:t>
                    </a:fld>
                    <a:r>
                      <a:rPr lang="en-US" baseline="0" dirty="0">
                        <a:latin typeface="Arial" panose="020B0604020202020204" pitchFamily="34" charset="0"/>
                      </a:rPr>
                      <a:t>
</a:t>
                    </a:r>
                    <a:fld id="{033CC39D-7A37-428C-8114-0460C0300D5E}" type="PERCENTAGE">
                      <a:rPr lang="en-US" baseline="0">
                        <a:latin typeface="Arial" panose="020B0604020202020204" pitchFamily="34" charset="0"/>
                      </a:rPr>
                      <a:pPr/>
                      <a:t>[PORCENTAGEM]</a:t>
                    </a:fld>
                    <a:endParaRPr lang="en-US" baseline="0" dirty="0">
                      <a:latin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A38-47F4-BEBB-4639AE52F37F}"/>
                </c:ext>
              </c:extLst>
            </c:dLbl>
            <c:dLbl>
              <c:idx val="3"/>
              <c:layout>
                <c:manualLayout>
                  <c:x val="1.1490288713910762E-2"/>
                  <c:y val="-6.7592332832977766E-3"/>
                </c:manualLayout>
              </c:layout>
              <c:tx>
                <c:rich>
                  <a:bodyPr/>
                  <a:lstStyle/>
                  <a:p>
                    <a:fld id="{E369F391-C0CE-4EC0-A138-477FEDC33117}" type="CATEGORYNAME">
                      <a:rPr lang="en-US">
                        <a:latin typeface="Arial" panose="020B0604020202020204" pitchFamily="34" charset="0"/>
                      </a:rPr>
                      <a:pPr/>
                      <a:t>[NOME DA CATEGORIA]</a:t>
                    </a:fld>
                    <a:r>
                      <a:rPr lang="en-US" baseline="0" dirty="0">
                        <a:latin typeface="Arial" panose="020B0604020202020204" pitchFamily="34" charset="0"/>
                      </a:rPr>
                      <a:t>
</a:t>
                    </a:r>
                    <a:fld id="{2CADC75B-B9A0-499A-B2FE-68E804128B95}" type="PERCENTAGE">
                      <a:rPr lang="en-US" baseline="0">
                        <a:latin typeface="Arial" panose="020B0604020202020204" pitchFamily="34" charset="0"/>
                      </a:rPr>
                      <a:pPr/>
                      <a:t>[PORCENTAGEM]</a:t>
                    </a:fld>
                    <a:endParaRPr lang="en-US" baseline="0" dirty="0">
                      <a:latin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A38-47F4-BEBB-4639AE52F37F}"/>
                </c:ext>
              </c:extLst>
            </c:dLbl>
            <c:dLbl>
              <c:idx val="4"/>
              <c:layout>
                <c:manualLayout>
                  <c:x val="-7.0649081364829475E-2"/>
                  <c:y val="4.2840540812268811E-2"/>
                </c:manualLayout>
              </c:layout>
              <c:tx>
                <c:rich>
                  <a:bodyPr/>
                  <a:lstStyle/>
                  <a:p>
                    <a:fld id="{C2A32DF8-7773-4FB8-861E-DF3224C12C95}" type="CATEGORYNAME">
                      <a:rPr lang="en-US">
                        <a:latin typeface="Arial" panose="020B0604020202020204" pitchFamily="34" charset="0"/>
                      </a:rPr>
                      <a:pPr/>
                      <a:t>[NOME DA CATEGORIA]</a:t>
                    </a:fld>
                    <a:r>
                      <a:rPr lang="en-US" baseline="0" dirty="0">
                        <a:latin typeface="Arial" panose="020B0604020202020204" pitchFamily="34" charset="0"/>
                      </a:rPr>
                      <a:t>
</a:t>
                    </a:r>
                    <a:fld id="{4F6F80BB-C826-48AD-8E04-43C97E8A2BFC}" type="PERCENTAGE">
                      <a:rPr lang="en-US" baseline="0">
                        <a:latin typeface="Arial" panose="020B0604020202020204" pitchFamily="34" charset="0"/>
                      </a:rPr>
                      <a:pPr/>
                      <a:t>[PORCENTAGEM]</a:t>
                    </a:fld>
                    <a:endParaRPr lang="en-US" baseline="0" dirty="0">
                      <a:latin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A38-47F4-BEBB-4639AE52F37F}"/>
                </c:ext>
              </c:extLst>
            </c:dLbl>
            <c:dLbl>
              <c:idx val="5"/>
              <c:layout>
                <c:manualLayout>
                  <c:x val="-2.7703762029746323E-2"/>
                  <c:y val="-1.3892854986049096E-2"/>
                </c:manualLayout>
              </c:layout>
              <c:tx>
                <c:rich>
                  <a:bodyPr/>
                  <a:lstStyle/>
                  <a:p>
                    <a:fld id="{D9B30F5F-2066-4522-804B-FE932499EC67}" type="CATEGORYNAME">
                      <a:rPr lang="en-US">
                        <a:latin typeface="Arial" panose="020B0604020202020204" pitchFamily="34" charset="0"/>
                      </a:rPr>
                      <a:pPr/>
                      <a:t>[NOME DA CATEGORIA]</a:t>
                    </a:fld>
                    <a:r>
                      <a:rPr lang="en-US" baseline="0" dirty="0">
                        <a:latin typeface="Arial" panose="020B0604020202020204" pitchFamily="34" charset="0"/>
                      </a:rPr>
                      <a:t>
</a:t>
                    </a:r>
                    <a:fld id="{DCED392D-43D8-4AD2-85F9-76CAFA628FFF}" type="PERCENTAGE">
                      <a:rPr lang="en-US" baseline="0">
                        <a:latin typeface="Arial" panose="020B0604020202020204" pitchFamily="34" charset="0"/>
                      </a:rPr>
                      <a:pPr/>
                      <a:t>[PORCENTAGEM]</a:t>
                    </a:fld>
                    <a:endParaRPr lang="en-US" baseline="0" dirty="0">
                      <a:latin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A38-47F4-BEBB-4639AE52F37F}"/>
                </c:ext>
              </c:extLst>
            </c:dLbl>
            <c:dLbl>
              <c:idx val="6"/>
              <c:layout>
                <c:manualLayout>
                  <c:x val="9.3389396468813004E-4"/>
                  <c:y val="1.5258569518047301E-2"/>
                </c:manualLayout>
              </c:layout>
              <c:tx>
                <c:rich>
                  <a:bodyPr/>
                  <a:lstStyle/>
                  <a:p>
                    <a:fld id="{A5F3B749-A117-49BF-BC9E-8240C2212020}" type="CATEGORYNAME">
                      <a:rPr lang="en-US">
                        <a:latin typeface="Arial" panose="020B0604020202020204" pitchFamily="34" charset="0"/>
                      </a:rPr>
                      <a:pPr/>
                      <a:t>[NOME DA CATEGORIA]</a:t>
                    </a:fld>
                    <a:r>
                      <a:rPr lang="en-US" baseline="0" dirty="0">
                        <a:latin typeface="Arial" panose="020B0604020202020204" pitchFamily="34" charset="0"/>
                      </a:rPr>
                      <a:t>
</a:t>
                    </a:r>
                    <a:fld id="{7AF32998-EB95-4C5F-92B7-316B3401F24F}" type="PERCENTAGE">
                      <a:rPr lang="en-US" baseline="0">
                        <a:latin typeface="Arial" panose="020B0604020202020204" pitchFamily="34" charset="0"/>
                      </a:rPr>
                      <a:pPr/>
                      <a:t>[PORCENTAGEM]</a:t>
                    </a:fld>
                    <a:endParaRPr lang="en-US" baseline="0" dirty="0">
                      <a:latin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A38-47F4-BEBB-4639AE52F37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Sheet1!$B$1:$H$1</c:f>
              <c:strCache>
                <c:ptCount val="7"/>
                <c:pt idx="0">
                  <c:v>Diabetes</c:v>
                </c:pt>
                <c:pt idx="1">
                  <c:v>Hipertensão</c:v>
                </c:pt>
                <c:pt idx="2">
                  <c:v>GNC</c:v>
                </c:pt>
                <c:pt idx="3">
                  <c:v>Doença poliquística</c:v>
                </c:pt>
                <c:pt idx="4">
                  <c:v>Hipoplasia/displasia</c:v>
                </c:pt>
                <c:pt idx="5">
                  <c:v>Outras conhecidas</c:v>
                </c:pt>
                <c:pt idx="6">
                  <c:v>Indeterminada</c:v>
                </c:pt>
              </c:strCache>
            </c:strRef>
          </c:cat>
          <c:val>
            <c:numRef>
              <c:f>Sheet1!$B$2:$H$2</c:f>
              <c:numCache>
                <c:formatCode>General</c:formatCode>
                <c:ptCount val="7"/>
                <c:pt idx="0">
                  <c:v>3633</c:v>
                </c:pt>
                <c:pt idx="1">
                  <c:v>1662</c:v>
                </c:pt>
                <c:pt idx="2">
                  <c:v>1967</c:v>
                </c:pt>
                <c:pt idx="3">
                  <c:v>963</c:v>
                </c:pt>
                <c:pt idx="4">
                  <c:v>179</c:v>
                </c:pt>
                <c:pt idx="5">
                  <c:v>2876</c:v>
                </c:pt>
                <c:pt idx="6">
                  <c:v>2671</c:v>
                </c:pt>
              </c:numCache>
            </c:numRef>
          </c:val>
          <c:extLst>
            <c:ext xmlns:c16="http://schemas.microsoft.com/office/drawing/2014/chart" uri="{C3380CC4-5D6E-409C-BE32-E72D297353CC}">
              <c16:uniqueId val="{00000010-EA38-47F4-BEBB-4639AE52F37F}"/>
            </c:ext>
          </c:extLst>
        </c:ser>
        <c:dLbls>
          <c:showLegendKey val="0"/>
          <c:showVal val="0"/>
          <c:showCatName val="1"/>
          <c:showSerName val="0"/>
          <c:showPercent val="1"/>
          <c:showBubbleSize val="0"/>
          <c:showLeaderLines val="1"/>
        </c:dLbls>
        <c:firstSliceAng val="300"/>
      </c:pieChart>
      <c:spPr>
        <a:noFill/>
        <a:ln>
          <a:noFill/>
        </a:ln>
        <a:effectLst/>
      </c:spPr>
    </c:plotArea>
    <c:plotVisOnly val="1"/>
    <c:dispBlanksAs val="zero"/>
    <c:showDLblsOverMax val="0"/>
  </c:chart>
  <c:spPr>
    <a:noFill/>
    <a:ln>
      <a:noFill/>
    </a:ln>
    <a:effectLst/>
  </c:spPr>
  <c:txPr>
    <a:bodyPr/>
    <a:lstStyle/>
    <a:p>
      <a:pPr>
        <a:defRPr/>
      </a:pPr>
      <a:endParaRPr lang="pt-P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097192500891853E-2"/>
          <c:y val="2.94703903798741E-2"/>
          <c:w val="0.89166618896717897"/>
          <c:h val="0.90174540819544502"/>
        </c:manualLayout>
      </c:layout>
      <c:barChart>
        <c:barDir val="col"/>
        <c:grouping val="clustered"/>
        <c:varyColors val="0"/>
        <c:ser>
          <c:idx val="0"/>
          <c:order val="0"/>
          <c:tx>
            <c:strRef>
              <c:f>Folha1!$B$1</c:f>
              <c:strCache>
                <c:ptCount val="1"/>
                <c:pt idx="0">
                  <c:v>Year2</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c:spPr>
          <c:invertIfNegative val="0"/>
          <c:dLbls>
            <c:dLbl>
              <c:idx val="5"/>
              <c:tx>
                <c:rich>
                  <a:bodyPr/>
                  <a:lstStyle/>
                  <a:p>
                    <a:fld id="{5DB60EC0-F19F-448B-BBC9-38FFBD8A7F30}" type="VALUE">
                      <a:rPr lang="en-US" sz="1600">
                        <a:solidFill>
                          <a:srgbClr val="000000"/>
                        </a:solidFill>
                        <a:latin typeface="Arial" panose="020B0604020202020204" pitchFamily="34" charset="0"/>
                        <a:cs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83-46D3-AADF-CEA22188A88A}"/>
                </c:ext>
              </c:extLst>
            </c:dLbl>
            <c:dLbl>
              <c:idx val="6"/>
              <c:tx>
                <c:rich>
                  <a:bodyPr/>
                  <a:lstStyle/>
                  <a:p>
                    <a:fld id="{A3D39448-262B-4503-8908-4C37ECEBEF4F}" type="VALUE">
                      <a:rPr lang="en-US" sz="1600" b="0">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56-442E-B2ED-D2F87DAEFA5F}"/>
                </c:ext>
              </c:extLst>
            </c:dLbl>
            <c:dLbl>
              <c:idx val="7"/>
              <c:layout>
                <c:manualLayout>
                  <c:x val="1.2404934976163477E-3"/>
                  <c:y val="0"/>
                </c:manualLayout>
              </c:layout>
              <c:tx>
                <c:rich>
                  <a:bodyPr/>
                  <a:lstStyle/>
                  <a:p>
                    <a:fld id="{D3A9956D-ED2A-4E52-A33C-54F881D96164}" type="VALUE">
                      <a:rPr lang="en-US" sz="1600" b="0">
                        <a:solidFill>
                          <a:srgbClr val="000000"/>
                        </a:solidFill>
                        <a:latin typeface="Arial" panose="020B0604020202020204" pitchFamily="34" charset="0"/>
                        <a:cs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7C2-4B40-B86B-36FE5DF56EEE}"/>
                </c:ext>
              </c:extLst>
            </c:dLbl>
            <c:dLbl>
              <c:idx val="8"/>
              <c:tx>
                <c:rich>
                  <a:bodyPr/>
                  <a:lstStyle/>
                  <a:p>
                    <a:fld id="{2E8B3236-8FF4-46BA-859D-6EDF3D8203C8}" type="VALUE">
                      <a:rPr lang="en-US" sz="1600" b="0">
                        <a:solidFill>
                          <a:srgbClr val="000000"/>
                        </a:solidFill>
                        <a:latin typeface="Arial" panose="020B0604020202020204" pitchFamily="34" charset="0"/>
                        <a:cs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7C2-4B40-B86B-36FE5DF56EEE}"/>
                </c:ext>
              </c:extLst>
            </c:dLbl>
            <c:dLbl>
              <c:idx val="9"/>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7C2-4B40-B86B-36FE5DF56EEE}"/>
                </c:ext>
              </c:extLst>
            </c:dLbl>
            <c:dLbl>
              <c:idx val="1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extLst>
                <c:ext xmlns:c16="http://schemas.microsoft.com/office/drawing/2014/chart" uri="{C3380CC4-5D6E-409C-BE32-E72D297353CC}">
                  <c16:uniqueId val="{00000000-C49C-4622-B910-D5E709B1246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Folha1!$B$2:$B$12</c:f>
              <c:numCache>
                <c:formatCode>General</c:formatCode>
                <c:ptCount val="11"/>
                <c:pt idx="0">
                  <c:v>67.47</c:v>
                </c:pt>
                <c:pt idx="1">
                  <c:v>67.680000000000007</c:v>
                </c:pt>
                <c:pt idx="2">
                  <c:v>67.89</c:v>
                </c:pt>
                <c:pt idx="3">
                  <c:v>68.02</c:v>
                </c:pt>
                <c:pt idx="4">
                  <c:v>68.3</c:v>
                </c:pt>
                <c:pt idx="5">
                  <c:v>68.459999999999994</c:v>
                </c:pt>
                <c:pt idx="6">
                  <c:v>68.3</c:v>
                </c:pt>
                <c:pt idx="7">
                  <c:v>68.38</c:v>
                </c:pt>
                <c:pt idx="8">
                  <c:v>68.459999999999994</c:v>
                </c:pt>
                <c:pt idx="9">
                  <c:v>68.7</c:v>
                </c:pt>
                <c:pt idx="10">
                  <c:v>68.599999999999994</c:v>
                </c:pt>
              </c:numCache>
            </c:numRef>
          </c:val>
          <c:extLst>
            <c:ext xmlns:c16="http://schemas.microsoft.com/office/drawing/2014/chart" uri="{C3380CC4-5D6E-409C-BE32-E72D297353CC}">
              <c16:uniqueId val="{00000004-57C2-4B40-B86B-36FE5DF56EEE}"/>
            </c:ext>
          </c:extLst>
        </c:ser>
        <c:dLbls>
          <c:showLegendKey val="0"/>
          <c:showVal val="0"/>
          <c:showCatName val="0"/>
          <c:showSerName val="0"/>
          <c:showPercent val="0"/>
          <c:showBubbleSize val="0"/>
        </c:dLbls>
        <c:gapWidth val="19"/>
        <c:overlap val="-27"/>
        <c:axId val="311425136"/>
        <c:axId val="311420432"/>
      </c:barChart>
      <c:catAx>
        <c:axId val="31142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11420432"/>
        <c:crosses val="autoZero"/>
        <c:auto val="1"/>
        <c:lblAlgn val="ctr"/>
        <c:lblOffset val="100"/>
        <c:noMultiLvlLbl val="0"/>
      </c:catAx>
      <c:valAx>
        <c:axId val="311420432"/>
        <c:scaling>
          <c:orientation val="minMax"/>
          <c:max val="70"/>
          <c:min val="6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1400" baseline="0" dirty="0" err="1">
                    <a:solidFill>
                      <a:srgbClr val="000000"/>
                    </a:solidFill>
                    <a:latin typeface="Arial" panose="020B0604020202020204" pitchFamily="34" charset="0"/>
                  </a:rPr>
                  <a:t>Média</a:t>
                </a:r>
                <a:r>
                  <a:rPr lang="en-US" sz="1400" baseline="0" dirty="0">
                    <a:solidFill>
                      <a:srgbClr val="000000"/>
                    </a:solidFill>
                    <a:latin typeface="Arial" panose="020B0604020202020204" pitchFamily="34" charset="0"/>
                  </a:rPr>
                  <a:t> de </a:t>
                </a:r>
                <a:r>
                  <a:rPr lang="en-US" sz="1400" baseline="0" dirty="0" err="1">
                    <a:solidFill>
                      <a:srgbClr val="000000"/>
                    </a:solidFill>
                    <a:latin typeface="Arial" panose="020B0604020202020204" pitchFamily="34" charset="0"/>
                  </a:rPr>
                  <a:t>Idades</a:t>
                </a:r>
                <a:r>
                  <a:rPr lang="en-US" sz="1400" baseline="0" dirty="0">
                    <a:solidFill>
                      <a:srgbClr val="000000"/>
                    </a:solidFill>
                    <a:latin typeface="Arial" panose="020B0604020202020204" pitchFamily="34" charset="0"/>
                  </a:rPr>
                  <a:t> (</a:t>
                </a:r>
                <a:r>
                  <a:rPr lang="en-US" sz="1400" baseline="0" dirty="0" err="1">
                    <a:solidFill>
                      <a:srgbClr val="000000"/>
                    </a:solidFill>
                    <a:latin typeface="Arial" panose="020B0604020202020204" pitchFamily="34" charset="0"/>
                  </a:rPr>
                  <a:t>anos</a:t>
                </a:r>
                <a:r>
                  <a:rPr lang="en-US" sz="1400" baseline="0" dirty="0">
                    <a:solidFill>
                      <a:srgbClr val="000000"/>
                    </a:solidFill>
                    <a:latin typeface="Arial" panose="020B0604020202020204" pitchFamily="34" charset="0"/>
                  </a:rPr>
                  <a:t>)</a:t>
                </a:r>
              </a:p>
            </c:rich>
          </c:tx>
          <c:layout>
            <c:manualLayout>
              <c:xMode val="edge"/>
              <c:yMode val="edge"/>
              <c:x val="0"/>
              <c:y val="0.4044316291574764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1142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3441290525063"/>
          <c:y val="4.4373653042986544E-2"/>
          <c:w val="0.83964895013123364"/>
          <c:h val="0.80056053149606299"/>
        </c:manualLayout>
      </c:layout>
      <c:barChart>
        <c:barDir val="col"/>
        <c:grouping val="clustered"/>
        <c:varyColors val="0"/>
        <c:ser>
          <c:idx val="0"/>
          <c:order val="0"/>
          <c:tx>
            <c:strRef>
              <c:f>Folha1!$B$1</c:f>
              <c:strCache>
                <c:ptCount val="1"/>
                <c:pt idx="0">
                  <c:v>Median age</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c:spPr>
          <c:invertIfNegative val="0"/>
          <c:dLbls>
            <c:dLbl>
              <c:idx val="5"/>
              <c:layout>
                <c:manualLayout>
                  <c:x val="0"/>
                  <c:y val="0"/>
                </c:manualLayout>
              </c:layout>
              <c:tx>
                <c:rich>
                  <a:bodyPr/>
                  <a:lstStyle/>
                  <a:p>
                    <a:fld id="{79D4BA7B-CE0B-4FD1-8F29-64E587E46018}" type="VALUE">
                      <a:rPr lang="en-US">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6D-42C9-A1CC-7273FEE6E025}"/>
                </c:ext>
              </c:extLst>
            </c:dLbl>
            <c:dLbl>
              <c:idx val="7"/>
              <c:tx>
                <c:rich>
                  <a:bodyPr/>
                  <a:lstStyle/>
                  <a:p>
                    <a:fld id="{462DC3C6-2E7A-42A1-A0F8-C3AA60646CE4}" type="VALUE">
                      <a:rPr lang="en-US" sz="1600" b="0">
                        <a:solidFill>
                          <a:srgbClr val="000000"/>
                        </a:solidFill>
                        <a:latin typeface="Arial" panose="020B0604020202020204" pitchFamily="34" charset="0"/>
                        <a:cs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6D-42C9-A1CC-7273FEE6E025}"/>
                </c:ext>
              </c:extLst>
            </c:dLbl>
            <c:dLbl>
              <c:idx val="8"/>
              <c:tx>
                <c:rich>
                  <a:bodyPr/>
                  <a:lstStyle/>
                  <a:p>
                    <a:fld id="{D88BAF83-07C9-493A-B443-177E4359274A}" type="VALUE">
                      <a:rPr lang="en-US" sz="1600" b="0">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1A-410C-8599-DD02CDE3A02A}"/>
                </c:ext>
              </c:extLst>
            </c:dLbl>
            <c:dLbl>
              <c:idx val="9"/>
              <c:tx>
                <c:rich>
                  <a:bodyPr/>
                  <a:lstStyle/>
                  <a:p>
                    <a:fld id="{A6509D1B-899C-424E-A9CB-EB53341AE5D2}" type="VALUE">
                      <a:rPr lang="en-US" b="0"/>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2B-43BF-9F29-2C988D7A3542}"/>
                </c:ext>
              </c:extLst>
            </c:dLbl>
            <c:dLbl>
              <c:idx val="1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extLst>
                <c:ext xmlns:c16="http://schemas.microsoft.com/office/drawing/2014/chart" uri="{C3380CC4-5D6E-409C-BE32-E72D297353CC}">
                  <c16:uniqueId val="{00000000-4338-4E59-8127-B2BDE73E84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Folha1!$A$2:$A$12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Folha1!$B$2:$B$12</c:f>
              <c:numCache>
                <c:formatCode>General</c:formatCode>
                <c:ptCount val="11"/>
                <c:pt idx="0">
                  <c:v>54.5</c:v>
                </c:pt>
                <c:pt idx="1">
                  <c:v>54.5</c:v>
                </c:pt>
                <c:pt idx="2">
                  <c:v>54.8</c:v>
                </c:pt>
                <c:pt idx="3">
                  <c:v>55.1</c:v>
                </c:pt>
                <c:pt idx="4">
                  <c:v>55.4</c:v>
                </c:pt>
                <c:pt idx="5">
                  <c:v>56.3</c:v>
                </c:pt>
                <c:pt idx="6">
                  <c:v>56.4</c:v>
                </c:pt>
                <c:pt idx="7">
                  <c:v>56.7</c:v>
                </c:pt>
                <c:pt idx="8">
                  <c:v>56.1</c:v>
                </c:pt>
                <c:pt idx="9">
                  <c:v>53.7</c:v>
                </c:pt>
                <c:pt idx="10">
                  <c:v>55.5</c:v>
                </c:pt>
              </c:numCache>
            </c:numRef>
          </c:val>
          <c:extLst>
            <c:ext xmlns:c16="http://schemas.microsoft.com/office/drawing/2014/chart" uri="{C3380CC4-5D6E-409C-BE32-E72D297353CC}">
              <c16:uniqueId val="{00000003-4D2B-43BF-9F29-2C988D7A3542}"/>
            </c:ext>
          </c:extLst>
        </c:ser>
        <c:dLbls>
          <c:showLegendKey val="0"/>
          <c:showVal val="0"/>
          <c:showCatName val="0"/>
          <c:showSerName val="0"/>
          <c:showPercent val="0"/>
          <c:showBubbleSize val="0"/>
        </c:dLbls>
        <c:gapWidth val="70"/>
        <c:overlap val="-27"/>
        <c:axId val="313204512"/>
        <c:axId val="313209216"/>
      </c:barChart>
      <c:catAx>
        <c:axId val="3132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13209216"/>
        <c:crosses val="autoZero"/>
        <c:auto val="1"/>
        <c:lblAlgn val="ctr"/>
        <c:lblOffset val="100"/>
        <c:noMultiLvlLbl val="0"/>
      </c:catAx>
      <c:valAx>
        <c:axId val="313209216"/>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pt-PT" sz="1400" dirty="0">
                    <a:solidFill>
                      <a:srgbClr val="000000"/>
                    </a:solidFill>
                    <a:latin typeface="Arial" panose="020B0604020202020204" pitchFamily="34" charset="0"/>
                  </a:rPr>
                  <a:t>Média</a:t>
                </a:r>
                <a:r>
                  <a:rPr lang="pt-PT" sz="1400" baseline="0" dirty="0">
                    <a:solidFill>
                      <a:srgbClr val="000000"/>
                    </a:solidFill>
                    <a:latin typeface="Arial" panose="020B0604020202020204" pitchFamily="34" charset="0"/>
                  </a:rPr>
                  <a:t> de Idade (anos)</a:t>
                </a:r>
                <a:endParaRPr lang="pt-PT" sz="1400" dirty="0">
                  <a:solidFill>
                    <a:srgbClr val="000000"/>
                  </a:solidFill>
                  <a:latin typeface="Arial" panose="020B0604020202020204" pitchFamily="34" charset="0"/>
                </a:endParaRPr>
              </a:p>
            </c:rich>
          </c:tx>
          <c:layout>
            <c:manualLayout>
              <c:xMode val="edge"/>
              <c:yMode val="edge"/>
              <c:x val="8.3333333333333332E-3"/>
              <c:y val="0.2683115157480314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pt-P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1320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17047184170501"/>
          <c:y val="6.75990675990676E-2"/>
          <c:w val="0.75190258751902606"/>
          <c:h val="0.63869463869465204"/>
        </c:manualLayout>
      </c:layout>
      <c:barChart>
        <c:barDir val="col"/>
        <c:grouping val="percentStacked"/>
        <c:varyColors val="0"/>
        <c:ser>
          <c:idx val="0"/>
          <c:order val="0"/>
          <c:tx>
            <c:strRef>
              <c:f>Sheet1!$A$2</c:f>
              <c:strCache>
                <c:ptCount val="1"/>
                <c:pt idx="0">
                  <c:v>Mortes</c:v>
                </c:pt>
              </c:strCache>
            </c:strRef>
          </c:tx>
          <c:spPr>
            <a:solidFill>
              <a:srgbClr val="0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Arial" panose="020B0604020202020204" pitchFamily="34" charset="0"/>
                    <a:ea typeface="+mn-ea"/>
                    <a:cs typeface="Arial" panose="020B0604020202020204" pitchFamily="34" charset="0"/>
                  </a:defRPr>
                </a:pPr>
                <a:endParaRPr lang="pt-P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&lt; 65 anos</c:v>
                </c:pt>
                <c:pt idx="1">
                  <c:v>65 - 80 anos</c:v>
                </c:pt>
                <c:pt idx="2">
                  <c:v>&gt;80 anos</c:v>
                </c:pt>
              </c:strCache>
            </c:strRef>
          </c:cat>
          <c:val>
            <c:numRef>
              <c:f>Sheet1!$B$2:$D$2</c:f>
              <c:numCache>
                <c:formatCode>General</c:formatCode>
                <c:ptCount val="3"/>
                <c:pt idx="0">
                  <c:v>286</c:v>
                </c:pt>
                <c:pt idx="1">
                  <c:v>596</c:v>
                </c:pt>
                <c:pt idx="2">
                  <c:v>704</c:v>
                </c:pt>
              </c:numCache>
            </c:numRef>
          </c:val>
          <c:extLst>
            <c:ext xmlns:c16="http://schemas.microsoft.com/office/drawing/2014/chart" uri="{C3380CC4-5D6E-409C-BE32-E72D297353CC}">
              <c16:uniqueId val="{00000000-2FE5-4CD6-98AC-9A992806293D}"/>
            </c:ext>
          </c:extLst>
        </c:ser>
        <c:ser>
          <c:idx val="2"/>
          <c:order val="1"/>
          <c:tx>
            <c:strRef>
              <c:f>Sheet1!$A$3</c:f>
              <c:strCache>
                <c:ptCount val="1"/>
                <c:pt idx="0">
                  <c:v>Prevalentes</c:v>
                </c:pt>
              </c:strCache>
            </c:strRef>
          </c:tx>
          <c:spPr>
            <a:solidFill>
              <a:srgbClr val="D15C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pt-P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&lt; 65 anos</c:v>
                </c:pt>
                <c:pt idx="1">
                  <c:v>65 - 80 anos</c:v>
                </c:pt>
                <c:pt idx="2">
                  <c:v>&gt;80 anos</c:v>
                </c:pt>
              </c:strCache>
            </c:strRef>
          </c:cat>
          <c:val>
            <c:numRef>
              <c:f>Sheet1!$B$3:$D$3</c:f>
              <c:numCache>
                <c:formatCode>General</c:formatCode>
                <c:ptCount val="3"/>
                <c:pt idx="0">
                  <c:v>4676</c:v>
                </c:pt>
                <c:pt idx="1">
                  <c:v>5454</c:v>
                </c:pt>
                <c:pt idx="2">
                  <c:v>3018</c:v>
                </c:pt>
              </c:numCache>
            </c:numRef>
          </c:val>
          <c:extLst>
            <c:ext xmlns:c16="http://schemas.microsoft.com/office/drawing/2014/chart" uri="{C3380CC4-5D6E-409C-BE32-E72D297353CC}">
              <c16:uniqueId val="{00000001-2FE5-4CD6-98AC-9A992806293D}"/>
            </c:ext>
          </c:extLst>
        </c:ser>
        <c:dLbls>
          <c:dLblPos val="inBase"/>
          <c:showLegendKey val="0"/>
          <c:showVal val="1"/>
          <c:showCatName val="0"/>
          <c:showSerName val="0"/>
          <c:showPercent val="0"/>
          <c:showBubbleSize val="0"/>
        </c:dLbls>
        <c:gapWidth val="79"/>
        <c:overlap val="100"/>
        <c:axId val="313202944"/>
        <c:axId val="313204120"/>
      </c:barChart>
      <c:catAx>
        <c:axId val="313202944"/>
        <c:scaling>
          <c:orientation val="minMax"/>
        </c:scaling>
        <c:delete val="0"/>
        <c:axPos val="b"/>
        <c:majorGridlines>
          <c:spPr>
            <a:ln w="9507"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07" cap="flat" cmpd="sng" algn="ctr">
            <a:solidFill>
              <a:schemeClr val="tx1">
                <a:lumMod val="15000"/>
                <a:lumOff val="85000"/>
              </a:schemeClr>
            </a:solidFill>
            <a:round/>
          </a:ln>
          <a:effectLst/>
        </c:spPr>
        <c:txPr>
          <a:bodyPr rot="0" spcFirstLastPara="1" vertOverflow="ellipsis" wrap="square" anchor="ctr" anchorCtr="1"/>
          <a:lstStyle/>
          <a:p>
            <a:pPr>
              <a:defRPr sz="1062" b="0" i="0" u="none" strike="noStrike" kern="1200" cap="all" spc="120" normalizeH="0" baseline="0">
                <a:solidFill>
                  <a:schemeClr val="tx1">
                    <a:lumMod val="65000"/>
                    <a:lumOff val="35000"/>
                  </a:schemeClr>
                </a:solidFill>
                <a:latin typeface="+mn-lt"/>
                <a:ea typeface="+mn-ea"/>
                <a:cs typeface="+mn-cs"/>
              </a:defRPr>
            </a:pPr>
            <a:endParaRPr lang="pt-PT"/>
          </a:p>
        </c:txPr>
        <c:crossAx val="313204120"/>
        <c:crosses val="autoZero"/>
        <c:auto val="1"/>
        <c:lblAlgn val="ctr"/>
        <c:lblOffset val="100"/>
        <c:noMultiLvlLbl val="0"/>
      </c:catAx>
      <c:valAx>
        <c:axId val="313204120"/>
        <c:scaling>
          <c:orientation val="minMax"/>
          <c:max val="0.25"/>
        </c:scaling>
        <c:delete val="1"/>
        <c:axPos val="l"/>
        <c:numFmt formatCode="0%" sourceLinked="1"/>
        <c:majorTickMark val="out"/>
        <c:minorTickMark val="none"/>
        <c:tickLblPos val="nextTo"/>
        <c:crossAx val="313202944"/>
        <c:crosses val="autoZero"/>
        <c:crossBetween val="between"/>
        <c:majorUnit val="0.05"/>
      </c:valAx>
      <c:dTable>
        <c:showHorzBorder val="1"/>
        <c:showVertBorder val="1"/>
        <c:showOutline val="1"/>
        <c:showKeys val="1"/>
        <c:spPr>
          <a:noFill/>
          <a:ln w="9507">
            <a:solidFill>
              <a:srgbClr val="000000"/>
            </a:solidFill>
          </a:ln>
          <a:effectLst/>
        </c:spPr>
        <c:txPr>
          <a:bodyPr rot="0" spcFirstLastPara="1" vertOverflow="ellipsis" vert="horz" wrap="square" anchor="ctr" anchorCtr="1"/>
          <a:lstStyle/>
          <a:p>
            <a:pPr rtl="0">
              <a:defRPr sz="1195"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Table>
      <c:spPr>
        <a:noFill/>
        <a:ln w="25352">
          <a:noFill/>
        </a:ln>
      </c:spPr>
    </c:plotArea>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220"/>
      <c:rAngAx val="0"/>
    </c:view3D>
    <c:floor>
      <c:thickness val="0"/>
    </c:floor>
    <c:sideWall>
      <c:thickness val="0"/>
    </c:sideWall>
    <c:backWall>
      <c:thickness val="0"/>
    </c:backWall>
    <c:plotArea>
      <c:layout>
        <c:manualLayout>
          <c:layoutTarget val="inner"/>
          <c:xMode val="edge"/>
          <c:yMode val="edge"/>
          <c:x val="7.8586573862567524E-2"/>
          <c:y val="9.176481065075584E-2"/>
          <c:w val="0.78241151809948672"/>
          <c:h val="0.71635938031734725"/>
        </c:manualLayout>
      </c:layout>
      <c:pie3DChart>
        <c:varyColors val="1"/>
        <c:ser>
          <c:idx val="0"/>
          <c:order val="0"/>
          <c:tx>
            <c:strRef>
              <c:f>Sheet1!$A$2</c:f>
              <c:strCache>
                <c:ptCount val="1"/>
                <c:pt idx="0">
                  <c:v>East</c:v>
                </c:pt>
              </c:strCache>
            </c:strRef>
          </c:tx>
          <c:dPt>
            <c:idx val="0"/>
            <c:bubble3D val="0"/>
            <c:explosion val="10"/>
            <c:spPr>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D384-4EB0-80D2-61C3AF6928DC}"/>
              </c:ext>
            </c:extLst>
          </c:dPt>
          <c:dPt>
            <c:idx val="1"/>
            <c:bubble3D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D384-4EB0-80D2-61C3AF6928DC}"/>
              </c:ext>
            </c:extLst>
          </c:dPt>
          <c:dPt>
            <c:idx val="2"/>
            <c:bubble3D val="0"/>
            <c:spPr>
              <a:solidFill>
                <a:srgbClr val="EBCB2F"/>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D384-4EB0-80D2-61C3AF6928DC}"/>
              </c:ext>
            </c:extLst>
          </c:dPt>
          <c:dPt>
            <c:idx val="3"/>
            <c:bubble3D val="0"/>
            <c:spPr>
              <a:gradFill flip="none" rotWithShape="1">
                <a:gsLst>
                  <a:gs pos="0">
                    <a:srgbClr val="DBA223">
                      <a:shade val="30000"/>
                      <a:satMod val="115000"/>
                    </a:srgbClr>
                  </a:gs>
                  <a:gs pos="50000">
                    <a:srgbClr val="DBA223">
                      <a:shade val="67500"/>
                      <a:satMod val="115000"/>
                    </a:srgbClr>
                  </a:gs>
                  <a:gs pos="100000">
                    <a:srgbClr val="DBA223">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D384-4EB0-80D2-61C3AF6928DC}"/>
              </c:ext>
            </c:extLst>
          </c:dPt>
          <c:dPt>
            <c:idx val="4"/>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D384-4EB0-80D2-61C3AF6928DC}"/>
              </c:ext>
            </c:extLst>
          </c:dPt>
          <c:dPt>
            <c:idx val="5"/>
            <c:bubble3D val="0"/>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D384-4EB0-80D2-61C3AF6928DC}"/>
              </c:ext>
            </c:extLst>
          </c:dPt>
          <c:dPt>
            <c:idx val="6"/>
            <c:bubble3D val="0"/>
            <c:spPr>
              <a:gradFill flip="none" rotWithShape="1">
                <a:gsLst>
                  <a:gs pos="0">
                    <a:srgbClr val="A6A6A6">
                      <a:shade val="30000"/>
                      <a:satMod val="115000"/>
                    </a:srgbClr>
                  </a:gs>
                  <a:gs pos="50000">
                    <a:srgbClr val="A6A6A6">
                      <a:shade val="67500"/>
                      <a:satMod val="115000"/>
                    </a:srgbClr>
                  </a:gs>
                  <a:gs pos="100000">
                    <a:srgbClr val="A6A6A6">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D-D384-4EB0-80D2-61C3AF6928DC}"/>
              </c:ext>
            </c:extLst>
          </c:dPt>
          <c:dPt>
            <c:idx val="7"/>
            <c:bubble3D val="0"/>
            <c:spPr>
              <a:solidFill>
                <a:srgbClr val="000000"/>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F-D384-4EB0-80D2-61C3AF6928DC}"/>
              </c:ext>
            </c:extLst>
          </c:dPt>
          <c:dLbls>
            <c:dLbl>
              <c:idx val="0"/>
              <c:layout>
                <c:manualLayout>
                  <c:x val="-1.7966539420280182E-2"/>
                  <c:y val="-8.7530235599029574E-2"/>
                </c:manualLayout>
              </c:layout>
              <c:tx>
                <c:rich>
                  <a:bodyPr rot="0" spcFirstLastPara="1" vertOverflow="ellipsis" vert="horz" wrap="square" lIns="38100" tIns="19050" rIns="38100" bIns="19050" anchor="ctr" anchorCtr="1">
                    <a:spAutoFit/>
                  </a:bodyPr>
                  <a:lstStyle/>
                  <a:p>
                    <a:pPr>
                      <a:defRPr sz="2000" b="1" i="0" u="none" strike="noStrike" kern="1200" baseline="0">
                        <a:solidFill>
                          <a:srgbClr val="000000"/>
                        </a:solidFill>
                        <a:latin typeface="Arial" panose="020B0604020202020204" pitchFamily="34" charset="0"/>
                        <a:ea typeface="+mn-ea"/>
                        <a:cs typeface="Arial" panose="020B0604020202020204" pitchFamily="34" charset="0"/>
                      </a:defRPr>
                    </a:pPr>
                    <a:fld id="{D84AD16B-19FD-447A-A5C1-4565C928D1A0}" type="CATEGORYNAME">
                      <a:rPr lang="en-US" sz="2000" b="1">
                        <a:latin typeface="Arial" panose="020B0604020202020204" pitchFamily="34" charset="0"/>
                      </a:rPr>
                      <a:pPr>
                        <a:defRPr sz="2000" b="1" i="0" u="none" strike="noStrike" kern="1200" baseline="0">
                          <a:solidFill>
                            <a:srgbClr val="000000"/>
                          </a:solidFill>
                          <a:latin typeface="Arial" panose="020B0604020202020204" pitchFamily="34" charset="0"/>
                          <a:ea typeface="+mn-ea"/>
                          <a:cs typeface="Arial" panose="020B0604020202020204" pitchFamily="34" charset="0"/>
                        </a:defRPr>
                      </a:pPr>
                      <a:t>[NOME DA CATEGORIA]</a:t>
                    </a:fld>
                    <a:r>
                      <a:rPr lang="en-US" sz="2000" b="1" baseline="0" dirty="0">
                        <a:latin typeface="Arial" panose="020B0604020202020204" pitchFamily="34" charset="0"/>
                      </a:rPr>
                      <a:t>
</a:t>
                    </a:r>
                    <a:fld id="{99D97E89-B550-4203-A385-82C464DBBDC3}" type="PERCENTAGE">
                      <a:rPr lang="en-US" sz="2000" b="1" baseline="0">
                        <a:latin typeface="Arial" panose="020B0604020202020204" pitchFamily="34" charset="0"/>
                      </a:rPr>
                      <a:pPr>
                        <a:defRPr sz="2000" b="1" i="0" u="none" strike="noStrike" kern="1200" baseline="0">
                          <a:solidFill>
                            <a:srgbClr val="000000"/>
                          </a:solidFill>
                          <a:latin typeface="Arial" panose="020B0604020202020204" pitchFamily="34" charset="0"/>
                          <a:ea typeface="+mn-ea"/>
                          <a:cs typeface="Arial" panose="020B0604020202020204" pitchFamily="34" charset="0"/>
                        </a:defRPr>
                      </a:pPr>
                      <a:t>[PORCENTAGEM]</a:t>
                    </a:fld>
                    <a:endParaRPr lang="en-US" sz="2000" b="1" baseline="0" dirty="0">
                      <a:latin typeface="Arial" panose="020B0604020202020204" pitchFamily="34" charset="0"/>
                    </a:endParaRPr>
                  </a:p>
                </c:rich>
              </c:tx>
              <c:numFmt formatCode="0.0%" sourceLinked="0"/>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84-4EB0-80D2-61C3AF6928DC}"/>
                </c:ext>
              </c:extLst>
            </c:dLbl>
            <c:dLbl>
              <c:idx val="1"/>
              <c:layout>
                <c:manualLayout>
                  <c:x val="-0.1043300567602745"/>
                  <c:y val="6.4046338138009418E-2"/>
                </c:manualLayout>
              </c:layout>
              <c:tx>
                <c:rich>
                  <a:bodyPr/>
                  <a:lstStyle/>
                  <a:p>
                    <a:fld id="{44339BF4-4B71-40EF-986D-BD7CCE61DE63}" type="CATEGORYNAME">
                      <a:rPr lang="en-US">
                        <a:latin typeface="Arial" panose="020B0604020202020204" pitchFamily="34" charset="0"/>
                      </a:rPr>
                      <a:pPr/>
                      <a:t>[NOME DA CATEGORIA]</a:t>
                    </a:fld>
                    <a:r>
                      <a:rPr lang="en-US" baseline="0" dirty="0">
                        <a:latin typeface="Arial" panose="020B0604020202020204" pitchFamily="34" charset="0"/>
                      </a:rPr>
                      <a:t>
</a:t>
                    </a:r>
                    <a:fld id="{1C4A0663-CE4A-4A16-9C3C-DC80C21CF52F}" type="PERCENTAGE">
                      <a:rPr lang="en-US" baseline="0">
                        <a:latin typeface="Arial" panose="020B0604020202020204" pitchFamily="34" charset="0"/>
                      </a:rPr>
                      <a:pPr/>
                      <a:t>[PORCENTAGEM]</a:t>
                    </a:fld>
                    <a:endParaRPr lang="en-US"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84-4EB0-80D2-61C3AF6928DC}"/>
                </c:ext>
              </c:extLst>
            </c:dLbl>
            <c:dLbl>
              <c:idx val="2"/>
              <c:layout>
                <c:manualLayout>
                  <c:x val="5.6208844950235259E-2"/>
                  <c:y val="-3.774141200922871E-2"/>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fld id="{FAA0BA1E-D1A6-412C-8D26-7C3C50CADC4F}" type="CATEGORYNAME">
                      <a:rPr lang="pt-PT" smtClean="0">
                        <a:latin typeface="Arial" panose="020B0604020202020204" pitchFamily="34" charset="0"/>
                      </a:rPr>
                      <a:pPr>
                        <a:defRPr sz="1600" b="0" i="0" u="none" strike="noStrike" kern="1200" baseline="0">
                          <a:solidFill>
                            <a:srgbClr val="000000"/>
                          </a:solidFill>
                          <a:latin typeface="Arial" panose="020B0604020202020204" pitchFamily="34" charset="0"/>
                          <a:ea typeface="+mn-ea"/>
                          <a:cs typeface="Arial" panose="020B0604020202020204" pitchFamily="34" charset="0"/>
                        </a:defRPr>
                      </a:pPr>
                      <a:t>[NOME DA CATEGORIA]</a:t>
                    </a:fld>
                    <a:r>
                      <a:rPr lang="pt-PT" baseline="0" dirty="0">
                        <a:latin typeface="Arial" panose="020B0604020202020204" pitchFamily="34" charset="0"/>
                      </a:rPr>
                      <a:t> </a:t>
                    </a:r>
                    <a:fld id="{917328AF-4118-4D3C-AB24-E646A044A752}" type="PERCENTAGE">
                      <a:rPr lang="pt-PT" baseline="0" smtClean="0">
                        <a:latin typeface="Arial" panose="020B0604020202020204" pitchFamily="34" charset="0"/>
                      </a:rPr>
                      <a:pPr>
                        <a:defRPr sz="1600" b="0" i="0" u="none" strike="noStrike" kern="1200" baseline="0">
                          <a:solidFill>
                            <a:srgbClr val="000000"/>
                          </a:solidFill>
                          <a:latin typeface="Arial" panose="020B0604020202020204" pitchFamily="34" charset="0"/>
                          <a:ea typeface="+mn-ea"/>
                          <a:cs typeface="Arial" panose="020B0604020202020204" pitchFamily="34" charset="0"/>
                        </a:defRPr>
                      </a:pPr>
                      <a:t>[PORCENTAGEM]</a:t>
                    </a:fld>
                    <a:endParaRPr lang="pt-PT" baseline="0" dirty="0">
                      <a:latin typeface="Arial" panose="020B0604020202020204" pitchFamily="34" charset="0"/>
                    </a:endParaRPr>
                  </a:p>
                </c:rich>
              </c:tx>
              <c:numFmt formatCode="0.0%" sourceLinked="0"/>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70966608734048209"/>
                      <c:h val="9.2558485509425956E-2"/>
                    </c:manualLayout>
                  </c15:layout>
                  <c15:dlblFieldTable/>
                  <c15:showDataLabelsRange val="0"/>
                </c:ext>
                <c:ext xmlns:c16="http://schemas.microsoft.com/office/drawing/2014/chart" uri="{C3380CC4-5D6E-409C-BE32-E72D297353CC}">
                  <c16:uniqueId val="{00000005-D384-4EB0-80D2-61C3AF6928DC}"/>
                </c:ext>
              </c:extLst>
            </c:dLbl>
            <c:dLbl>
              <c:idx val="3"/>
              <c:layout>
                <c:manualLayout>
                  <c:x val="8.0773130902901585E-2"/>
                  <c:y val="0.16314886090813957"/>
                </c:manualLayout>
              </c:layout>
              <c:tx>
                <c:rich>
                  <a:bodyPr/>
                  <a:lstStyle/>
                  <a:p>
                    <a:fld id="{1714151C-47BB-4D87-A877-D81BE5993432}" type="CATEGORYNAME">
                      <a:rPr lang="pt-PT">
                        <a:latin typeface="Arial" panose="020B0604020202020204" pitchFamily="34" charset="0"/>
                      </a:rPr>
                      <a:pPr/>
                      <a:t>[NOME DA CATEGORIA]</a:t>
                    </a:fld>
                    <a:r>
                      <a:rPr lang="pt-PT" baseline="0" dirty="0">
                        <a:latin typeface="Arial" panose="020B0604020202020204" pitchFamily="34" charset="0"/>
                      </a:rPr>
                      <a:t>
</a:t>
                    </a:r>
                    <a:fld id="{34267EC9-F4AE-47B3-AC1D-274836E9972D}" type="PERCENTAGE">
                      <a:rPr lang="pt-PT" baseline="0">
                        <a:latin typeface="Arial" panose="020B0604020202020204" pitchFamily="34" charset="0"/>
                      </a:rPr>
                      <a:pPr/>
                      <a:t>[PORCENTAGEM]</a:t>
                    </a:fld>
                    <a:endParaRPr lang="pt-PT"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384-4EB0-80D2-61C3AF6928DC}"/>
                </c:ext>
              </c:extLst>
            </c:dLbl>
            <c:dLbl>
              <c:idx val="4"/>
              <c:layout>
                <c:manualLayout>
                  <c:x val="3.5256576464638423E-2"/>
                  <c:y val="-7.4226211810389783E-2"/>
                </c:manualLayout>
              </c:layout>
              <c:tx>
                <c:rich>
                  <a:bodyPr/>
                  <a:lstStyle/>
                  <a:p>
                    <a:fld id="{EE80B6F9-B9FB-4600-9584-7B97A28830BB}" type="CATEGORYNAME">
                      <a:rPr lang="en-US">
                        <a:latin typeface="Arial" panose="020B0604020202020204" pitchFamily="34" charset="0"/>
                      </a:rPr>
                      <a:pPr/>
                      <a:t>[NOME DA CATEGORIA]</a:t>
                    </a:fld>
                    <a:r>
                      <a:rPr lang="en-US" baseline="0" dirty="0">
                        <a:latin typeface="Arial" panose="020B0604020202020204" pitchFamily="34" charset="0"/>
                      </a:rPr>
                      <a:t>
</a:t>
                    </a:r>
                    <a:fld id="{17AA94CF-B1C4-4C93-818B-99E7943E1493}" type="PERCENTAGE">
                      <a:rPr lang="en-US" baseline="0">
                        <a:latin typeface="Arial" panose="020B0604020202020204" pitchFamily="34" charset="0"/>
                      </a:rPr>
                      <a:pPr/>
                      <a:t>[PORCENTAGEM]</a:t>
                    </a:fld>
                    <a:endParaRPr lang="en-US"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384-4EB0-80D2-61C3AF6928DC}"/>
                </c:ext>
              </c:extLst>
            </c:dLbl>
            <c:dLbl>
              <c:idx val="5"/>
              <c:layout>
                <c:manualLayout>
                  <c:x val="1.3035594313509447E-2"/>
                  <c:y val="5.8953517907035812E-4"/>
                </c:manualLayout>
              </c:layout>
              <c:tx>
                <c:rich>
                  <a:bodyPr/>
                  <a:lstStyle/>
                  <a:p>
                    <a:fld id="{AE785118-384D-4B89-8B21-9EF6A251B6F9}" type="CATEGORYNAME">
                      <a:rPr lang="en-US">
                        <a:latin typeface="Arial" panose="020B0604020202020204" pitchFamily="34" charset="0"/>
                      </a:rPr>
                      <a:pPr/>
                      <a:t>[NOME DA CATEGORIA]</a:t>
                    </a:fld>
                    <a:r>
                      <a:rPr lang="en-US" baseline="0" dirty="0">
                        <a:latin typeface="Arial" panose="020B0604020202020204" pitchFamily="34" charset="0"/>
                      </a:rPr>
                      <a:t>
</a:t>
                    </a:r>
                    <a:fld id="{675A52F3-C599-4947-A9DE-69402350E5D5}" type="PERCENTAGE">
                      <a:rPr lang="en-US" baseline="0">
                        <a:latin typeface="Arial" panose="020B0604020202020204" pitchFamily="34" charset="0"/>
                      </a:rPr>
                      <a:pPr/>
                      <a:t>[PORCENTAGEM]</a:t>
                    </a:fld>
                    <a:endParaRPr lang="en-US"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384-4EB0-80D2-61C3AF6928DC}"/>
                </c:ext>
              </c:extLst>
            </c:dLbl>
            <c:dLbl>
              <c:idx val="6"/>
              <c:layout>
                <c:manualLayout>
                  <c:x val="-2.2725982137585261E-2"/>
                  <c:y val="3.6409874951145754E-2"/>
                </c:manualLayout>
              </c:layout>
              <c:tx>
                <c:rich>
                  <a:bodyPr/>
                  <a:lstStyle/>
                  <a:p>
                    <a:fld id="{4B9A002F-8398-4860-8995-8A4BA492854A}" type="CATEGORYNAME">
                      <a:rPr lang="en-US">
                        <a:latin typeface="Arial" panose="020B0604020202020204" pitchFamily="34" charset="0"/>
                      </a:rPr>
                      <a:pPr/>
                      <a:t>[NOME DA CATEGORIA]</a:t>
                    </a:fld>
                    <a:r>
                      <a:rPr lang="en-US" baseline="0" dirty="0">
                        <a:latin typeface="Arial" panose="020B0604020202020204" pitchFamily="34" charset="0"/>
                      </a:rPr>
                      <a:t>
</a:t>
                    </a:r>
                    <a:fld id="{54E82CBF-F79F-405F-815D-1D3C12C3F912}" type="PERCENTAGE">
                      <a:rPr lang="en-US" baseline="0">
                        <a:latin typeface="Arial" panose="020B0604020202020204" pitchFamily="34" charset="0"/>
                      </a:rPr>
                      <a:pPr/>
                      <a:t>[PORCENTAGEM]</a:t>
                    </a:fld>
                    <a:endParaRPr lang="en-US"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384-4EB0-80D2-61C3AF6928DC}"/>
                </c:ext>
              </c:extLst>
            </c:dLbl>
            <c:dLbl>
              <c:idx val="7"/>
              <c:layout>
                <c:manualLayout>
                  <c:x val="-3.3486251485753453E-2"/>
                  <c:y val="-3.4415000819490549E-3"/>
                </c:manualLayout>
              </c:layout>
              <c:tx>
                <c:rich>
                  <a:bodyPr/>
                  <a:lstStyle/>
                  <a:p>
                    <a:fld id="{0DA0CD85-0FC0-4563-900F-30D2E323093E}" type="CATEGORYNAME">
                      <a:rPr lang="en-US">
                        <a:latin typeface="Arial" panose="020B0604020202020204" pitchFamily="34" charset="0"/>
                      </a:rPr>
                      <a:pPr/>
                      <a:t>[NOME DA CATEGORIA]</a:t>
                    </a:fld>
                    <a:r>
                      <a:rPr lang="en-US" baseline="0" dirty="0">
                        <a:latin typeface="Arial" panose="020B0604020202020204" pitchFamily="34" charset="0"/>
                      </a:rPr>
                      <a:t>
</a:t>
                    </a:r>
                    <a:fld id="{785F5290-2300-43FA-BBA7-F6981C43704A}" type="PERCENTAGE">
                      <a:rPr lang="en-US" baseline="0">
                        <a:latin typeface="Arial" panose="020B0604020202020204" pitchFamily="34" charset="0"/>
                      </a:rPr>
                      <a:pPr/>
                      <a:t>[PORCENTAGEM]</a:t>
                    </a:fld>
                    <a:endParaRPr lang="en-US"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384-4EB0-80D2-61C3AF6928D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showLegendKey val="0"/>
            <c:showVal val="0"/>
            <c:showCatName val="1"/>
            <c:showSerName val="0"/>
            <c:showPercent val="1"/>
            <c:showBubbleSize val="0"/>
            <c:showLeaderLines val="1"/>
            <c:leaderLines>
              <c:spPr>
                <a:ln w="9517">
                  <a:solidFill>
                    <a:schemeClr val="tx2">
                      <a:lumMod val="35000"/>
                      <a:lumOff val="65000"/>
                    </a:schemeClr>
                  </a:solidFill>
                </a:ln>
                <a:effectLst/>
              </c:spPr>
            </c:leaderLines>
            <c:extLst>
              <c:ext xmlns:c15="http://schemas.microsoft.com/office/drawing/2012/chart" uri="{CE6537A1-D6FC-4f65-9D91-7224C49458BB}"/>
            </c:extLst>
          </c:dLbls>
          <c:cat>
            <c:strRef>
              <c:f>Sheet1!$B$1:$I$1</c:f>
              <c:strCache>
                <c:ptCount val="8"/>
                <c:pt idx="0">
                  <c:v>Cardiovascular</c:v>
                </c:pt>
                <c:pt idx="1">
                  <c:v>Morte súbita</c:v>
                </c:pt>
                <c:pt idx="2">
                  <c:v>Infeção (relacionada com Acesso Vascular)</c:v>
                </c:pt>
                <c:pt idx="3">
                  <c:v>Infeção (não relacionada com o Acesso Vascular)</c:v>
                </c:pt>
                <c:pt idx="4">
                  <c:v>Neoplasia</c:v>
                </c:pt>
                <c:pt idx="5">
                  <c:v>Caquexia</c:v>
                </c:pt>
                <c:pt idx="6">
                  <c:v>Outras conhecidas</c:v>
                </c:pt>
                <c:pt idx="7">
                  <c:v>Desconhecida</c:v>
                </c:pt>
              </c:strCache>
            </c:strRef>
          </c:cat>
          <c:val>
            <c:numRef>
              <c:f>Sheet1!$B$2:$I$2</c:f>
              <c:numCache>
                <c:formatCode>0</c:formatCode>
                <c:ptCount val="8"/>
                <c:pt idx="0">
                  <c:v>439</c:v>
                </c:pt>
                <c:pt idx="1">
                  <c:v>158</c:v>
                </c:pt>
                <c:pt idx="2">
                  <c:v>13</c:v>
                </c:pt>
                <c:pt idx="3">
                  <c:v>381</c:v>
                </c:pt>
                <c:pt idx="4">
                  <c:v>162</c:v>
                </c:pt>
                <c:pt idx="5">
                  <c:v>117</c:v>
                </c:pt>
                <c:pt idx="6">
                  <c:v>216</c:v>
                </c:pt>
                <c:pt idx="7">
                  <c:v>100</c:v>
                </c:pt>
              </c:numCache>
            </c:numRef>
          </c:val>
          <c:extLst>
            <c:ext xmlns:c16="http://schemas.microsoft.com/office/drawing/2014/chart" uri="{C3380CC4-5D6E-409C-BE32-E72D297353CC}">
              <c16:uniqueId val="{00000010-D384-4EB0-80D2-61C3AF6928DC}"/>
            </c:ext>
          </c:extLst>
        </c:ser>
        <c:dLbls>
          <c:showLegendKey val="0"/>
          <c:showVal val="0"/>
          <c:showCatName val="0"/>
          <c:showSerName val="0"/>
          <c:showPercent val="0"/>
          <c:showBubbleSize val="0"/>
          <c:showLeaderLines val="1"/>
        </c:dLbls>
      </c:pie3DChart>
    </c:plotArea>
    <c:plotVisOnly val="1"/>
    <c:dispBlanksAs val="zero"/>
    <c:showDLblsOverMax val="0"/>
  </c:chart>
  <c:spPr>
    <a:noFill/>
    <a:ln>
      <a:noFill/>
    </a:ln>
    <a:effectLst/>
  </c:spPr>
  <c:txPr>
    <a:bodyPr/>
    <a:lstStyle/>
    <a:p>
      <a:pPr>
        <a:defRPr/>
      </a:pPr>
      <a:endParaRPr lang="pt-P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13043478260899"/>
          <c:y val="7.0866141732283505E-2"/>
          <c:w val="0.87364130434783605"/>
          <c:h val="0.67979002624673202"/>
        </c:manualLayout>
      </c:layout>
      <c:lineChart>
        <c:grouping val="standard"/>
        <c:varyColors val="0"/>
        <c:ser>
          <c:idx val="0"/>
          <c:order val="0"/>
          <c:tx>
            <c:strRef>
              <c:f>Sheet1!$A$2</c:f>
              <c:strCache>
                <c:ptCount val="1"/>
                <c:pt idx="0">
                  <c:v>Unidades Hosp.</c:v>
                </c:pt>
              </c:strCache>
            </c:strRef>
          </c:tx>
          <c:spPr>
            <a:ln w="31733" cap="rnd">
              <a:solidFill>
                <a:srgbClr val="823604"/>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Sheet1!$C$1:$M$1</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Sheet1!$C$2:$M$2</c:f>
              <c:numCache>
                <c:formatCode>General</c:formatCode>
                <c:ptCount val="11"/>
                <c:pt idx="0">
                  <c:v>22.14</c:v>
                </c:pt>
                <c:pt idx="1">
                  <c:v>20.79</c:v>
                </c:pt>
                <c:pt idx="2">
                  <c:v>19.13</c:v>
                </c:pt>
                <c:pt idx="3">
                  <c:v>20.66</c:v>
                </c:pt>
                <c:pt idx="4">
                  <c:v>17.809999999999999</c:v>
                </c:pt>
                <c:pt idx="5">
                  <c:v>23.26</c:v>
                </c:pt>
                <c:pt idx="6">
                  <c:v>17.8</c:v>
                </c:pt>
                <c:pt idx="7">
                  <c:v>19.100000000000001</c:v>
                </c:pt>
                <c:pt idx="8">
                  <c:v>16.600000000000001</c:v>
                </c:pt>
                <c:pt idx="9">
                  <c:v>15.8</c:v>
                </c:pt>
                <c:pt idx="10">
                  <c:v>18.5</c:v>
                </c:pt>
              </c:numCache>
            </c:numRef>
          </c:val>
          <c:smooth val="0"/>
          <c:extLst>
            <c:ext xmlns:c16="http://schemas.microsoft.com/office/drawing/2014/chart" uri="{C3380CC4-5D6E-409C-BE32-E72D297353CC}">
              <c16:uniqueId val="{00000000-574C-4D04-A287-772198B602D3}"/>
            </c:ext>
          </c:extLst>
        </c:ser>
        <c:ser>
          <c:idx val="1"/>
          <c:order val="1"/>
          <c:tx>
            <c:strRef>
              <c:f>Sheet1!$A$3</c:f>
              <c:strCache>
                <c:ptCount val="1"/>
                <c:pt idx="0">
                  <c:v>Unidades Perif.</c:v>
                </c:pt>
              </c:strCache>
            </c:strRef>
          </c:tx>
          <c:spPr>
            <a:ln w="31733" cap="rnd">
              <a:solidFill>
                <a:srgbClr val="FFC000"/>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Sheet1!$C$1:$M$1</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Sheet1!$C$3:$M$3</c:f>
              <c:numCache>
                <c:formatCode>General</c:formatCode>
                <c:ptCount val="11"/>
                <c:pt idx="0">
                  <c:v>12.49</c:v>
                </c:pt>
                <c:pt idx="1">
                  <c:v>12.36</c:v>
                </c:pt>
                <c:pt idx="2">
                  <c:v>12.42</c:v>
                </c:pt>
                <c:pt idx="3">
                  <c:v>13.1</c:v>
                </c:pt>
                <c:pt idx="4">
                  <c:v>11.95</c:v>
                </c:pt>
                <c:pt idx="5">
                  <c:v>13.29</c:v>
                </c:pt>
                <c:pt idx="6">
                  <c:v>13.03</c:v>
                </c:pt>
                <c:pt idx="7">
                  <c:v>11.7</c:v>
                </c:pt>
                <c:pt idx="8">
                  <c:v>11.4</c:v>
                </c:pt>
                <c:pt idx="9">
                  <c:v>11.9</c:v>
                </c:pt>
                <c:pt idx="10">
                  <c:v>11.5</c:v>
                </c:pt>
              </c:numCache>
            </c:numRef>
          </c:val>
          <c:smooth val="0"/>
          <c:extLst>
            <c:ext xmlns:c16="http://schemas.microsoft.com/office/drawing/2014/chart" uri="{C3380CC4-5D6E-409C-BE32-E72D297353CC}">
              <c16:uniqueId val="{00000001-574C-4D04-A287-772198B602D3}"/>
            </c:ext>
          </c:extLst>
        </c:ser>
        <c:ser>
          <c:idx val="2"/>
          <c:order val="2"/>
          <c:tx>
            <c:strRef>
              <c:f>Sheet1!$A$4</c:f>
              <c:strCache>
                <c:ptCount val="1"/>
                <c:pt idx="0">
                  <c:v>Total</c:v>
                </c:pt>
              </c:strCache>
            </c:strRef>
          </c:tx>
          <c:spPr>
            <a:ln w="41252" cap="rnd">
              <a:solidFill>
                <a:srgbClr val="D15C2A"/>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Sheet1!$C$1:$M$1</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Sheet1!$C$4:$M$4</c:f>
              <c:numCache>
                <c:formatCode>General</c:formatCode>
                <c:ptCount val="11"/>
                <c:pt idx="0">
                  <c:v>13.28</c:v>
                </c:pt>
                <c:pt idx="1">
                  <c:v>13.09</c:v>
                </c:pt>
                <c:pt idx="2">
                  <c:v>13.03</c:v>
                </c:pt>
                <c:pt idx="3">
                  <c:v>13.78</c:v>
                </c:pt>
                <c:pt idx="4">
                  <c:v>12.47</c:v>
                </c:pt>
                <c:pt idx="5">
                  <c:v>14</c:v>
                </c:pt>
                <c:pt idx="6">
                  <c:v>13.4</c:v>
                </c:pt>
                <c:pt idx="7">
                  <c:v>12.4</c:v>
                </c:pt>
                <c:pt idx="8">
                  <c:v>11.9</c:v>
                </c:pt>
                <c:pt idx="9">
                  <c:v>12.4</c:v>
                </c:pt>
                <c:pt idx="10">
                  <c:v>12.1</c:v>
                </c:pt>
              </c:numCache>
            </c:numRef>
          </c:val>
          <c:smooth val="0"/>
          <c:extLst>
            <c:ext xmlns:c16="http://schemas.microsoft.com/office/drawing/2014/chart" uri="{C3380CC4-5D6E-409C-BE32-E72D297353CC}">
              <c16:uniqueId val="{00000002-574C-4D04-A287-772198B602D3}"/>
            </c:ext>
          </c:extLst>
        </c:ser>
        <c:dLbls>
          <c:showLegendKey val="0"/>
          <c:showVal val="0"/>
          <c:showCatName val="0"/>
          <c:showSerName val="0"/>
          <c:showPercent val="0"/>
          <c:showBubbleSize val="0"/>
        </c:dLbls>
        <c:smooth val="0"/>
        <c:axId val="312936112"/>
        <c:axId val="312934544"/>
      </c:lineChart>
      <c:catAx>
        <c:axId val="312936112"/>
        <c:scaling>
          <c:orientation val="minMax"/>
        </c:scaling>
        <c:delete val="0"/>
        <c:axPos val="b"/>
        <c:numFmt formatCode="General" sourceLinked="1"/>
        <c:majorTickMark val="out"/>
        <c:minorTickMark val="none"/>
        <c:tickLblPos val="nextTo"/>
        <c:spPr>
          <a:noFill/>
          <a:ln w="9520" cap="flat" cmpd="sng" algn="ctr">
            <a:solidFill>
              <a:schemeClr val="tx2">
                <a:lumMod val="15000"/>
                <a:lumOff val="85000"/>
              </a:schemeClr>
            </a:solidFill>
            <a:round/>
          </a:ln>
          <a:effectLst/>
        </c:spPr>
        <c:txPr>
          <a:bodyPr rot="0" spcFirstLastPara="1" vertOverflow="ellipsis"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12934544"/>
        <c:crosses val="autoZero"/>
        <c:auto val="1"/>
        <c:lblAlgn val="ctr"/>
        <c:lblOffset val="100"/>
        <c:tickLblSkip val="1"/>
        <c:tickMarkSkip val="1"/>
        <c:noMultiLvlLbl val="0"/>
      </c:catAx>
      <c:valAx>
        <c:axId val="312934544"/>
        <c:scaling>
          <c:orientation val="minMax"/>
          <c:max val="30"/>
          <c:min val="8"/>
        </c:scaling>
        <c:delete val="0"/>
        <c:axPos val="l"/>
        <c:majorGridlines>
          <c:spPr>
            <a:ln w="9520" cap="flat" cmpd="sng" algn="ctr">
              <a:solidFill>
                <a:schemeClr val="tx2">
                  <a:lumMod val="15000"/>
                  <a:lumOff val="85000"/>
                </a:schemeClr>
              </a:solidFill>
              <a:round/>
            </a:ln>
            <a:effectLst/>
          </c:spPr>
        </c:majorGridlines>
        <c:title>
          <c:tx>
            <c:rich>
              <a:bodyPr/>
              <a:lstStyle/>
              <a:p>
                <a:pPr>
                  <a:defRPr sz="1400" b="1" i="0" u="none" strike="noStrike" baseline="0">
                    <a:solidFill>
                      <a:srgbClr val="000000"/>
                    </a:solidFill>
                    <a:latin typeface="+mj-lt"/>
                    <a:ea typeface="Calibri"/>
                    <a:cs typeface="Calibri"/>
                  </a:defRPr>
                </a:pPr>
                <a:r>
                  <a:rPr lang="pt-PT" sz="1400" dirty="0">
                    <a:solidFill>
                      <a:srgbClr val="000000"/>
                    </a:solidFill>
                    <a:latin typeface="Arial" panose="020B0604020202020204" pitchFamily="34" charset="0"/>
                  </a:rPr>
                  <a:t>Taxa</a:t>
                </a:r>
                <a:r>
                  <a:rPr lang="pt-PT" sz="1400" baseline="0" dirty="0">
                    <a:solidFill>
                      <a:srgbClr val="000000"/>
                    </a:solidFill>
                    <a:latin typeface="Arial" panose="020B0604020202020204" pitchFamily="34" charset="0"/>
                  </a:rPr>
                  <a:t> de Mortalidade</a:t>
                </a:r>
                <a:r>
                  <a:rPr lang="pt-PT" sz="1400" dirty="0">
                    <a:solidFill>
                      <a:srgbClr val="000000"/>
                    </a:solidFill>
                    <a:latin typeface="Arial" panose="020B0604020202020204" pitchFamily="34" charset="0"/>
                  </a:rPr>
                  <a:t> (%)</a:t>
                </a:r>
              </a:p>
            </c:rich>
          </c:tx>
          <c:layout>
            <c:manualLayout>
              <c:xMode val="edge"/>
              <c:yMode val="edge"/>
              <c:x val="3.1220751443224982E-2"/>
              <c:y val="0.24715339847417506"/>
            </c:manualLayout>
          </c:layout>
          <c:overlay val="0"/>
          <c:spPr>
            <a:noFill/>
            <a:ln>
              <a:noFill/>
            </a:ln>
            <a:effectLst/>
          </c:sp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099"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12936112"/>
        <c:crosses val="autoZero"/>
        <c:crossBetween val="between"/>
        <c:majorUnit val="2"/>
      </c:valAx>
      <c:spPr>
        <a:noFill/>
        <a:ln w="25386">
          <a:noFill/>
        </a:ln>
      </c:spPr>
    </c:plotArea>
    <c:legend>
      <c:legendPos val="b"/>
      <c:overlay val="0"/>
      <c:spPr>
        <a:noFill/>
        <a:ln>
          <a:noFill/>
        </a:ln>
        <a:effectLst/>
      </c:spPr>
      <c:txPr>
        <a:bodyPr rot="0" spcFirstLastPara="1" vertOverflow="ellipsis" vert="horz" wrap="square" anchor="ctr" anchorCtr="1"/>
        <a:lstStyle/>
        <a:p>
          <a:pPr>
            <a:defRPr sz="1196"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
    <c:plotVisOnly val="1"/>
    <c:dispBlanksAs val="gap"/>
    <c:showDLblsOverMax val="0"/>
  </c:chart>
  <c:spPr>
    <a:noFill/>
    <a:ln>
      <a:noFill/>
    </a:ln>
    <a:effectLst/>
  </c:spPr>
  <c:txPr>
    <a:bodyPr/>
    <a:lstStyle/>
    <a:p>
      <a:pPr>
        <a:defRPr/>
      </a:pPr>
      <a:endParaRPr lang="pt-P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3043478260899"/>
          <c:y val="7.0866141732283505E-2"/>
          <c:w val="0.87364130434783704"/>
          <c:h val="0.67979002624673202"/>
        </c:manualLayout>
      </c:layout>
      <c:lineChart>
        <c:grouping val="standard"/>
        <c:varyColors val="0"/>
        <c:ser>
          <c:idx val="0"/>
          <c:order val="0"/>
          <c:tx>
            <c:strRef>
              <c:f>Sheet1!$A$2</c:f>
              <c:strCache>
                <c:ptCount val="1"/>
                <c:pt idx="0">
                  <c:v>Global</c:v>
                </c:pt>
              </c:strCache>
            </c:strRef>
          </c:tx>
          <c:spPr>
            <a:ln w="41205" cap="rnd">
              <a:solidFill>
                <a:srgbClr val="D15C2A"/>
              </a:solidFill>
              <a:round/>
            </a:ln>
            <a:effectLst>
              <a:outerShdw blurRad="40000" dist="23000" dir="5400000" rotWithShape="0">
                <a:srgbClr val="000000">
                  <a:alpha val="35000"/>
                </a:srgbClr>
              </a:outerShdw>
            </a:effectLst>
          </c:spPr>
          <c:marker>
            <c:symbol val="none"/>
          </c:marker>
          <c:dLbls>
            <c:spPr>
              <a:noFill/>
              <a:ln>
                <a:noFill/>
              </a:ln>
              <a:effectLst/>
            </c:spPr>
            <c:txPr>
              <a:bodyPr rot="0" vert="horz"/>
              <a:lstStyle/>
              <a:p>
                <a:pPr>
                  <a:defRPr sz="2000" b="1">
                    <a:latin typeface="Arial" panose="020B0604020202020204" pitchFamily="34" charset="0"/>
                    <a:cs typeface="Arial" panose="020B0604020202020204" pitchFamily="34" charset="0"/>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Sheet1!$D$1:$N$1</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Sheet1!$D$2:$N$2</c:f>
              <c:numCache>
                <c:formatCode>General</c:formatCode>
                <c:ptCount val="11"/>
                <c:pt idx="0">
                  <c:v>5.33</c:v>
                </c:pt>
                <c:pt idx="1">
                  <c:v>7</c:v>
                </c:pt>
                <c:pt idx="2">
                  <c:v>5.16</c:v>
                </c:pt>
                <c:pt idx="3">
                  <c:v>5.22</c:v>
                </c:pt>
                <c:pt idx="4">
                  <c:v>4.33</c:v>
                </c:pt>
                <c:pt idx="5">
                  <c:v>5.4</c:v>
                </c:pt>
                <c:pt idx="6">
                  <c:v>4.8600000000000003</c:v>
                </c:pt>
                <c:pt idx="7">
                  <c:v>6.2</c:v>
                </c:pt>
                <c:pt idx="8">
                  <c:v>5.3</c:v>
                </c:pt>
                <c:pt idx="9">
                  <c:v>3.5</c:v>
                </c:pt>
                <c:pt idx="10">
                  <c:v>5.4</c:v>
                </c:pt>
              </c:numCache>
            </c:numRef>
          </c:val>
          <c:smooth val="0"/>
          <c:extLst>
            <c:ext xmlns:c16="http://schemas.microsoft.com/office/drawing/2014/chart" uri="{C3380CC4-5D6E-409C-BE32-E72D297353CC}">
              <c16:uniqueId val="{00000000-CF83-4AB2-B3B2-2085E5EEA821}"/>
            </c:ext>
          </c:extLst>
        </c:ser>
        <c:dLbls>
          <c:showLegendKey val="0"/>
          <c:showVal val="0"/>
          <c:showCatName val="0"/>
          <c:showSerName val="0"/>
          <c:showPercent val="0"/>
          <c:showBubbleSize val="0"/>
        </c:dLbls>
        <c:smooth val="0"/>
        <c:axId val="316037440"/>
        <c:axId val="316044888"/>
      </c:lineChart>
      <c:catAx>
        <c:axId val="316037440"/>
        <c:scaling>
          <c:orientation val="minMax"/>
        </c:scaling>
        <c:delete val="0"/>
        <c:axPos val="b"/>
        <c:numFmt formatCode="General" sourceLinked="1"/>
        <c:majorTickMark val="out"/>
        <c:minorTickMark val="none"/>
        <c:tickLblPos val="nextTo"/>
        <c:spPr>
          <a:noFill/>
          <a:ln w="9509" cap="flat" cmpd="sng" algn="ctr">
            <a:solidFill>
              <a:schemeClr val="tx2">
                <a:lumMod val="15000"/>
                <a:lumOff val="85000"/>
              </a:schemeClr>
            </a:solidFill>
            <a:round/>
          </a:ln>
          <a:effectLst/>
        </c:spPr>
        <c:txPr>
          <a:bodyPr rot="0"/>
          <a:lstStyle/>
          <a:p>
            <a:pPr>
              <a:defRPr sz="1200">
                <a:latin typeface="Arial" panose="020B0604020202020204" pitchFamily="34" charset="0"/>
                <a:cs typeface="Arial" panose="020B0604020202020204" pitchFamily="34" charset="0"/>
              </a:defRPr>
            </a:pPr>
            <a:endParaRPr lang="pt-PT"/>
          </a:p>
        </c:txPr>
        <c:crossAx val="316044888"/>
        <c:crosses val="autoZero"/>
        <c:auto val="1"/>
        <c:lblAlgn val="ctr"/>
        <c:lblOffset val="100"/>
        <c:tickLblSkip val="1"/>
        <c:tickMarkSkip val="1"/>
        <c:noMultiLvlLbl val="0"/>
      </c:catAx>
      <c:valAx>
        <c:axId val="316044888"/>
        <c:scaling>
          <c:orientation val="minMax"/>
          <c:max val="10"/>
        </c:scaling>
        <c:delete val="0"/>
        <c:axPos val="l"/>
        <c:majorGridlines>
          <c:spPr>
            <a:ln w="9509" cap="flat" cmpd="sng" algn="ctr">
              <a:solidFill>
                <a:schemeClr val="tx2">
                  <a:lumMod val="15000"/>
                  <a:lumOff val="85000"/>
                </a:schemeClr>
              </a:solidFill>
              <a:round/>
            </a:ln>
            <a:effectLst/>
          </c:spPr>
        </c:majorGridlines>
        <c:title>
          <c:tx>
            <c:rich>
              <a:bodyPr/>
              <a:lstStyle/>
              <a:p>
                <a:pPr>
                  <a:defRPr sz="1400"/>
                </a:pPr>
                <a:r>
                  <a:rPr lang="pt-PT" sz="1400" dirty="0">
                    <a:latin typeface="Arial" panose="020B0604020202020204" pitchFamily="34" charset="0"/>
                  </a:rPr>
                  <a:t>Taxa de Mortalidade (%)</a:t>
                </a:r>
              </a:p>
            </c:rich>
          </c:tx>
          <c:layout>
            <c:manualLayout>
              <c:xMode val="edge"/>
              <c:yMode val="edge"/>
              <c:x val="4.098084641155883E-2"/>
              <c:y val="0.30696574105139496"/>
            </c:manualLayout>
          </c:layout>
          <c:overlay val="0"/>
          <c:spPr>
            <a:noFill/>
            <a:ln>
              <a:noFill/>
            </a:ln>
            <a:effectLst/>
          </c:spPr>
        </c:title>
        <c:numFmt formatCode="General" sourceLinked="1"/>
        <c:majorTickMark val="none"/>
        <c:minorTickMark val="none"/>
        <c:tickLblPos val="nextTo"/>
        <c:spPr>
          <a:noFill/>
          <a:ln>
            <a:noFill/>
          </a:ln>
          <a:effectLst/>
        </c:spPr>
        <c:txPr>
          <a:bodyPr rot="0"/>
          <a:lstStyle/>
          <a:p>
            <a:pPr>
              <a:defRPr sz="1100"/>
            </a:pPr>
            <a:endParaRPr lang="pt-PT"/>
          </a:p>
        </c:txPr>
        <c:crossAx val="316037440"/>
        <c:crosses val="autoZero"/>
        <c:crossBetween val="between"/>
        <c:majorUnit val="1"/>
      </c:valAx>
      <c:spPr>
        <a:noFill/>
        <a:ln w="25357">
          <a:noFill/>
        </a:ln>
      </c:spPr>
    </c:plotArea>
    <c:plotVisOnly val="1"/>
    <c:dispBlanksAs val="gap"/>
    <c:showDLblsOverMax val="0"/>
  </c:chart>
  <c:spPr>
    <a:noFill/>
    <a:ln>
      <a:noFill/>
    </a:ln>
    <a:effectLst/>
  </c:spPr>
  <c:txPr>
    <a:bodyPr/>
    <a:lstStyle/>
    <a:p>
      <a:pPr>
        <a:defRPr>
          <a:solidFill>
            <a:srgbClr val="000000"/>
          </a:solidFill>
        </a:defRPr>
      </a:pPr>
      <a:endParaRPr lang="pt-P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64676978024283"/>
          <c:y val="3.3573141486810801E-2"/>
          <c:w val="0.83278956658634573"/>
          <c:h val="0.75539568345324204"/>
        </c:manualLayout>
      </c:layout>
      <c:barChart>
        <c:barDir val="col"/>
        <c:grouping val="clustered"/>
        <c:varyColors val="0"/>
        <c:ser>
          <c:idx val="0"/>
          <c:order val="0"/>
          <c:tx>
            <c:strRef>
              <c:f>Sheet1!$A$2</c:f>
              <c:strCache>
                <c:ptCount val="1"/>
                <c:pt idx="0">
                  <c:v>Total</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w="13982">
              <a:noFill/>
              <a:prstDash val="solid"/>
            </a:ln>
          </c:spPr>
          <c:invertIfNegative val="0"/>
          <c:dLbls>
            <c:dLbl>
              <c:idx val="0"/>
              <c:layout>
                <c:manualLayout>
                  <c:x val="1.3488282701795348E-4"/>
                  <c:y val="9.271314311209233E-3"/>
                </c:manualLayout>
              </c:layout>
              <c:tx>
                <c:rich>
                  <a:bodyPr/>
                  <a:lstStyle/>
                  <a:p>
                    <a:fld id="{0920E1EA-2CDE-4EFB-8188-680F186E3198}" type="VALUE">
                      <a:rPr lang="en-US">
                        <a:latin typeface="Arial" panose="020B0604020202020204" pitchFamily="34" charset="0"/>
                      </a:rPr>
                      <a:pPr/>
                      <a:t>[VALOR]</a:t>
                    </a:fld>
                    <a:endParaRPr lang="pt-P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7F-4DD5-B2C5-C2AC74A8E786}"/>
                </c:ext>
              </c:extLst>
            </c:dLbl>
            <c:dLbl>
              <c:idx val="1"/>
              <c:layout>
                <c:manualLayout>
                  <c:x val="-1.3701077812867078E-3"/>
                  <c:y val="-7.5575827273933584E-3"/>
                </c:manualLayout>
              </c:layout>
              <c:tx>
                <c:rich>
                  <a:bodyPr/>
                  <a:lstStyle/>
                  <a:p>
                    <a:fld id="{3E9C6BDC-797E-4D15-8AF9-206F9ED34EB3}" type="VALUE">
                      <a:rPr lang="en-US">
                        <a:latin typeface="Arial" panose="020B0604020202020204" pitchFamily="34" charset="0"/>
                      </a:rPr>
                      <a:pPr/>
                      <a:t>[VALOR]</a:t>
                    </a:fld>
                    <a:endParaRPr lang="pt-P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7F-4DD5-B2C5-C2AC74A8E786}"/>
                </c:ext>
              </c:extLst>
            </c:dLbl>
            <c:dLbl>
              <c:idx val="2"/>
              <c:layout>
                <c:manualLayout>
                  <c:x val="5.4414749831199435E-4"/>
                  <c:y val="5.6654826718154734E-3"/>
                </c:manualLayout>
              </c:layout>
              <c:tx>
                <c:rich>
                  <a:bodyPr/>
                  <a:lstStyle/>
                  <a:p>
                    <a:fld id="{5F5F3783-D602-462D-B4E9-A50D1A92FD62}" type="VALUE">
                      <a:rPr lang="en-US">
                        <a:latin typeface="Arial" panose="020B0604020202020204" pitchFamily="34" charset="0"/>
                      </a:rPr>
                      <a:pPr/>
                      <a:t>[VALOR]</a:t>
                    </a:fld>
                    <a:endParaRPr lang="pt-P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7F-4DD5-B2C5-C2AC74A8E786}"/>
                </c:ext>
              </c:extLst>
            </c:dLbl>
            <c:spPr>
              <a:noFill/>
              <a:ln w="27964">
                <a:noFill/>
              </a:ln>
            </c:spPr>
            <c:txPr>
              <a:bodyPr/>
              <a:lstStyle/>
              <a:p>
                <a:pPr>
                  <a:defRPr lang="es-ES" sz="1400" b="1" i="0" u="none" strike="noStrike" baseline="0">
                    <a:solidFill>
                      <a:srgbClr val="000000"/>
                    </a:solidFill>
                    <a:latin typeface="Arial" panose="020B0604020202020204" pitchFamily="34" charset="0"/>
                    <a:ea typeface="Arial"/>
                    <a:cs typeface="Arial" panose="020B0604020202020204" pitchFamily="34" charset="0"/>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HD</c:v>
                </c:pt>
                <c:pt idx="1">
                  <c:v>DP</c:v>
                </c:pt>
                <c:pt idx="2">
                  <c:v>TX</c:v>
                </c:pt>
                <c:pt idx="3">
                  <c:v>TMC</c:v>
                </c:pt>
              </c:strCache>
            </c:strRef>
          </c:cat>
          <c:val>
            <c:numRef>
              <c:f>Sheet1!$B$2:$E$2</c:f>
              <c:numCache>
                <c:formatCode>#\ ##0\ _€</c:formatCode>
                <c:ptCount val="4"/>
                <c:pt idx="0">
                  <c:v>13148</c:v>
                </c:pt>
                <c:pt idx="1">
                  <c:v>908</c:v>
                </c:pt>
                <c:pt idx="2">
                  <c:v>7391</c:v>
                </c:pt>
                <c:pt idx="3">
                  <c:v>409</c:v>
                </c:pt>
              </c:numCache>
            </c:numRef>
          </c:val>
          <c:extLst>
            <c:ext xmlns:c16="http://schemas.microsoft.com/office/drawing/2014/chart" uri="{C3380CC4-5D6E-409C-BE32-E72D297353CC}">
              <c16:uniqueId val="{00000003-0A7F-4DD5-B2C5-C2AC74A8E786}"/>
            </c:ext>
          </c:extLst>
        </c:ser>
        <c:ser>
          <c:idx val="1"/>
          <c:order val="1"/>
          <c:tx>
            <c:strRef>
              <c:f>Sheet1!$A$3</c:f>
              <c:strCache>
                <c:ptCount val="1"/>
                <c:pt idx="0">
                  <c:v>&lt; 65 anos</c:v>
                </c:pt>
              </c:strCache>
            </c:strRef>
          </c:tx>
          <c:spPr>
            <a:solidFill>
              <a:srgbClr val="D15C2A"/>
            </a:solidFill>
            <a:ln w="13982">
              <a:noFill/>
              <a:prstDash val="solid"/>
            </a:ln>
          </c:spPr>
          <c:invertIfNegative val="0"/>
          <c:dLbls>
            <c:dLbl>
              <c:idx val="0"/>
              <c:layout>
                <c:manualLayout>
                  <c:x val="-8.3167985527230568E-3"/>
                  <c:y val="6.7275202840048525E-3"/>
                </c:manualLayout>
              </c:layout>
              <c:tx>
                <c:rich>
                  <a:bodyPr/>
                  <a:lstStyle/>
                  <a:p>
                    <a:fld id="{4F2137BE-5070-4735-BB64-3898BF401618}" type="VALUE">
                      <a:rPr lang="en-US" sz="1400">
                        <a:solidFill>
                          <a:srgbClr val="000000"/>
                        </a:solidFill>
                        <a:latin typeface="Arial" panose="020B0604020202020204" pitchFamily="34" charset="0"/>
                        <a:cs typeface="Arial" panose="020B0604020202020204" pitchFamily="34" charset="0"/>
                      </a:rPr>
                      <a:pPr/>
                      <a:t>[VALOR]</a:t>
                    </a:fld>
                    <a:endParaRPr lang="pt-PT"/>
                  </a:p>
                </c:rich>
              </c:tx>
              <c:showLegendKey val="0"/>
              <c:showVal val="1"/>
              <c:showCatName val="0"/>
              <c:showSerName val="0"/>
              <c:showPercent val="0"/>
              <c:showBubbleSize val="0"/>
              <c:extLst>
                <c:ext xmlns:c15="http://schemas.microsoft.com/office/drawing/2012/chart" uri="{CE6537A1-D6FC-4f65-9D91-7224C49458BB}">
                  <c15:layout>
                    <c:manualLayout>
                      <c:w val="7.727142174043207E-2"/>
                      <c:h val="9.0000596164164365E-2"/>
                    </c:manualLayout>
                  </c15:layout>
                  <c15:dlblFieldTable/>
                  <c15:showDataLabelsRange val="0"/>
                </c:ext>
                <c:ext xmlns:c16="http://schemas.microsoft.com/office/drawing/2014/chart" uri="{C3380CC4-5D6E-409C-BE32-E72D297353CC}">
                  <c16:uniqueId val="{00000004-0A7F-4DD5-B2C5-C2AC74A8E786}"/>
                </c:ext>
              </c:extLst>
            </c:dLbl>
            <c:dLbl>
              <c:idx val="1"/>
              <c:layout>
                <c:manualLayout>
                  <c:x val="1.5430460302846326E-3"/>
                  <c:y val="6.1508276104777614E-3"/>
                </c:manualLayout>
              </c:layout>
              <c:tx>
                <c:rich>
                  <a:bodyPr/>
                  <a:lstStyle/>
                  <a:p>
                    <a:fld id="{5F8B1D28-800A-42B5-A59D-0A33CC65A2EF}" type="VALUE">
                      <a:rPr lang="en-US">
                        <a:latin typeface="Arial" panose="020B0604020202020204" pitchFamily="34" charset="0"/>
                      </a:rPr>
                      <a:pPr/>
                      <a:t>[VALOR]</a:t>
                    </a:fld>
                    <a:endParaRPr lang="pt-P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A7F-4DD5-B2C5-C2AC74A8E786}"/>
                </c:ext>
              </c:extLst>
            </c:dLbl>
            <c:spPr>
              <a:noFill/>
              <a:ln w="27964">
                <a:noFill/>
              </a:ln>
            </c:spPr>
            <c:txPr>
              <a:bodyPr/>
              <a:lstStyle/>
              <a:p>
                <a:pPr>
                  <a:defRPr lang="es-ES" sz="1400" b="1" i="0" u="none" strike="noStrike" baseline="0">
                    <a:solidFill>
                      <a:srgbClr val="000000"/>
                    </a:solidFill>
                    <a:latin typeface="Arial" panose="020B0604020202020204" pitchFamily="34" charset="0"/>
                    <a:ea typeface="Arial"/>
                    <a:cs typeface="Arial" panose="020B0604020202020204" pitchFamily="34" charset="0"/>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HD</c:v>
                </c:pt>
                <c:pt idx="1">
                  <c:v>DP</c:v>
                </c:pt>
                <c:pt idx="2">
                  <c:v>TX</c:v>
                </c:pt>
                <c:pt idx="3">
                  <c:v>TMC</c:v>
                </c:pt>
              </c:strCache>
            </c:strRef>
          </c:cat>
          <c:val>
            <c:numRef>
              <c:f>Sheet1!$B$3:$E$3</c:f>
              <c:numCache>
                <c:formatCode>#\ ##0\ _€</c:formatCode>
                <c:ptCount val="4"/>
                <c:pt idx="0">
                  <c:v>4676</c:v>
                </c:pt>
                <c:pt idx="1">
                  <c:v>585</c:v>
                </c:pt>
                <c:pt idx="3" formatCode="General">
                  <c:v>54</c:v>
                </c:pt>
              </c:numCache>
            </c:numRef>
          </c:val>
          <c:extLst>
            <c:ext xmlns:c16="http://schemas.microsoft.com/office/drawing/2014/chart" uri="{C3380CC4-5D6E-409C-BE32-E72D297353CC}">
              <c16:uniqueId val="{00000006-0A7F-4DD5-B2C5-C2AC74A8E786}"/>
            </c:ext>
          </c:extLst>
        </c:ser>
        <c:ser>
          <c:idx val="2"/>
          <c:order val="2"/>
          <c:tx>
            <c:strRef>
              <c:f>Sheet1!$A$4</c:f>
              <c:strCache>
                <c:ptCount val="1"/>
                <c:pt idx="0">
                  <c:v>65 a 80 anos</c:v>
                </c:pt>
              </c:strCache>
            </c:strRef>
          </c:tx>
          <c:spPr>
            <a:solidFill>
              <a:srgbClr val="823604"/>
            </a:solidFill>
            <a:ln>
              <a:noFill/>
            </a:ln>
          </c:spPr>
          <c:invertIfNegative val="0"/>
          <c:dLbls>
            <c:dLbl>
              <c:idx val="0"/>
              <c:layout>
                <c:manualLayout>
                  <c:x val="3.9305171045048051E-4"/>
                  <c:y val="4.4286824195033589E-3"/>
                </c:manualLayout>
              </c:layout>
              <c:tx>
                <c:rich>
                  <a:bodyPr/>
                  <a:lstStyle/>
                  <a:p>
                    <a:pPr>
                      <a:defRPr sz="1400" b="1">
                        <a:solidFill>
                          <a:srgbClr val="000000"/>
                        </a:solidFill>
                        <a:latin typeface="Arial" panose="020B0604020202020204" pitchFamily="34" charset="0"/>
                        <a:cs typeface="Arial" panose="020B0604020202020204" pitchFamily="34" charset="0"/>
                      </a:defRPr>
                    </a:pPr>
                    <a:fld id="{C4B777AE-9881-44B0-9F71-501601E820A6}" type="VALUE">
                      <a:rPr lang="en-US" sz="1400">
                        <a:solidFill>
                          <a:srgbClr val="000000"/>
                        </a:solidFill>
                        <a:latin typeface="Arial" panose="020B0604020202020204" pitchFamily="34" charset="0"/>
                        <a:cs typeface="Arial" panose="020B0604020202020204" pitchFamily="34" charset="0"/>
                      </a:rPr>
                      <a:pPr>
                        <a:defRPr sz="1400" b="1">
                          <a:solidFill>
                            <a:srgbClr val="000000"/>
                          </a:solidFill>
                          <a:latin typeface="Arial" panose="020B0604020202020204" pitchFamily="34" charset="0"/>
                          <a:cs typeface="Arial" panose="020B0604020202020204" pitchFamily="34" charset="0"/>
                        </a:defRPr>
                      </a:pPr>
                      <a:t>[VALOR]</a:t>
                    </a:fld>
                    <a:endParaRPr lang="pt-PT"/>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A7F-4DD5-B2C5-C2AC74A8E786}"/>
                </c:ext>
              </c:extLst>
            </c:dLbl>
            <c:dLbl>
              <c:idx val="1"/>
              <c:layout>
                <c:manualLayout>
                  <c:x val="5.3097446762654917E-4"/>
                  <c:y val="-2.5529288006907814E-3"/>
                </c:manualLayout>
              </c:layout>
              <c:tx>
                <c:rich>
                  <a:bodyPr/>
                  <a:lstStyle/>
                  <a:p>
                    <a:pPr>
                      <a:defRPr sz="1400" b="1">
                        <a:solidFill>
                          <a:srgbClr val="000000"/>
                        </a:solidFill>
                        <a:latin typeface="Arial" panose="020B0604020202020204" pitchFamily="34" charset="0"/>
                        <a:cs typeface="Arial" panose="020B0604020202020204" pitchFamily="34" charset="0"/>
                      </a:defRPr>
                    </a:pPr>
                    <a:fld id="{90664ED0-D6AA-4320-AFFD-7593787DD321}" type="VALUE">
                      <a:rPr lang="en-US" sz="1400">
                        <a:solidFill>
                          <a:srgbClr val="000000"/>
                        </a:solidFill>
                        <a:latin typeface="Arial" panose="020B0604020202020204" pitchFamily="34" charset="0"/>
                        <a:cs typeface="Arial" panose="020B0604020202020204" pitchFamily="34" charset="0"/>
                      </a:rPr>
                      <a:pPr>
                        <a:defRPr sz="1400" b="1">
                          <a:solidFill>
                            <a:srgbClr val="000000"/>
                          </a:solidFill>
                          <a:latin typeface="Arial" panose="020B0604020202020204" pitchFamily="34" charset="0"/>
                          <a:cs typeface="Arial" panose="020B0604020202020204" pitchFamily="34" charset="0"/>
                        </a:defRPr>
                      </a:pPr>
                      <a:t>[VALOR]</a:t>
                    </a:fld>
                    <a:endParaRPr lang="pt-PT"/>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A7F-4DD5-B2C5-C2AC74A8E786}"/>
                </c:ext>
              </c:extLst>
            </c:dLbl>
            <c:spPr>
              <a:noFill/>
              <a:ln w="25309">
                <a:noFill/>
              </a:ln>
            </c:spPr>
            <c:txPr>
              <a:bodyPr/>
              <a:lstStyle/>
              <a:p>
                <a:pPr>
                  <a:defRPr sz="1400" b="1">
                    <a:solidFill>
                      <a:srgbClr val="000000"/>
                    </a:solidFill>
                    <a:latin typeface="Arial" panose="020B0604020202020204" pitchFamily="34" charset="0"/>
                    <a:cs typeface="Arial" panose="020B0604020202020204" pitchFamily="34" charset="0"/>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HD</c:v>
                </c:pt>
                <c:pt idx="1">
                  <c:v>DP</c:v>
                </c:pt>
                <c:pt idx="2">
                  <c:v>TX</c:v>
                </c:pt>
                <c:pt idx="3">
                  <c:v>TMC</c:v>
                </c:pt>
              </c:strCache>
            </c:strRef>
          </c:cat>
          <c:val>
            <c:numRef>
              <c:f>Sheet1!$B$4:$E$4</c:f>
              <c:numCache>
                <c:formatCode>#\ ##0\ _€</c:formatCode>
                <c:ptCount val="4"/>
                <c:pt idx="0" formatCode="General">
                  <c:v>5454</c:v>
                </c:pt>
                <c:pt idx="1">
                  <c:v>275</c:v>
                </c:pt>
                <c:pt idx="3" formatCode="General">
                  <c:v>15</c:v>
                </c:pt>
              </c:numCache>
            </c:numRef>
          </c:val>
          <c:extLst>
            <c:ext xmlns:c16="http://schemas.microsoft.com/office/drawing/2014/chart" uri="{C3380CC4-5D6E-409C-BE32-E72D297353CC}">
              <c16:uniqueId val="{00000009-0A7F-4DD5-B2C5-C2AC74A8E786}"/>
            </c:ext>
          </c:extLst>
        </c:ser>
        <c:ser>
          <c:idx val="3"/>
          <c:order val="3"/>
          <c:tx>
            <c:strRef>
              <c:f>Sheet1!$A$5</c:f>
              <c:strCache>
                <c:ptCount val="1"/>
                <c:pt idx="0">
                  <c:v>&gt; 80 anos</c:v>
                </c:pt>
              </c:strCache>
            </c:strRef>
          </c:tx>
          <c:spPr>
            <a:solidFill>
              <a:srgbClr val="A6A6A6"/>
            </a:solidFill>
            <a:ln>
              <a:noFill/>
            </a:ln>
          </c:spPr>
          <c:invertIfNegative val="0"/>
          <c:dLbls>
            <c:dLbl>
              <c:idx val="0"/>
              <c:layout>
                <c:manualLayout>
                  <c:x val="5.2951079755044683E-3"/>
                  <c:y val="-8.5169743322480586E-4"/>
                </c:manualLayout>
              </c:layout>
              <c:tx>
                <c:rich>
                  <a:bodyPr/>
                  <a:lstStyle/>
                  <a:p>
                    <a:fld id="{47B0E9BE-CA51-4B8A-96A8-D36BE80AC332}" type="VALUE">
                      <a:rPr lang="en-US" sz="1400">
                        <a:solidFill>
                          <a:srgbClr val="000000"/>
                        </a:solidFill>
                        <a:latin typeface="Arial" panose="020B0604020202020204" pitchFamily="34" charset="0"/>
                        <a:cs typeface="Arial" panose="020B0604020202020204" pitchFamily="34" charset="0"/>
                      </a:rPr>
                      <a:pPr/>
                      <a:t>[VALOR]</a:t>
                    </a:fld>
                    <a:endParaRPr lang="pt-PT"/>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A7F-4DD5-B2C5-C2AC74A8E786}"/>
                </c:ext>
              </c:extLst>
            </c:dLbl>
            <c:dLbl>
              <c:idx val="1"/>
              <c:layout>
                <c:manualLayout>
                  <c:x val="-2.6027994604236561E-3"/>
                  <c:y val="-1.4020675357842732E-3"/>
                </c:manualLayout>
              </c:layout>
              <c:tx>
                <c:rich>
                  <a:bodyPr/>
                  <a:lstStyle/>
                  <a:p>
                    <a:fld id="{9DDA72BB-919A-4A17-A7E9-60E3B86B2F53}" type="VALUE">
                      <a:rPr lang="en-US">
                        <a:latin typeface="Arial" panose="020B0604020202020204" pitchFamily="34" charset="0"/>
                      </a:rPr>
                      <a:pPr/>
                      <a:t>[VALOR]</a:t>
                    </a:fld>
                    <a:endParaRPr lang="pt-PT"/>
                  </a:p>
                </c:rich>
              </c:tx>
              <c:showLegendKey val="0"/>
              <c:showVal val="1"/>
              <c:showCatName val="0"/>
              <c:showSerName val="0"/>
              <c:showPercent val="0"/>
              <c:showBubbleSize val="0"/>
              <c:extLst>
                <c:ext xmlns:c15="http://schemas.microsoft.com/office/drawing/2012/chart" uri="{CE6537A1-D6FC-4f65-9D91-7224C49458BB}">
                  <c15:layout>
                    <c:manualLayout>
                      <c:w val="5.3249218090556813E-2"/>
                      <c:h val="4.7778471165847096E-2"/>
                    </c:manualLayout>
                  </c15:layout>
                  <c15:dlblFieldTable/>
                  <c15:showDataLabelsRange val="0"/>
                </c:ext>
                <c:ext xmlns:c16="http://schemas.microsoft.com/office/drawing/2014/chart" uri="{C3380CC4-5D6E-409C-BE32-E72D297353CC}">
                  <c16:uniqueId val="{0000000B-0A7F-4DD5-B2C5-C2AC74A8E786}"/>
                </c:ext>
              </c:extLst>
            </c:dLbl>
            <c:spPr>
              <a:noFill/>
              <a:ln w="25309">
                <a:noFill/>
              </a:ln>
            </c:spPr>
            <c:txPr>
              <a:bodyPr/>
              <a:lstStyle/>
              <a:p>
                <a:pPr>
                  <a:defRPr sz="1400" b="1">
                    <a:solidFill>
                      <a:srgbClr val="000000"/>
                    </a:solidFill>
                    <a:latin typeface="Arial" panose="020B0604020202020204" pitchFamily="34" charset="0"/>
                    <a:cs typeface="Arial" panose="020B0604020202020204" pitchFamily="34" charset="0"/>
                  </a:defRPr>
                </a:pPr>
                <a:endParaRPr lang="pt-P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HD</c:v>
                </c:pt>
                <c:pt idx="1">
                  <c:v>DP</c:v>
                </c:pt>
                <c:pt idx="2">
                  <c:v>TX</c:v>
                </c:pt>
                <c:pt idx="3">
                  <c:v>TMC</c:v>
                </c:pt>
              </c:strCache>
            </c:strRef>
          </c:cat>
          <c:val>
            <c:numRef>
              <c:f>Sheet1!$B$5:$E$5</c:f>
              <c:numCache>
                <c:formatCode>General</c:formatCode>
                <c:ptCount val="4"/>
                <c:pt idx="0">
                  <c:v>3018</c:v>
                </c:pt>
                <c:pt idx="1">
                  <c:v>48</c:v>
                </c:pt>
                <c:pt idx="3">
                  <c:v>340</c:v>
                </c:pt>
              </c:numCache>
            </c:numRef>
          </c:val>
          <c:extLst>
            <c:ext xmlns:c16="http://schemas.microsoft.com/office/drawing/2014/chart" uri="{C3380CC4-5D6E-409C-BE32-E72D297353CC}">
              <c16:uniqueId val="{0000000C-0A7F-4DD5-B2C5-C2AC74A8E786}"/>
            </c:ext>
          </c:extLst>
        </c:ser>
        <c:dLbls>
          <c:showLegendKey val="0"/>
          <c:showVal val="0"/>
          <c:showCatName val="0"/>
          <c:showSerName val="0"/>
          <c:showPercent val="0"/>
          <c:showBubbleSize val="0"/>
        </c:dLbls>
        <c:gapWidth val="150"/>
        <c:axId val="229575736"/>
        <c:axId val="229578480"/>
      </c:barChart>
      <c:catAx>
        <c:axId val="229575736"/>
        <c:scaling>
          <c:orientation val="minMax"/>
        </c:scaling>
        <c:delete val="0"/>
        <c:axPos val="b"/>
        <c:numFmt formatCode="General" sourceLinked="1"/>
        <c:majorTickMark val="out"/>
        <c:minorTickMark val="none"/>
        <c:tickLblPos val="low"/>
        <c:spPr>
          <a:ln w="3495">
            <a:solidFill>
              <a:schemeClr val="tx1"/>
            </a:solidFill>
            <a:prstDash val="solid"/>
          </a:ln>
        </c:spPr>
        <c:txPr>
          <a:bodyPr rot="0" vert="horz"/>
          <a:lstStyle/>
          <a:p>
            <a:pPr>
              <a:defRPr lang="es-ES" sz="1600" b="1" i="0" u="none" strike="noStrike" baseline="0">
                <a:solidFill>
                  <a:srgbClr val="000000"/>
                </a:solidFill>
                <a:latin typeface="Arial"/>
                <a:ea typeface="Arial"/>
                <a:cs typeface="Arial"/>
              </a:defRPr>
            </a:pPr>
            <a:endParaRPr lang="pt-PT"/>
          </a:p>
        </c:txPr>
        <c:crossAx val="229578480"/>
        <c:crosses val="autoZero"/>
        <c:auto val="1"/>
        <c:lblAlgn val="ctr"/>
        <c:lblOffset val="100"/>
        <c:noMultiLvlLbl val="0"/>
      </c:catAx>
      <c:valAx>
        <c:axId val="229578480"/>
        <c:scaling>
          <c:orientation val="minMax"/>
        </c:scaling>
        <c:delete val="1"/>
        <c:axPos val="l"/>
        <c:title>
          <c:tx>
            <c:rich>
              <a:bodyPr/>
              <a:lstStyle/>
              <a:p>
                <a:pPr>
                  <a:defRPr sz="1600" b="0" i="0" u="none" strike="noStrike" baseline="0">
                    <a:solidFill>
                      <a:srgbClr val="000000"/>
                    </a:solidFill>
                    <a:latin typeface="+mj-lt"/>
                    <a:ea typeface="Georgia"/>
                    <a:cs typeface="Georgia"/>
                  </a:defRPr>
                </a:pPr>
                <a:r>
                  <a:rPr lang="pt-PT" sz="1600" b="0" dirty="0">
                    <a:solidFill>
                      <a:srgbClr val="000000"/>
                    </a:solidFill>
                    <a:latin typeface="Arial" panose="020B0604020202020204" pitchFamily="34" charset="0"/>
                  </a:rPr>
                  <a:t>Nº de Doentes</a:t>
                </a:r>
              </a:p>
            </c:rich>
          </c:tx>
          <c:layout>
            <c:manualLayout>
              <c:xMode val="edge"/>
              <c:yMode val="edge"/>
              <c:x val="0.10514859460088137"/>
              <c:y val="0.30935270995074915"/>
            </c:manualLayout>
          </c:layout>
          <c:overlay val="0"/>
          <c:spPr>
            <a:noFill/>
            <a:ln w="27964">
              <a:noFill/>
            </a:ln>
          </c:spPr>
        </c:title>
        <c:numFmt formatCode="#\ ##0\ _€" sourceLinked="1"/>
        <c:majorTickMark val="out"/>
        <c:minorTickMark val="none"/>
        <c:tickLblPos val="nextTo"/>
        <c:crossAx val="229575736"/>
        <c:crosses val="autoZero"/>
        <c:crossBetween val="between"/>
        <c:minorUnit val="2000"/>
      </c:valAx>
      <c:spPr>
        <a:noFill/>
        <a:ln w="12700">
          <a:noFill/>
          <a:prstDash val="solid"/>
        </a:ln>
      </c:spPr>
    </c:plotArea>
    <c:legend>
      <c:legendPos val="b"/>
      <c:legendEntry>
        <c:idx val="0"/>
        <c:txPr>
          <a:bodyPr/>
          <a:lstStyle/>
          <a:p>
            <a:pPr>
              <a:defRPr lang="es-ES" sz="1200" b="0" i="0" u="none" strike="noStrike" baseline="0">
                <a:solidFill>
                  <a:srgbClr val="000000"/>
                </a:solidFill>
                <a:latin typeface="Arial" panose="020B0604020202020204" pitchFamily="34" charset="0"/>
                <a:ea typeface="Arial"/>
                <a:cs typeface="Arial" panose="020B0604020202020204" pitchFamily="34" charset="0"/>
              </a:defRPr>
            </a:pPr>
            <a:endParaRPr lang="pt-PT"/>
          </a:p>
        </c:txPr>
      </c:legendEntry>
      <c:legendEntry>
        <c:idx val="1"/>
        <c:txPr>
          <a:bodyPr/>
          <a:lstStyle/>
          <a:p>
            <a:pPr>
              <a:defRPr lang="es-ES" sz="1200" b="0" i="0" u="none" strike="noStrike" baseline="0">
                <a:solidFill>
                  <a:srgbClr val="000000"/>
                </a:solidFill>
                <a:latin typeface="Arial" panose="020B0604020202020204" pitchFamily="34" charset="0"/>
                <a:ea typeface="Arial"/>
                <a:cs typeface="Arial" panose="020B0604020202020204" pitchFamily="34" charset="0"/>
              </a:defRPr>
            </a:pPr>
            <a:endParaRPr lang="pt-PT"/>
          </a:p>
        </c:txPr>
      </c:legendEntry>
      <c:legendEntry>
        <c:idx val="2"/>
        <c:txPr>
          <a:bodyPr/>
          <a:lstStyle/>
          <a:p>
            <a:pPr>
              <a:defRPr lang="es-ES" sz="1200" b="0" i="0" u="none" strike="noStrike" baseline="0">
                <a:solidFill>
                  <a:srgbClr val="000000"/>
                </a:solidFill>
                <a:latin typeface="Arial" panose="020B0604020202020204" pitchFamily="34" charset="0"/>
                <a:ea typeface="Arial"/>
                <a:cs typeface="Arial" panose="020B0604020202020204" pitchFamily="34" charset="0"/>
              </a:defRPr>
            </a:pPr>
            <a:endParaRPr lang="pt-PT"/>
          </a:p>
        </c:txPr>
      </c:legendEntry>
      <c:legendEntry>
        <c:idx val="3"/>
        <c:txPr>
          <a:bodyPr/>
          <a:lstStyle/>
          <a:p>
            <a:pPr>
              <a:defRPr lang="es-ES" sz="1200" b="0" i="0" u="none" strike="noStrike" baseline="0">
                <a:solidFill>
                  <a:srgbClr val="000000"/>
                </a:solidFill>
                <a:latin typeface="Arial" panose="020B0604020202020204" pitchFamily="34" charset="0"/>
                <a:ea typeface="Arial"/>
                <a:cs typeface="Arial" panose="020B0604020202020204" pitchFamily="34" charset="0"/>
              </a:defRPr>
            </a:pPr>
            <a:endParaRPr lang="pt-PT"/>
          </a:p>
        </c:txPr>
      </c:legendEntry>
      <c:layout>
        <c:manualLayout>
          <c:xMode val="edge"/>
          <c:yMode val="edge"/>
          <c:x val="0.33261159386578121"/>
          <c:y val="0.92419243794604122"/>
          <c:w val="0.43603294518679414"/>
          <c:h val="6.4167456744443657E-2"/>
        </c:manualLayout>
      </c:layout>
      <c:overlay val="0"/>
      <c:spPr>
        <a:noFill/>
        <a:ln w="3495">
          <a:noFill/>
          <a:prstDash val="solid"/>
        </a:ln>
        <a:effectLst/>
      </c:spPr>
      <c:txPr>
        <a:bodyPr/>
        <a:lstStyle/>
        <a:p>
          <a:pPr>
            <a:defRPr lang="es-ES" sz="1600" b="0" i="0" u="none" strike="noStrike" baseline="0">
              <a:solidFill>
                <a:srgbClr val="000000"/>
              </a:solidFill>
              <a:latin typeface="Arial" panose="020B0604020202020204" pitchFamily="34" charset="0"/>
              <a:ea typeface="Arial"/>
              <a:cs typeface="Arial" panose="020B0604020202020204" pitchFamily="34" charset="0"/>
            </a:defRPr>
          </a:pPr>
          <a:endParaRPr lang="pt-PT"/>
        </a:p>
      </c:txPr>
    </c:legend>
    <c:plotVisOnly val="1"/>
    <c:dispBlanksAs val="gap"/>
    <c:showDLblsOverMax val="0"/>
  </c:chart>
  <c:spPr>
    <a:noFill/>
    <a:ln>
      <a:noFill/>
    </a:ln>
  </c:spPr>
  <c:txPr>
    <a:bodyPr/>
    <a:lstStyle/>
    <a:p>
      <a:pPr>
        <a:defRPr sz="1982" b="1" i="0" u="none" strike="noStrike" baseline="0">
          <a:solidFill>
            <a:schemeClr val="tx1"/>
          </a:solidFill>
          <a:latin typeface="Times New Roman"/>
          <a:ea typeface="Times New Roman"/>
          <a:cs typeface="Times New Roman"/>
        </a:defRPr>
      </a:pPr>
      <a:endParaRPr lang="pt-PT"/>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220"/>
      <c:rAngAx val="0"/>
    </c:view3D>
    <c:floor>
      <c:thickness val="0"/>
    </c:floor>
    <c:sideWall>
      <c:thickness val="0"/>
    </c:sideWall>
    <c:backWall>
      <c:thickness val="0"/>
    </c:backWall>
    <c:plotArea>
      <c:layout>
        <c:manualLayout>
          <c:layoutTarget val="inner"/>
          <c:xMode val="edge"/>
          <c:yMode val="edge"/>
          <c:x val="0.12728080104625478"/>
          <c:y val="8.7885306808866206E-2"/>
          <c:w val="0.70604247492040018"/>
          <c:h val="0.65644580004375641"/>
        </c:manualLayout>
      </c:layout>
      <c:pie3DChart>
        <c:varyColors val="1"/>
        <c:ser>
          <c:idx val="0"/>
          <c:order val="0"/>
          <c:tx>
            <c:strRef>
              <c:f>Sheet1!$A$2</c:f>
              <c:strCache>
                <c:ptCount val="1"/>
                <c:pt idx="0">
                  <c:v>East</c:v>
                </c:pt>
              </c:strCache>
            </c:strRef>
          </c:tx>
          <c:dPt>
            <c:idx val="0"/>
            <c:bubble3D val="0"/>
            <c:explosion val="17"/>
            <c:spPr>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D1D4-431B-8BBA-F11BB05CE4A6}"/>
              </c:ext>
            </c:extLst>
          </c:dPt>
          <c:dPt>
            <c:idx val="1"/>
            <c:bubble3D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D1D4-431B-8BBA-F11BB05CE4A6}"/>
              </c:ext>
            </c:extLst>
          </c:dPt>
          <c:dPt>
            <c:idx val="2"/>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D1D4-431B-8BBA-F11BB05CE4A6}"/>
              </c:ext>
            </c:extLst>
          </c:dPt>
          <c:dPt>
            <c:idx val="3"/>
            <c:bubble3D val="0"/>
            <c:spPr>
              <a:gradFill flip="none" rotWithShape="1">
                <a:gsLst>
                  <a:gs pos="0">
                    <a:srgbClr val="ED980F">
                      <a:shade val="30000"/>
                      <a:satMod val="115000"/>
                    </a:srgbClr>
                  </a:gs>
                  <a:gs pos="50000">
                    <a:srgbClr val="ED980F">
                      <a:shade val="67500"/>
                      <a:satMod val="115000"/>
                    </a:srgbClr>
                  </a:gs>
                  <a:gs pos="100000">
                    <a:srgbClr val="ED980F">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D1D4-431B-8BBA-F11BB05CE4A6}"/>
              </c:ext>
            </c:extLst>
          </c:dPt>
          <c:dPt>
            <c:idx val="4"/>
            <c:bubble3D val="0"/>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D1D4-431B-8BBA-F11BB05CE4A6}"/>
              </c:ext>
            </c:extLst>
          </c:dPt>
          <c:dPt>
            <c:idx val="5"/>
            <c:bubble3D val="0"/>
            <c:spPr>
              <a:solidFill>
                <a:srgbClr val="105810"/>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D1D4-431B-8BBA-F11BB05CE4A6}"/>
              </c:ext>
            </c:extLst>
          </c:dPt>
          <c:dPt>
            <c:idx val="6"/>
            <c:bubble3D val="0"/>
            <c:spPr>
              <a:solidFill>
                <a:srgbClr val="A6A6A6"/>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D-D1D4-431B-8BBA-F11BB05CE4A6}"/>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mn-ea"/>
                        <a:cs typeface="Arial" panose="020B0604020202020204" pitchFamily="34" charset="0"/>
                      </a:defRPr>
                    </a:pPr>
                    <a:fld id="{D5422C6D-508A-4879-95F8-B92E09E614A9}" type="CATEGORYNAME">
                      <a:rPr lang="en-US" b="1">
                        <a:latin typeface="Arial" panose="020B0604020202020204" pitchFamily="34" charset="0"/>
                      </a:rPr>
                      <a:pPr>
                        <a:defRPr sz="1600" b="1" i="0" u="none" strike="noStrike" kern="1200" baseline="0">
                          <a:solidFill>
                            <a:srgbClr val="000000"/>
                          </a:solidFill>
                          <a:latin typeface="Arial" panose="020B0604020202020204" pitchFamily="34" charset="0"/>
                          <a:ea typeface="+mn-ea"/>
                          <a:cs typeface="Arial" panose="020B0604020202020204" pitchFamily="34" charset="0"/>
                        </a:defRPr>
                      </a:pPr>
                      <a:t>[NOME DA CATEGORIA]</a:t>
                    </a:fld>
                    <a:r>
                      <a:rPr lang="en-US" b="1" baseline="0" dirty="0">
                        <a:latin typeface="Arial" panose="020B0604020202020204" pitchFamily="34" charset="0"/>
                      </a:rPr>
                      <a:t>
</a:t>
                    </a:r>
                    <a:fld id="{E229E832-6E0D-454A-8CFF-02FA2925167D}" type="PERCENTAGE">
                      <a:rPr lang="en-US" b="1" baseline="0">
                        <a:latin typeface="Arial" panose="020B0604020202020204" pitchFamily="34" charset="0"/>
                      </a:rPr>
                      <a:pPr>
                        <a:defRPr sz="1600" b="1" i="0" u="none" strike="noStrike" kern="1200" baseline="0">
                          <a:solidFill>
                            <a:srgbClr val="000000"/>
                          </a:solidFill>
                          <a:latin typeface="Arial" panose="020B0604020202020204" pitchFamily="34" charset="0"/>
                          <a:ea typeface="+mn-ea"/>
                          <a:cs typeface="Arial" panose="020B0604020202020204" pitchFamily="34" charset="0"/>
                        </a:defRPr>
                      </a:pPr>
                      <a:t>[PORCENTAGEM]</a:t>
                    </a:fld>
                    <a:endParaRPr lang="en-US" b="1" baseline="0" dirty="0">
                      <a:latin typeface="Arial" panose="020B0604020202020204" pitchFamily="34" charset="0"/>
                    </a:endParaRPr>
                  </a:p>
                </c:rich>
              </c:tx>
              <c:numFmt formatCode="0.0%" sourceLinked="0"/>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D4-431B-8BBA-F11BB05CE4A6}"/>
                </c:ext>
              </c:extLst>
            </c:dLbl>
            <c:dLbl>
              <c:idx val="1"/>
              <c:layout>
                <c:manualLayout>
                  <c:x val="-8.9959395985977336E-3"/>
                  <c:y val="-2.3006273959672509E-2"/>
                </c:manualLayout>
              </c:layout>
              <c:tx>
                <c:rich>
                  <a:bodyPr/>
                  <a:lstStyle/>
                  <a:p>
                    <a:fld id="{50A012AA-DF2D-440B-90F7-EF431152EF75}" type="CATEGORYNAME">
                      <a:rPr lang="en-US">
                        <a:latin typeface="Arial" panose="020B0604020202020204" pitchFamily="34" charset="0"/>
                      </a:rPr>
                      <a:pPr/>
                      <a:t>[NOME DA CATEGORIA]</a:t>
                    </a:fld>
                    <a:r>
                      <a:rPr lang="en-US" baseline="0" dirty="0">
                        <a:latin typeface="Arial" panose="020B0604020202020204" pitchFamily="34" charset="0"/>
                      </a:rPr>
                      <a:t>
</a:t>
                    </a:r>
                    <a:fld id="{DC58272B-A718-4E9F-A3CA-5A4B6010107D}" type="PERCENTAGE">
                      <a:rPr lang="en-US" baseline="0">
                        <a:latin typeface="Arial" panose="020B0604020202020204" pitchFamily="34" charset="0"/>
                      </a:rPr>
                      <a:pPr/>
                      <a:t>[PORCENTAGEM]</a:t>
                    </a:fld>
                    <a:endParaRPr lang="en-US"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D4-431B-8BBA-F11BB05CE4A6}"/>
                </c:ext>
              </c:extLst>
            </c:dLbl>
            <c:dLbl>
              <c:idx val="2"/>
              <c:delete val="1"/>
              <c:extLst>
                <c:ext xmlns:c15="http://schemas.microsoft.com/office/drawing/2012/chart" uri="{CE6537A1-D6FC-4f65-9D91-7224C49458BB}"/>
                <c:ext xmlns:c16="http://schemas.microsoft.com/office/drawing/2014/chart" uri="{C3380CC4-5D6E-409C-BE32-E72D297353CC}">
                  <c16:uniqueId val="{00000005-D1D4-431B-8BBA-F11BB05CE4A6}"/>
                </c:ext>
              </c:extLst>
            </c:dLbl>
            <c:dLbl>
              <c:idx val="3"/>
              <c:layout>
                <c:manualLayout>
                  <c:x val="7.5591629494828963E-3"/>
                  <c:y val="4.0474924253278526E-2"/>
                </c:manualLayout>
              </c:layout>
              <c:tx>
                <c:rich>
                  <a:bodyPr/>
                  <a:lstStyle/>
                  <a:p>
                    <a:fld id="{67F788E7-7B3B-4A2D-B27C-A2AB153401DE}" type="CATEGORYNAME">
                      <a:rPr lang="pt-PT">
                        <a:latin typeface="Arial" panose="020B0604020202020204" pitchFamily="34" charset="0"/>
                      </a:rPr>
                      <a:pPr/>
                      <a:t>[NOME DA CATEGORIA]</a:t>
                    </a:fld>
                    <a:r>
                      <a:rPr lang="pt-PT" baseline="0" dirty="0">
                        <a:latin typeface="Arial" panose="020B0604020202020204" pitchFamily="34" charset="0"/>
                      </a:rPr>
                      <a:t>
</a:t>
                    </a:r>
                    <a:fld id="{9C3773BB-BDD6-47DE-A19D-EEBD35F0D1F2}" type="PERCENTAGE">
                      <a:rPr lang="pt-PT" baseline="0">
                        <a:latin typeface="Arial" panose="020B0604020202020204" pitchFamily="34" charset="0"/>
                      </a:rPr>
                      <a:pPr/>
                      <a:t>[PORCENTAGEM]</a:t>
                    </a:fld>
                    <a:endParaRPr lang="pt-PT"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1D4-431B-8BBA-F11BB05CE4A6}"/>
                </c:ext>
              </c:extLst>
            </c:dLbl>
            <c:dLbl>
              <c:idx val="4"/>
              <c:layout>
                <c:manualLayout>
                  <c:x val="1.13387444242244E-2"/>
                  <c:y val="7.0391172614397432E-3"/>
                </c:manualLayout>
              </c:layout>
              <c:tx>
                <c:rich>
                  <a:bodyPr/>
                  <a:lstStyle/>
                  <a:p>
                    <a:fld id="{A204E342-A429-4ABE-BFF2-F22B10D10695}" type="CATEGORYNAME">
                      <a:rPr lang="en-US">
                        <a:latin typeface="Arial" panose="020B0604020202020204" pitchFamily="34" charset="0"/>
                      </a:rPr>
                      <a:pPr/>
                      <a:t>[NOME DA CATEGORIA]</a:t>
                    </a:fld>
                    <a:r>
                      <a:rPr lang="en-US" baseline="0" dirty="0">
                        <a:latin typeface="Arial" panose="020B0604020202020204" pitchFamily="34" charset="0"/>
                      </a:rPr>
                      <a:t>
</a:t>
                    </a:r>
                    <a:fld id="{9E840BE8-37DA-41C8-8373-2289C5481441}" type="PERCENTAGE">
                      <a:rPr lang="en-US" baseline="0">
                        <a:latin typeface="Arial" panose="020B0604020202020204" pitchFamily="34" charset="0"/>
                      </a:rPr>
                      <a:pPr/>
                      <a:t>[PORCENTAGEM]</a:t>
                    </a:fld>
                    <a:endParaRPr lang="en-US"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1D4-431B-8BBA-F11BB05CE4A6}"/>
                </c:ext>
              </c:extLst>
            </c:dLbl>
            <c:dLbl>
              <c:idx val="5"/>
              <c:layout>
                <c:manualLayout>
                  <c:x val="1.5058809461942288E-2"/>
                  <c:y val="4.7501278861642911E-2"/>
                </c:manualLayout>
              </c:layout>
              <c:tx>
                <c:rich>
                  <a:bodyPr/>
                  <a:lstStyle/>
                  <a:p>
                    <a:fld id="{AA12A93B-4753-4813-B414-AA0429DEBEAC}" type="CATEGORYNAME">
                      <a:rPr lang="en-US">
                        <a:latin typeface="Arial" panose="020B0604020202020204" pitchFamily="34" charset="0"/>
                      </a:rPr>
                      <a:pPr/>
                      <a:t>[NOME DA CATEGORIA]</a:t>
                    </a:fld>
                    <a:r>
                      <a:rPr lang="en-US" baseline="0" dirty="0">
                        <a:latin typeface="Arial" panose="020B0604020202020204" pitchFamily="34" charset="0"/>
                      </a:rPr>
                      <a:t>
</a:t>
                    </a:r>
                    <a:fld id="{C54F4A63-5131-4BA9-B628-9E451E389854}" type="PERCENTAGE">
                      <a:rPr lang="en-US" baseline="0">
                        <a:latin typeface="Arial" panose="020B0604020202020204" pitchFamily="34" charset="0"/>
                      </a:rPr>
                      <a:pPr/>
                      <a:t>[PORCENTAGEM]</a:t>
                    </a:fld>
                    <a:endParaRPr lang="en-US"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D1D4-431B-8BBA-F11BB05CE4A6}"/>
                </c:ext>
              </c:extLst>
            </c:dLbl>
            <c:dLbl>
              <c:idx val="6"/>
              <c:layout>
                <c:manualLayout>
                  <c:x val="2.7092041694356361E-2"/>
                  <c:y val="2.4684545677040811E-2"/>
                </c:manualLayout>
              </c:layout>
              <c:tx>
                <c:rich>
                  <a:bodyPr/>
                  <a:lstStyle/>
                  <a:p>
                    <a:fld id="{31DAC5D6-3686-45F3-906E-85CF9206C8C8}" type="CATEGORYNAME">
                      <a:rPr lang="en-US">
                        <a:latin typeface="Arial" panose="020B0604020202020204" pitchFamily="34" charset="0"/>
                      </a:rPr>
                      <a:pPr/>
                      <a:t>[NOME DA CATEGORIA]</a:t>
                    </a:fld>
                    <a:r>
                      <a:rPr lang="en-US" baseline="0" dirty="0">
                        <a:latin typeface="Arial" panose="020B0604020202020204" pitchFamily="34" charset="0"/>
                      </a:rPr>
                      <a:t>
</a:t>
                    </a:r>
                    <a:fld id="{D5CA6FB9-89FD-475C-8F40-E44B7BAE7BDE}" type="PERCENTAGE">
                      <a:rPr lang="en-US" baseline="0">
                        <a:latin typeface="Arial" panose="020B0604020202020204" pitchFamily="34" charset="0"/>
                      </a:rPr>
                      <a:pPr/>
                      <a:t>[PORCENTAGEM]</a:t>
                    </a:fld>
                    <a:endParaRPr lang="en-US" baseline="0" dirty="0">
                      <a:latin typeface="Arial" panose="020B0604020202020204" pitchFamily="34"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1D4-431B-8BBA-F11BB05CE4A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bestFit"/>
            <c:showLegendKey val="0"/>
            <c:showVal val="0"/>
            <c:showCatName val="1"/>
            <c:showSerName val="0"/>
            <c:showPercent val="1"/>
            <c:showBubbleSize val="0"/>
            <c:showLeaderLines val="1"/>
            <c:leaderLines>
              <c:spPr>
                <a:ln w="9520">
                  <a:solidFill>
                    <a:schemeClr val="tx2">
                      <a:lumMod val="35000"/>
                      <a:lumOff val="65000"/>
                    </a:schemeClr>
                  </a:solidFill>
                </a:ln>
                <a:effectLst/>
              </c:spPr>
            </c:leaderLines>
            <c:extLst>
              <c:ext xmlns:c15="http://schemas.microsoft.com/office/drawing/2012/chart" uri="{CE6537A1-D6FC-4f65-9D91-7224C49458BB}"/>
            </c:extLst>
          </c:dLbls>
          <c:cat>
            <c:strRef>
              <c:f>Sheet1!$B$1:$H$1</c:f>
              <c:strCache>
                <c:ptCount val="7"/>
                <c:pt idx="0">
                  <c:v>Cardiovascular</c:v>
                </c:pt>
                <c:pt idx="1">
                  <c:v>Morte súbita</c:v>
                </c:pt>
                <c:pt idx="2">
                  <c:v>Infeção relacionada com DP</c:v>
                </c:pt>
                <c:pt idx="3">
                  <c:v>Infeção não relacionada com DP</c:v>
                </c:pt>
                <c:pt idx="4">
                  <c:v>Neoplasia</c:v>
                </c:pt>
                <c:pt idx="5">
                  <c:v>Caquexia</c:v>
                </c:pt>
                <c:pt idx="6">
                  <c:v>Outras conhecidas</c:v>
                </c:pt>
              </c:strCache>
            </c:strRef>
          </c:cat>
          <c:val>
            <c:numRef>
              <c:f>Sheet1!$B$2:$H$2</c:f>
              <c:numCache>
                <c:formatCode>General</c:formatCode>
                <c:ptCount val="7"/>
                <c:pt idx="0">
                  <c:v>27</c:v>
                </c:pt>
                <c:pt idx="1">
                  <c:v>5</c:v>
                </c:pt>
                <c:pt idx="2">
                  <c:v>2</c:v>
                </c:pt>
                <c:pt idx="3">
                  <c:v>6</c:v>
                </c:pt>
                <c:pt idx="4">
                  <c:v>4</c:v>
                </c:pt>
                <c:pt idx="5">
                  <c:v>3</c:v>
                </c:pt>
                <c:pt idx="6">
                  <c:v>2</c:v>
                </c:pt>
              </c:numCache>
            </c:numRef>
          </c:val>
          <c:extLst>
            <c:ext xmlns:c16="http://schemas.microsoft.com/office/drawing/2014/chart" uri="{C3380CC4-5D6E-409C-BE32-E72D297353CC}">
              <c16:uniqueId val="{0000000E-D1D4-431B-8BBA-F11BB05CE4A6}"/>
            </c:ext>
          </c:extLst>
        </c:ser>
        <c:dLbls>
          <c:showLegendKey val="0"/>
          <c:showVal val="0"/>
          <c:showCatName val="0"/>
          <c:showSerName val="0"/>
          <c:showPercent val="0"/>
          <c:showBubbleSize val="0"/>
          <c:showLeaderLines val="1"/>
        </c:dLbls>
      </c:pie3DChart>
    </c:plotArea>
    <c:plotVisOnly val="1"/>
    <c:dispBlanksAs val="zero"/>
    <c:showDLblsOverMax val="0"/>
  </c:chart>
  <c:spPr>
    <a:noFill/>
    <a:ln>
      <a:noFill/>
    </a:ln>
    <a:effectLst/>
  </c:spPr>
  <c:txPr>
    <a:bodyPr/>
    <a:lstStyle/>
    <a:p>
      <a:pPr>
        <a:defRPr/>
      </a:pPr>
      <a:endParaRPr lang="pt-PT"/>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8997943728374"/>
          <c:y val="0.19040640885079238"/>
          <c:w val="0.54681139755766495"/>
          <c:h val="0.50789473684210695"/>
        </c:manualLayout>
      </c:layout>
      <c:pieChart>
        <c:varyColors val="1"/>
        <c:dLbls>
          <c:showLegendKey val="0"/>
          <c:showVal val="0"/>
          <c:showCatName val="0"/>
          <c:showSerName val="0"/>
          <c:showPercent val="0"/>
          <c:showBubbleSize val="0"/>
          <c:showLeaderLines val="0"/>
        </c:dLbls>
        <c:firstSliceAng val="220"/>
      </c:pieChart>
    </c:plotArea>
    <c:plotVisOnly val="1"/>
    <c:dispBlanksAs val="zero"/>
    <c:showDLblsOverMax val="0"/>
  </c:chart>
  <c:spPr>
    <a:noFill/>
    <a:ln>
      <a:noFill/>
    </a:ln>
    <a:effectLst/>
  </c:spPr>
  <c:txPr>
    <a:bodyPr/>
    <a:lstStyle/>
    <a:p>
      <a:pPr>
        <a:defRPr/>
      </a:pPr>
      <a:endParaRPr lang="pt-PT"/>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8997943728374"/>
          <c:y val="0.19040640885079238"/>
          <c:w val="0.54681139755766495"/>
          <c:h val="0.50789473684210695"/>
        </c:manualLayout>
      </c:layout>
      <c:pieChart>
        <c:varyColors val="1"/>
        <c:dLbls>
          <c:showLegendKey val="0"/>
          <c:showVal val="0"/>
          <c:showCatName val="0"/>
          <c:showSerName val="0"/>
          <c:showPercent val="0"/>
          <c:showBubbleSize val="0"/>
          <c:showLeaderLines val="0"/>
        </c:dLbls>
        <c:firstSliceAng val="220"/>
      </c:pieChart>
    </c:plotArea>
    <c:plotVisOnly val="1"/>
    <c:dispBlanksAs val="zero"/>
    <c:showDLblsOverMax val="0"/>
  </c:chart>
  <c:spPr>
    <a:noFill/>
    <a:ln>
      <a:noFill/>
    </a:ln>
    <a:effectLst/>
  </c:spPr>
  <c:txPr>
    <a:bodyPr/>
    <a:lstStyle/>
    <a:p>
      <a:pPr>
        <a:defRPr/>
      </a:pPr>
      <a:endParaRPr lang="pt-PT"/>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20"/>
      <c:rAngAx val="0"/>
      <c:perspective val="0"/>
    </c:view3D>
    <c:floor>
      <c:thickness val="0"/>
    </c:floor>
    <c:sideWall>
      <c:thickness val="0"/>
    </c:sideWall>
    <c:backWall>
      <c:thickness val="0"/>
    </c:backWall>
    <c:plotArea>
      <c:layout>
        <c:manualLayout>
          <c:layoutTarget val="inner"/>
          <c:xMode val="edge"/>
          <c:yMode val="edge"/>
          <c:x val="0.24068997943728374"/>
          <c:y val="0.19040640885079238"/>
          <c:w val="0.54681139755766495"/>
          <c:h val="0.50789473684210695"/>
        </c:manualLayout>
      </c:layout>
      <c:pie3DChart>
        <c:varyColors val="1"/>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a:effectLst/>
  </c:spPr>
  <c:txPr>
    <a:bodyPr/>
    <a:lstStyle/>
    <a:p>
      <a:pPr>
        <a:defRPr/>
      </a:pPr>
      <a:endParaRPr lang="pt-PT"/>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20"/>
      <c:rAngAx val="0"/>
      <c:perspective val="0"/>
    </c:view3D>
    <c:floor>
      <c:thickness val="0"/>
    </c:floor>
    <c:sideWall>
      <c:thickness val="0"/>
    </c:sideWall>
    <c:backWall>
      <c:thickness val="0"/>
    </c:backWall>
    <c:plotArea>
      <c:layout>
        <c:manualLayout>
          <c:layoutTarget val="inner"/>
          <c:xMode val="edge"/>
          <c:yMode val="edge"/>
          <c:x val="0.24068997943728374"/>
          <c:y val="0.19040640885079238"/>
          <c:w val="0.54681139755766495"/>
          <c:h val="0.50789473684210695"/>
        </c:manualLayout>
      </c:layout>
      <c:pie3DChart>
        <c:varyColors val="1"/>
        <c:ser>
          <c:idx val="0"/>
          <c:order val="0"/>
          <c:tx>
            <c:strRef>
              <c:f>Sheet1!$A$2</c:f>
              <c:strCache>
                <c:ptCount val="1"/>
                <c:pt idx="0">
                  <c:v>East</c:v>
                </c:pt>
              </c:strCache>
            </c:strRef>
          </c:tx>
          <c:dPt>
            <c:idx val="0"/>
            <c:bubble3D val="0"/>
            <c: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AB94-403D-8584-3FEB319E82CA}"/>
              </c:ext>
            </c:extLst>
          </c:dPt>
          <c:dPt>
            <c:idx val="1"/>
            <c:bubble3D val="0"/>
            <c:spPr>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AB94-403D-8584-3FEB319E82CA}"/>
              </c:ext>
            </c:extLst>
          </c:dPt>
          <c:dPt>
            <c:idx val="2"/>
            <c:bubble3D val="0"/>
            <c:explosion val="2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AB94-403D-8584-3FEB319E82CA}"/>
              </c:ext>
            </c:extLst>
          </c:dPt>
          <c:dPt>
            <c:idx val="3"/>
            <c:bubble3D val="0"/>
            <c:explosion val="19"/>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AB94-403D-8584-3FEB319E82CA}"/>
              </c:ext>
            </c:extLst>
          </c:dPt>
          <c:dPt>
            <c:idx val="4"/>
            <c:bubble3D val="0"/>
            <c:explosion val="26"/>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9-AB94-403D-8584-3FEB319E82CA}"/>
              </c:ext>
            </c:extLst>
          </c:dPt>
          <c:dPt>
            <c:idx val="5"/>
            <c:bubble3D val="0"/>
            <c:spPr>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B-AB94-403D-8584-3FEB319E82CA}"/>
              </c:ext>
            </c:extLst>
          </c:dPt>
          <c:dPt>
            <c:idx val="6"/>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D-AB94-403D-8584-3FEB319E82CA}"/>
              </c:ext>
            </c:extLst>
          </c:dPt>
          <c:dLbls>
            <c:dLbl>
              <c:idx val="0"/>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94-403D-8584-3FEB319E82CA}"/>
                </c:ext>
              </c:extLst>
            </c:dLbl>
            <c:dLbl>
              <c:idx val="1"/>
              <c:layout>
                <c:manualLayout>
                  <c:x val="-2.3358359451709557E-2"/>
                  <c:y val="-2.124655446087711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94-403D-8584-3FEB319E82CA}"/>
                </c:ext>
              </c:extLst>
            </c:dLbl>
            <c:dLbl>
              <c:idx val="2"/>
              <c:layout>
                <c:manualLayout>
                  <c:x val="-4.3847355434503091E-2"/>
                  <c:y val="-1.8696585428520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94-403D-8584-3FEB319E82CA}"/>
                </c:ext>
              </c:extLst>
            </c:dLbl>
            <c:dLbl>
              <c:idx val="3"/>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94-403D-8584-3FEB319E82CA}"/>
                </c:ext>
              </c:extLst>
            </c:dLbl>
            <c:dLbl>
              <c:idx val="4"/>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B94-403D-8584-3FEB319E82CA}"/>
                </c:ext>
              </c:extLst>
            </c:dLbl>
            <c:dLbl>
              <c:idx val="5"/>
              <c:layout>
                <c:manualLayout>
                  <c:x val="1.5058809461942288E-2"/>
                  <c:y val="4.75012788616429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94-403D-8584-3FEB319E82CA}"/>
                </c:ext>
              </c:extLst>
            </c:dLbl>
            <c:dLbl>
              <c:idx val="6"/>
              <c:layout>
                <c:manualLayout>
                  <c:x val="2.7092041694356361E-2"/>
                  <c:y val="2.46845456770408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B94-403D-8584-3FEB319E82C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99" b="1" i="0" u="none" strike="noStrike" kern="1200" baseline="0">
                    <a:solidFill>
                      <a:schemeClr val="tx1">
                        <a:lumMod val="50000"/>
                      </a:schemeClr>
                    </a:solidFill>
                    <a:latin typeface="+mn-lt"/>
                    <a:ea typeface="+mn-ea"/>
                    <a:cs typeface="+mn-cs"/>
                  </a:defRPr>
                </a:pPr>
                <a:endParaRPr lang="pt-PT"/>
              </a:p>
            </c:txPr>
            <c:dLblPos val="bestFit"/>
            <c:showLegendKey val="0"/>
            <c:showVal val="0"/>
            <c:showCatName val="1"/>
            <c:showSerName val="0"/>
            <c:showPercent val="1"/>
            <c:showBubbleSize val="0"/>
            <c:showLeaderLines val="1"/>
            <c:leaderLines>
              <c:spPr>
                <a:ln w="9520">
                  <a:solidFill>
                    <a:schemeClr val="tx2">
                      <a:lumMod val="35000"/>
                      <a:lumOff val="65000"/>
                    </a:schemeClr>
                  </a:solidFill>
                </a:ln>
                <a:effectLst/>
              </c:spPr>
            </c:leaderLines>
            <c:extLst>
              <c:ext xmlns:c15="http://schemas.microsoft.com/office/drawing/2012/chart" uri="{CE6537A1-D6FC-4f65-9D91-7224C49458BB}"/>
            </c:extLst>
          </c:dLbls>
          <c:cat>
            <c:strRef>
              <c:f>Sheet1!$B$1:$H$1</c:f>
              <c:strCache>
                <c:ptCount val="7"/>
                <c:pt idx="0">
                  <c:v>Cardiovascular</c:v>
                </c:pt>
                <c:pt idx="1">
                  <c:v>Morte súbita</c:v>
                </c:pt>
                <c:pt idx="2">
                  <c:v>Infeção</c:v>
                </c:pt>
                <c:pt idx="3">
                  <c:v>Neoplasia</c:v>
                </c:pt>
                <c:pt idx="4">
                  <c:v>Caquexia</c:v>
                </c:pt>
                <c:pt idx="5">
                  <c:v>Outras conhecidas</c:v>
                </c:pt>
                <c:pt idx="6">
                  <c:v>Desconhecida</c:v>
                </c:pt>
              </c:strCache>
            </c:strRef>
          </c:cat>
          <c:val>
            <c:numRef>
              <c:f>Sheet1!$B$2:$H$2</c:f>
              <c:numCache>
                <c:formatCode>General</c:formatCode>
                <c:ptCount val="7"/>
                <c:pt idx="0">
                  <c:v>17</c:v>
                </c:pt>
                <c:pt idx="1">
                  <c:v>10</c:v>
                </c:pt>
                <c:pt idx="2">
                  <c:v>21</c:v>
                </c:pt>
                <c:pt idx="3">
                  <c:v>16</c:v>
                </c:pt>
                <c:pt idx="4">
                  <c:v>31</c:v>
                </c:pt>
                <c:pt idx="5">
                  <c:v>6</c:v>
                </c:pt>
                <c:pt idx="6">
                  <c:v>14</c:v>
                </c:pt>
              </c:numCache>
            </c:numRef>
          </c:val>
          <c:extLst>
            <c:ext xmlns:c16="http://schemas.microsoft.com/office/drawing/2014/chart" uri="{C3380CC4-5D6E-409C-BE32-E72D297353CC}">
              <c16:uniqueId val="{0000000E-AB94-403D-8584-3FEB319E82CA}"/>
            </c:ext>
          </c:extLst>
        </c:ser>
        <c:dLbls>
          <c:showLegendKey val="0"/>
          <c:showVal val="0"/>
          <c:showCatName val="0"/>
          <c:showSerName val="0"/>
          <c:showPercent val="0"/>
          <c:showBubbleSize val="0"/>
          <c:showLeaderLines val="1"/>
        </c:dLbls>
      </c:pie3DChart>
      <c:spPr>
        <a:noFill/>
        <a:ln w="25387">
          <a:noFill/>
        </a:ln>
      </c:spPr>
    </c:plotArea>
    <c:plotVisOnly val="1"/>
    <c:dispBlanksAs val="zero"/>
    <c:showDLblsOverMax val="0"/>
  </c:chart>
  <c:spPr>
    <a:noFill/>
    <a:ln>
      <a:noFill/>
    </a:ln>
    <a:effectLst/>
  </c:spPr>
  <c:txPr>
    <a:bodyPr/>
    <a:lstStyle/>
    <a:p>
      <a:pPr>
        <a:defRPr/>
      </a:pPr>
      <a:endParaRPr lang="pt-P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555777940831865E-2"/>
          <c:y val="5.5882730108638999E-2"/>
          <c:w val="0.84896661367250004"/>
          <c:h val="0.73381294964028798"/>
        </c:manualLayout>
      </c:layout>
      <c:barChart>
        <c:barDir val="col"/>
        <c:grouping val="clustered"/>
        <c:varyColors val="0"/>
        <c:ser>
          <c:idx val="7"/>
          <c:order val="0"/>
          <c:tx>
            <c:strRef>
              <c:f>Sheet1!$A$2</c:f>
              <c:strCache>
                <c:ptCount val="1"/>
                <c:pt idx="0">
                  <c:v>Total</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a:outerShdw blurRad="40000" dist="23000" dir="5400000" rotWithShape="0">
                <a:srgbClr val="000000">
                  <a:alpha val="35000"/>
                </a:srgbClr>
              </a:outerShdw>
            </a:effectLst>
          </c:spPr>
          <c:invertIfNegative val="0"/>
          <c:dLbls>
            <c:spPr>
              <a:noFill/>
              <a:ln w="25377">
                <a:noFill/>
              </a:ln>
            </c:spPr>
            <c:txPr>
              <a:bodyPr wrap="square" lIns="38100" tIns="19050" rIns="38100" bIns="19050" anchor="ctr">
                <a:spAutoFit/>
              </a:bodyPr>
              <a:lstStyle/>
              <a:p>
                <a:pPr>
                  <a:defRPr sz="1600" b="1">
                    <a:solidFill>
                      <a:srgbClr val="000000"/>
                    </a:solidFill>
                    <a:latin typeface="Arial" panose="020B0604020202020204" pitchFamily="34" charset="0"/>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Sheet1!$B$2</c:f>
              <c:numCache>
                <c:formatCode>General</c:formatCode>
                <c:ptCount val="1"/>
                <c:pt idx="0">
                  <c:v>272.3</c:v>
                </c:pt>
              </c:numCache>
            </c:numRef>
          </c:val>
          <c:extLst>
            <c:ext xmlns:c16="http://schemas.microsoft.com/office/drawing/2014/chart" uri="{C3380CC4-5D6E-409C-BE32-E72D297353CC}">
              <c16:uniqueId val="{00000000-0154-41CE-BF7D-7D6ADC1C753E}"/>
            </c:ext>
          </c:extLst>
        </c:ser>
        <c:ser>
          <c:idx val="8"/>
          <c:order val="1"/>
          <c:tx>
            <c:strRef>
              <c:f>Sheet1!$A$3</c:f>
              <c:strCache>
                <c:ptCount val="1"/>
                <c:pt idx="0">
                  <c:v>HD + DP + Tx</c:v>
                </c:pt>
              </c:strCache>
            </c:strRef>
          </c:tx>
          <c:spPr>
            <a:solidFill>
              <a:srgbClr val="D15C2A"/>
            </a:solidFill>
            <a:ln>
              <a:noFill/>
            </a:ln>
            <a:effectLst>
              <a:outerShdw blurRad="40000" dist="23000" dir="5400000" rotWithShape="0">
                <a:srgbClr val="000000">
                  <a:alpha val="35000"/>
                </a:srgbClr>
              </a:outerShdw>
            </a:effectLst>
          </c:spPr>
          <c:invertIfNegative val="0"/>
          <c:dLbls>
            <c:spPr>
              <a:noFill/>
              <a:ln w="25377">
                <a:noFill/>
              </a:ln>
            </c:spPr>
            <c:txPr>
              <a:bodyPr wrap="square" lIns="38100" tIns="19050" rIns="38100" bIns="19050" anchor="ctr">
                <a:spAutoFit/>
              </a:bodyPr>
              <a:lstStyle/>
              <a:p>
                <a:pPr>
                  <a:defRPr sz="1600" b="1">
                    <a:solidFill>
                      <a:srgbClr val="000000"/>
                    </a:solidFill>
                    <a:latin typeface="Arial" panose="020B0604020202020204" pitchFamily="34" charset="0"/>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Sheet1!$B$3</c:f>
              <c:numCache>
                <c:formatCode>General</c:formatCode>
                <c:ptCount val="1"/>
                <c:pt idx="0">
                  <c:v>235</c:v>
                </c:pt>
              </c:numCache>
            </c:numRef>
          </c:val>
          <c:extLst>
            <c:ext xmlns:c16="http://schemas.microsoft.com/office/drawing/2014/chart" uri="{C3380CC4-5D6E-409C-BE32-E72D297353CC}">
              <c16:uniqueId val="{00000001-0154-41CE-BF7D-7D6ADC1C753E}"/>
            </c:ext>
          </c:extLst>
        </c:ser>
        <c:ser>
          <c:idx val="9"/>
          <c:order val="2"/>
          <c:tx>
            <c:strRef>
              <c:f>Sheet1!$A$4</c:f>
              <c:strCache>
                <c:ptCount val="1"/>
                <c:pt idx="0">
                  <c:v>HD + DP </c:v>
                </c:pt>
              </c:strCache>
            </c:strRef>
          </c:tx>
          <c:spPr>
            <a:solidFill>
              <a:srgbClr val="823604"/>
            </a:solidFill>
            <a:ln>
              <a:noFill/>
            </a:ln>
            <a:effectLst>
              <a:outerShdw blurRad="40000" dist="23000" dir="5400000" rotWithShape="0">
                <a:srgbClr val="000000">
                  <a:alpha val="35000"/>
                </a:srgbClr>
              </a:outerShdw>
            </a:effectLst>
          </c:spPr>
          <c:invertIfNegative val="0"/>
          <c:dLbls>
            <c:spPr>
              <a:noFill/>
              <a:ln w="25377">
                <a:noFill/>
              </a:ln>
            </c:spPr>
            <c:txPr>
              <a:bodyPr wrap="square" lIns="38100" tIns="19050" rIns="38100" bIns="19050" anchor="ctr">
                <a:spAutoFit/>
              </a:bodyPr>
              <a:lstStyle/>
              <a:p>
                <a:pPr>
                  <a:defRPr sz="1600" b="1">
                    <a:solidFill>
                      <a:srgbClr val="000000"/>
                    </a:solidFill>
                    <a:latin typeface="Arial" panose="020B0604020202020204" pitchFamily="34" charset="0"/>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Sheet1!$B$4</c:f>
              <c:numCache>
                <c:formatCode>General</c:formatCode>
                <c:ptCount val="1"/>
                <c:pt idx="0">
                  <c:v>232</c:v>
                </c:pt>
              </c:numCache>
            </c:numRef>
          </c:val>
          <c:extLst>
            <c:ext xmlns:c16="http://schemas.microsoft.com/office/drawing/2014/chart" uri="{C3380CC4-5D6E-409C-BE32-E72D297353CC}">
              <c16:uniqueId val="{00000002-0154-41CE-BF7D-7D6ADC1C753E}"/>
            </c:ext>
          </c:extLst>
        </c:ser>
        <c:ser>
          <c:idx val="10"/>
          <c:order val="3"/>
          <c:tx>
            <c:strRef>
              <c:f>Sheet1!$A$5</c:f>
              <c:strCache>
                <c:ptCount val="1"/>
                <c:pt idx="0">
                  <c:v>HD</c:v>
                </c:pt>
              </c:strCache>
            </c:strRef>
          </c:tx>
          <c:spPr>
            <a:solidFill>
              <a:srgbClr val="A6A6A6"/>
            </a:solidFill>
            <a:ln>
              <a:noFill/>
            </a:ln>
            <a:effectLst>
              <a:outerShdw blurRad="40000" dist="23000" dir="5400000" rotWithShape="0">
                <a:srgbClr val="000000">
                  <a:alpha val="35000"/>
                </a:srgbClr>
              </a:outerShdw>
            </a:effectLst>
          </c:spPr>
          <c:invertIfNegative val="0"/>
          <c:dLbls>
            <c:spPr>
              <a:noFill/>
              <a:ln w="25377">
                <a:noFill/>
              </a:ln>
            </c:spPr>
            <c:txPr>
              <a:bodyPr wrap="square" lIns="38100" tIns="19050" rIns="38100" bIns="19050" anchor="ctr">
                <a:spAutoFit/>
              </a:bodyPr>
              <a:lstStyle/>
              <a:p>
                <a:pPr>
                  <a:defRPr sz="1600" b="1">
                    <a:solidFill>
                      <a:srgbClr val="000000"/>
                    </a:solidFill>
                    <a:latin typeface="Arial" panose="020B0604020202020204" pitchFamily="34" charset="0"/>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Sheet1!$B$5</c:f>
              <c:numCache>
                <c:formatCode>General</c:formatCode>
                <c:ptCount val="1"/>
                <c:pt idx="0">
                  <c:v>206.5</c:v>
                </c:pt>
              </c:numCache>
            </c:numRef>
          </c:val>
          <c:extLst>
            <c:ext xmlns:c16="http://schemas.microsoft.com/office/drawing/2014/chart" uri="{C3380CC4-5D6E-409C-BE32-E72D297353CC}">
              <c16:uniqueId val="{00000003-0154-41CE-BF7D-7D6ADC1C753E}"/>
            </c:ext>
          </c:extLst>
        </c:ser>
        <c:ser>
          <c:idx val="0"/>
          <c:order val="4"/>
          <c:tx>
            <c:strRef>
              <c:f>Sheet1!$A$6</c:f>
              <c:strCache>
                <c:ptCount val="1"/>
                <c:pt idx="0">
                  <c:v>DP</c:v>
                </c:pt>
              </c:strCache>
            </c:strRef>
          </c:tx>
          <c:spPr>
            <a:solidFill>
              <a:srgbClr val="8AB145"/>
            </a:solidFill>
            <a:ln>
              <a:noFill/>
            </a:ln>
            <a:effectLst>
              <a:outerShdw blurRad="40000" dist="23000" dir="5400000" rotWithShape="0">
                <a:srgbClr val="000000">
                  <a:alpha val="35000"/>
                </a:srgbClr>
              </a:outerShdw>
            </a:effectLst>
          </c:spPr>
          <c:invertIfNegative val="0"/>
          <c:dLbls>
            <c:spPr>
              <a:noFill/>
              <a:ln w="25377">
                <a:noFill/>
              </a:ln>
            </c:spPr>
            <c:txPr>
              <a:bodyPr wrap="square" lIns="38100" tIns="19050" rIns="38100" bIns="19050" anchor="ctr">
                <a:spAutoFit/>
              </a:bodyPr>
              <a:lstStyle/>
              <a:p>
                <a:pPr>
                  <a:defRPr sz="1600" b="1">
                    <a:solidFill>
                      <a:srgbClr val="000000"/>
                    </a:solidFill>
                    <a:latin typeface="Arial" panose="020B0604020202020204" pitchFamily="34" charset="0"/>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Sheet1!$B$6</c:f>
              <c:numCache>
                <c:formatCode>General</c:formatCode>
                <c:ptCount val="1"/>
                <c:pt idx="0">
                  <c:v>25.5</c:v>
                </c:pt>
              </c:numCache>
            </c:numRef>
          </c:val>
          <c:extLst>
            <c:ext xmlns:c16="http://schemas.microsoft.com/office/drawing/2014/chart" uri="{C3380CC4-5D6E-409C-BE32-E72D297353CC}">
              <c16:uniqueId val="{00000004-0154-41CE-BF7D-7D6ADC1C753E}"/>
            </c:ext>
          </c:extLst>
        </c:ser>
        <c:ser>
          <c:idx val="1"/>
          <c:order val="5"/>
          <c:tx>
            <c:strRef>
              <c:f>Sheet1!$A$7</c:f>
              <c:strCache>
                <c:ptCount val="1"/>
                <c:pt idx="0">
                  <c:v>Tx</c:v>
                </c:pt>
              </c:strCache>
            </c:strRef>
          </c:tx>
          <c:spPr>
            <a:solidFill>
              <a:srgbClr val="DBA223"/>
            </a:solidFill>
            <a:ln>
              <a:noFill/>
            </a:ln>
            <a:effectLst/>
          </c:spPr>
          <c:invertIfNegative val="0"/>
          <c:dLbls>
            <c:spPr>
              <a:noFill/>
              <a:ln w="25377">
                <a:noFill/>
              </a:ln>
            </c:spPr>
            <c:txPr>
              <a:bodyPr wrap="square" lIns="38100" tIns="19050" rIns="38100" bIns="19050" anchor="ctr">
                <a:spAutoFit/>
              </a:bodyPr>
              <a:lstStyle/>
              <a:p>
                <a:pPr>
                  <a:defRPr sz="1600" b="1">
                    <a:solidFill>
                      <a:srgbClr val="000000"/>
                    </a:solidFill>
                    <a:latin typeface="Arial" panose="020B0604020202020204" pitchFamily="34" charset="0"/>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Sheet1!$B$7</c:f>
              <c:numCache>
                <c:formatCode>General</c:formatCode>
                <c:ptCount val="1"/>
                <c:pt idx="0">
                  <c:v>3</c:v>
                </c:pt>
              </c:numCache>
            </c:numRef>
          </c:val>
          <c:extLst>
            <c:ext xmlns:c16="http://schemas.microsoft.com/office/drawing/2014/chart" uri="{C3380CC4-5D6E-409C-BE32-E72D297353CC}">
              <c16:uniqueId val="{00000005-0154-41CE-BF7D-7D6ADC1C753E}"/>
            </c:ext>
          </c:extLst>
        </c:ser>
        <c:ser>
          <c:idx val="2"/>
          <c:order val="6"/>
          <c:tx>
            <c:strRef>
              <c:f>Sheet1!$A$8</c:f>
              <c:strCache>
                <c:ptCount val="1"/>
                <c:pt idx="0">
                  <c:v>TMC</c:v>
                </c:pt>
              </c:strCache>
            </c:strRef>
          </c:tx>
          <c:spPr>
            <a:solidFill>
              <a:srgbClr val="000000"/>
            </a:solidFill>
          </c:spPr>
          <c:invertIfNegative val="0"/>
          <c:dLbls>
            <c:spPr>
              <a:noFill/>
              <a:ln>
                <a:noFill/>
              </a:ln>
              <a:effectLst/>
            </c:spPr>
            <c:txPr>
              <a:bodyPr wrap="square" lIns="38100" tIns="19050" rIns="38100" bIns="19050" anchor="ctr">
                <a:spAutoFit/>
              </a:bodyPr>
              <a:lstStyle/>
              <a:p>
                <a:pPr>
                  <a:defRPr sz="1600" b="1">
                    <a:solidFill>
                      <a:srgbClr val="000000"/>
                    </a:solidFill>
                    <a:latin typeface="Arial" panose="020B0604020202020204" pitchFamily="34" charset="0"/>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c:f>
              <c:numCache>
                <c:formatCode>General</c:formatCode>
                <c:ptCount val="1"/>
              </c:numCache>
            </c:numRef>
          </c:cat>
          <c:val>
            <c:numRef>
              <c:f>Sheet1!$B$8</c:f>
              <c:numCache>
                <c:formatCode>General</c:formatCode>
                <c:ptCount val="1"/>
                <c:pt idx="0">
                  <c:v>37.299999999999997</c:v>
                </c:pt>
              </c:numCache>
            </c:numRef>
          </c:val>
          <c:extLst>
            <c:ext xmlns:c16="http://schemas.microsoft.com/office/drawing/2014/chart" uri="{C3380CC4-5D6E-409C-BE32-E72D297353CC}">
              <c16:uniqueId val="{00000006-0154-41CE-BF7D-7D6ADC1C753E}"/>
            </c:ext>
          </c:extLst>
        </c:ser>
        <c:dLbls>
          <c:showLegendKey val="0"/>
          <c:showVal val="0"/>
          <c:showCatName val="0"/>
          <c:showSerName val="0"/>
          <c:showPercent val="0"/>
          <c:showBubbleSize val="0"/>
        </c:dLbls>
        <c:gapWidth val="100"/>
        <c:overlap val="-24"/>
        <c:axId val="229571816"/>
        <c:axId val="229572992"/>
      </c:barChart>
      <c:catAx>
        <c:axId val="229571816"/>
        <c:scaling>
          <c:orientation val="minMax"/>
        </c:scaling>
        <c:delete val="0"/>
        <c:axPos val="b"/>
        <c:numFmt formatCode="General" sourceLinked="1"/>
        <c:majorTickMark val="none"/>
        <c:minorTickMark val="none"/>
        <c:tickLblPos val="nextTo"/>
        <c:spPr>
          <a:solidFill>
            <a:schemeClr val="bg2">
              <a:lumMod val="10000"/>
            </a:schemeClr>
          </a:solidFill>
          <a:ln w="9507" cap="flat" cmpd="sng" algn="ctr">
            <a:solidFill>
              <a:schemeClr val="bg2">
                <a:lumMod val="10000"/>
              </a:schemeClr>
            </a:solidFill>
            <a:round/>
          </a:ln>
          <a:effectLst/>
        </c:spPr>
        <c:txPr>
          <a:bodyPr rot="0" spcFirstLastPara="1" vertOverflow="ellipsis" wrap="square" anchor="ctr" anchorCtr="1"/>
          <a:lstStyle/>
          <a:p>
            <a:pPr>
              <a:defRPr sz="1195" b="0" i="0" u="none" strike="noStrike" kern="1200" baseline="0">
                <a:solidFill>
                  <a:schemeClr val="tx2"/>
                </a:solidFill>
                <a:latin typeface="+mn-lt"/>
                <a:ea typeface="+mn-ea"/>
                <a:cs typeface="+mn-cs"/>
              </a:defRPr>
            </a:pPr>
            <a:endParaRPr lang="pt-PT"/>
          </a:p>
        </c:txPr>
        <c:crossAx val="229572992"/>
        <c:crosses val="autoZero"/>
        <c:auto val="1"/>
        <c:lblAlgn val="ctr"/>
        <c:lblOffset val="100"/>
        <c:tickLblSkip val="1"/>
        <c:tickMarkSkip val="1"/>
        <c:noMultiLvlLbl val="0"/>
      </c:catAx>
      <c:valAx>
        <c:axId val="229572992"/>
        <c:scaling>
          <c:orientation val="minMax"/>
        </c:scaling>
        <c:delete val="0"/>
        <c:axPos val="l"/>
        <c:title>
          <c:tx>
            <c:rich>
              <a:bodyPr/>
              <a:lstStyle/>
              <a:p>
                <a:pPr>
                  <a:defRPr sz="1600" b="0" i="0" u="none" strike="noStrike" baseline="0">
                    <a:solidFill>
                      <a:srgbClr val="000000"/>
                    </a:solidFill>
                    <a:latin typeface="+mj-lt"/>
                    <a:ea typeface="Calibri"/>
                    <a:cs typeface="Calibri"/>
                  </a:defRPr>
                </a:pPr>
                <a:r>
                  <a:rPr lang="pt-PT" sz="1600" b="0" dirty="0" err="1">
                    <a:solidFill>
                      <a:srgbClr val="000000"/>
                    </a:solidFill>
                    <a:latin typeface="Arial" panose="020B0604020202020204" pitchFamily="34" charset="0"/>
                  </a:rPr>
                  <a:t>pmp</a:t>
                </a:r>
                <a:endParaRPr lang="pt-PT" sz="1600" b="0" dirty="0">
                  <a:solidFill>
                    <a:srgbClr val="000000"/>
                  </a:solidFill>
                  <a:latin typeface="Arial" panose="020B0604020202020204" pitchFamily="34" charset="0"/>
                </a:endParaRPr>
              </a:p>
            </c:rich>
          </c:tx>
          <c:layout>
            <c:manualLayout>
              <c:xMode val="edge"/>
              <c:yMode val="edge"/>
              <c:x val="6.1919007794582592E-2"/>
              <c:y val="0.32927830481919984"/>
            </c:manualLayout>
          </c:layout>
          <c:overlay val="0"/>
          <c:spPr>
            <a:noFill/>
            <a:ln w="25377">
              <a:noFill/>
            </a:ln>
          </c:spPr>
        </c:title>
        <c:numFmt formatCode="General" sourceLinked="1"/>
        <c:majorTickMark val="none"/>
        <c:minorTickMark val="none"/>
        <c:tickLblPos val="none"/>
        <c:spPr>
          <a:ln w="9516">
            <a:noFill/>
          </a:ln>
        </c:spPr>
        <c:txPr>
          <a:bodyPr rot="-60000000" spcFirstLastPara="1" vertOverflow="ellipsis" vert="horz" wrap="square" anchor="ctr" anchorCtr="1"/>
          <a:lstStyle/>
          <a:p>
            <a:pPr>
              <a:defRPr sz="1195" b="0" i="0" u="none" strike="noStrike" kern="1200" baseline="0">
                <a:solidFill>
                  <a:schemeClr val="tx2"/>
                </a:solidFill>
                <a:latin typeface="+mn-lt"/>
                <a:ea typeface="+mn-ea"/>
                <a:cs typeface="+mn-cs"/>
              </a:defRPr>
            </a:pPr>
            <a:endParaRPr lang="pt-PT"/>
          </a:p>
        </c:txPr>
        <c:crossAx val="229571816"/>
        <c:crosses val="autoZero"/>
        <c:crossBetween val="between"/>
      </c:valAx>
      <c:spPr>
        <a:noFill/>
        <a:ln w="25377">
          <a:noFill/>
        </a:ln>
      </c:spPr>
    </c:plotArea>
    <c:legend>
      <c:legendPos val="b"/>
      <c:legendEntry>
        <c:idx val="0"/>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Entry>
      <c:legendEntry>
        <c:idx val="1"/>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Entry>
      <c:legendEntry>
        <c:idx val="2"/>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Entry>
      <c:legendEntry>
        <c:idx val="3"/>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Entry>
      <c:legendEntry>
        <c:idx val="4"/>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Entry>
      <c:legendEntry>
        <c:idx val="5"/>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Entry>
      <c:legendEntry>
        <c:idx val="6"/>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Entry>
      <c:layout>
        <c:manualLayout>
          <c:xMode val="edge"/>
          <c:yMode val="edge"/>
          <c:x val="0.15231340445393743"/>
          <c:y val="0.90029438740378742"/>
          <c:w val="0.63380136683710508"/>
          <c:h val="5.4039804666797385E-2"/>
        </c:manualLayout>
      </c:layout>
      <c:overlay val="0"/>
      <c:spPr>
        <a:noFill/>
        <a:ln w="25377">
          <a:noFill/>
        </a:ln>
      </c:spPr>
      <c:txPr>
        <a:bodyPr rot="0" spcFirstLastPara="1" vertOverflow="ellipsis" vert="horz" wrap="square" anchor="ctr" anchorCtr="1"/>
        <a:lstStyle/>
        <a:p>
          <a:pPr>
            <a:defRPr sz="16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
    <c:plotVisOnly val="1"/>
    <c:dispBlanksAs val="gap"/>
    <c:showDLblsOverMax val="0"/>
  </c:chart>
  <c:spPr>
    <a:noFill/>
    <a:ln>
      <a:noFill/>
    </a:ln>
  </c:spPr>
  <c:txPr>
    <a:bodyPr/>
    <a:lstStyle/>
    <a:p>
      <a:pPr>
        <a:defRPr/>
      </a:pPr>
      <a:endParaRPr lang="pt-P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707801375837015E-2"/>
          <c:y val="0"/>
          <c:w val="0.9023432347999033"/>
          <c:h val="0.91482695153440419"/>
        </c:manualLayout>
      </c:layout>
      <c:barChart>
        <c:barDir val="col"/>
        <c:grouping val="clustered"/>
        <c:varyColors val="0"/>
        <c:ser>
          <c:idx val="1"/>
          <c:order val="0"/>
          <c:tx>
            <c:strRef>
              <c:f>Sheet1!$A$2</c:f>
              <c:strCache>
                <c:ptCount val="1"/>
                <c:pt idx="0">
                  <c:v>CUMUL</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a:outerShdw blurRad="76200" dir="18900000" sy="23000" kx="-1200000" algn="bl" rotWithShape="0">
                <a:prstClr val="black">
                  <a:alpha val="20000"/>
                </a:prstClr>
              </a:outerShdw>
            </a:effectLst>
          </c:spPr>
          <c:invertIfNegative val="0"/>
          <c:dPt>
            <c:idx val="14"/>
            <c:invertIfNegative val="0"/>
            <c:bubble3D val="0"/>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c:spPr>
            <c:extLst>
              <c:ext xmlns:c16="http://schemas.microsoft.com/office/drawing/2014/chart" uri="{C3380CC4-5D6E-409C-BE32-E72D297353CC}">
                <c16:uniqueId val="{00000001-D05C-4050-B7AD-D27DC637C0C9}"/>
              </c:ext>
            </c:extLst>
          </c:dPt>
          <c:dPt>
            <c:idx val="15"/>
            <c:invertIfNegative val="0"/>
            <c:bubble3D val="0"/>
            <c:extLst>
              <c:ext xmlns:c16="http://schemas.microsoft.com/office/drawing/2014/chart" uri="{C3380CC4-5D6E-409C-BE32-E72D297353CC}">
                <c16:uniqueId val="{00000001-3C41-43C1-A3B0-BE538A7B69D7}"/>
              </c:ext>
            </c:extLst>
          </c:dPt>
          <c:dLbls>
            <c:dLbl>
              <c:idx val="9"/>
              <c:layout>
                <c:manualLayout>
                  <c:x val="0"/>
                  <c:y val="-2.1325644267143902E-2"/>
                </c:manualLayout>
              </c:layout>
              <c:tx>
                <c:rich>
                  <a:bodyPr/>
                  <a:lstStyle/>
                  <a:p>
                    <a:fld id="{27E6F822-DC75-483E-A5A9-F229F34BFDCE}" type="VALUE">
                      <a:rPr lang="en-US">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05C-4050-B7AD-D27DC637C0C9}"/>
                </c:ext>
              </c:extLst>
            </c:dLbl>
            <c:dLbl>
              <c:idx val="14"/>
              <c:layout>
                <c:manualLayout>
                  <c:x val="0"/>
                  <c:y val="-1.8279123657551896E-2"/>
                </c:manualLayout>
              </c:layout>
              <c:tx>
                <c:rich>
                  <a:bodyPr/>
                  <a:lstStyle/>
                  <a:p>
                    <a:fld id="{4075CE9F-1E3D-499F-A1F7-2C62F87662D2}" type="VALUE">
                      <a:rPr lang="en-US">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5C-4050-B7AD-D27DC637C0C9}"/>
                </c:ext>
              </c:extLst>
            </c:dLbl>
            <c:dLbl>
              <c:idx val="16"/>
              <c:layout>
                <c:manualLayout>
                  <c:x val="-8.6659616379941226E-3"/>
                  <c:y val="-6.7023453411023601E-2"/>
                </c:manualLayout>
              </c:layout>
              <c:tx>
                <c:rich>
                  <a:bodyPr wrap="square" lIns="38100" tIns="19050" rIns="38100" bIns="19050" anchor="ctr">
                    <a:spAutoFit/>
                  </a:bodyPr>
                  <a:lstStyle/>
                  <a:p>
                    <a:pPr>
                      <a:defRPr sz="1100" b="0" baseline="0">
                        <a:solidFill>
                          <a:srgbClr val="000000"/>
                        </a:solidFill>
                        <a:latin typeface="Arial" panose="020B0604020202020204" pitchFamily="34" charset="0"/>
                        <a:cs typeface="Arial" panose="020B0604020202020204" pitchFamily="34" charset="0"/>
                      </a:defRPr>
                    </a:pPr>
                    <a:fld id="{3BD439BF-9EA3-4749-9023-5E7ED891B282}" type="VALUE">
                      <a:rPr lang="en-US" sz="1100" baseline="0">
                        <a:solidFill>
                          <a:srgbClr val="000000"/>
                        </a:solidFill>
                        <a:latin typeface="Arial" panose="020B0604020202020204" pitchFamily="34" charset="0"/>
                        <a:cs typeface="Arial" panose="020B0604020202020204" pitchFamily="34" charset="0"/>
                      </a:rPr>
                      <a:pPr>
                        <a:defRPr sz="1100" b="0" baseline="0">
                          <a:solidFill>
                            <a:srgbClr val="000000"/>
                          </a:solidFill>
                          <a:latin typeface="Arial" panose="020B0604020202020204" pitchFamily="34" charset="0"/>
                          <a:cs typeface="Arial" panose="020B0604020202020204" pitchFamily="34" charset="0"/>
                        </a:defRPr>
                      </a:pPr>
                      <a:t>[VALOR]</a:t>
                    </a:fld>
                    <a:endParaRPr lang="pt-PT"/>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84-43FA-AECC-22309E43B68A}"/>
                </c:ext>
              </c:extLst>
            </c:dLbl>
            <c:dLbl>
              <c:idx val="17"/>
              <c:layout>
                <c:manualLayout>
                  <c:x val="-1.4443269396656872E-3"/>
                  <c:y val="-3.6558247315103785E-2"/>
                </c:manualLayout>
              </c:layout>
              <c:tx>
                <c:rich>
                  <a:bodyPr wrap="square" lIns="38100" tIns="19050" rIns="38100" bIns="19050" anchor="ctr">
                    <a:spAutoFit/>
                  </a:bodyPr>
                  <a:lstStyle/>
                  <a:p>
                    <a:pPr>
                      <a:defRPr sz="1100" b="0" baseline="0">
                        <a:solidFill>
                          <a:srgbClr val="000000"/>
                        </a:solidFill>
                        <a:latin typeface="Arial" panose="020B0604020202020204" pitchFamily="34" charset="0"/>
                        <a:cs typeface="Arial" panose="020B0604020202020204" pitchFamily="34" charset="0"/>
                      </a:defRPr>
                    </a:pPr>
                    <a:fld id="{D3DA77A1-CD82-4F24-92FA-E20484806AFD}" type="VALUE">
                      <a:rPr lang="en-US" sz="1100">
                        <a:latin typeface="Arial" panose="020B0604020202020204" pitchFamily="34" charset="0"/>
                        <a:cs typeface="Arial" panose="020B0604020202020204" pitchFamily="34" charset="0"/>
                      </a:rPr>
                      <a:pPr>
                        <a:defRPr sz="1100" b="0" baseline="0">
                          <a:solidFill>
                            <a:srgbClr val="000000"/>
                          </a:solidFill>
                          <a:latin typeface="Arial" panose="020B0604020202020204" pitchFamily="34" charset="0"/>
                          <a:cs typeface="Arial" panose="020B0604020202020204" pitchFamily="34" charset="0"/>
                        </a:defRPr>
                      </a:pPr>
                      <a:t>[VALOR]</a:t>
                    </a:fld>
                    <a:endParaRPr lang="pt-PT"/>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84-43FA-AECC-22309E43B68A}"/>
                </c:ext>
              </c:extLst>
            </c:dLbl>
            <c:dLbl>
              <c:idx val="18"/>
              <c:layout>
                <c:manualLayout>
                  <c:x val="4.3329808189970613E-3"/>
                  <c:y val="-2.7418685486327841E-2"/>
                </c:manualLayout>
              </c:layout>
              <c:tx>
                <c:rich>
                  <a:bodyPr wrap="square" lIns="38100" tIns="19050" rIns="38100" bIns="19050" anchor="ctr">
                    <a:spAutoFit/>
                  </a:bodyPr>
                  <a:lstStyle/>
                  <a:p>
                    <a:pPr>
                      <a:defRPr sz="1100" b="0" baseline="0">
                        <a:solidFill>
                          <a:srgbClr val="000000"/>
                        </a:solidFill>
                        <a:latin typeface="Arial" panose="020B0604020202020204" pitchFamily="34" charset="0"/>
                        <a:cs typeface="Arial" panose="020B0604020202020204" pitchFamily="34" charset="0"/>
                      </a:defRPr>
                    </a:pPr>
                    <a:fld id="{C31FDC78-F24D-44DD-AD70-04A391DAE362}" type="VALUE">
                      <a:rPr lang="en-US" sz="1100" b="0">
                        <a:latin typeface="Arial" panose="020B0604020202020204" pitchFamily="34" charset="0"/>
                        <a:cs typeface="Arial" panose="020B0604020202020204" pitchFamily="34" charset="0"/>
                      </a:rPr>
                      <a:pPr>
                        <a:defRPr sz="1100" b="0" baseline="0">
                          <a:solidFill>
                            <a:srgbClr val="000000"/>
                          </a:solidFill>
                          <a:latin typeface="Arial" panose="020B0604020202020204" pitchFamily="34" charset="0"/>
                          <a:cs typeface="Arial" panose="020B0604020202020204" pitchFamily="34" charset="0"/>
                        </a:defRPr>
                      </a:pPr>
                      <a:t>[VALOR]</a:t>
                    </a:fld>
                    <a:endParaRPr lang="pt-PT"/>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84-43FA-AECC-22309E43B68A}"/>
                </c:ext>
              </c:extLst>
            </c:dLbl>
            <c:dLbl>
              <c:idx val="19"/>
              <c:spPr>
                <a:noFill/>
                <a:ln>
                  <a:noFill/>
                </a:ln>
                <a:effectLst/>
              </c:spPr>
              <c:txPr>
                <a:bodyPr wrap="square" lIns="38100" tIns="19050" rIns="38100" bIns="19050" anchor="ctr">
                  <a:spAutoFit/>
                </a:bodyPr>
                <a:lstStyle/>
                <a:p>
                  <a:pPr>
                    <a:defRPr sz="1200" b="0" baseline="0">
                      <a:solidFill>
                        <a:srgbClr val="000000"/>
                      </a:solidFill>
                      <a:latin typeface="Arial" panose="020B0604020202020204" pitchFamily="34" charset="0"/>
                      <a:cs typeface="Arial" panose="020B0604020202020204" pitchFamily="34" charset="0"/>
                    </a:defRPr>
                  </a:pPr>
                  <a:endParaRPr lang="pt-PT"/>
                </a:p>
              </c:txPr>
              <c:dLblPos val="outEnd"/>
              <c:showLegendKey val="0"/>
              <c:showVal val="1"/>
              <c:showCatName val="0"/>
              <c:showSerName val="0"/>
              <c:showPercent val="0"/>
              <c:showBubbleSize val="0"/>
              <c:extLst>
                <c:ext xmlns:c16="http://schemas.microsoft.com/office/drawing/2014/chart" uri="{C3380CC4-5D6E-409C-BE32-E72D297353CC}">
                  <c16:uniqueId val="{00000003-27B1-4E62-94D0-3002FAFBF1D3}"/>
                </c:ext>
              </c:extLst>
            </c:dLbl>
            <c:dLbl>
              <c:idx val="20"/>
              <c:spPr>
                <a:noFill/>
                <a:ln>
                  <a:noFill/>
                </a:ln>
                <a:effectLst/>
              </c:spPr>
              <c:txPr>
                <a:bodyPr wrap="square" lIns="38100" tIns="19050" rIns="38100" bIns="19050" anchor="ctr">
                  <a:spAutoFit/>
                </a:bodyPr>
                <a:lstStyle/>
                <a:p>
                  <a:pPr>
                    <a:defRPr sz="1400" b="1" baseline="0">
                      <a:solidFill>
                        <a:srgbClr val="000000"/>
                      </a:solidFill>
                      <a:latin typeface="Arial" panose="020B0604020202020204" pitchFamily="34" charset="0"/>
                      <a:cs typeface="Arial" panose="020B0604020202020204" pitchFamily="34" charset="0"/>
                    </a:defRPr>
                  </a:pPr>
                  <a:endParaRPr lang="pt-PT"/>
                </a:p>
              </c:txPr>
              <c:dLblPos val="outEnd"/>
              <c:showLegendKey val="0"/>
              <c:showVal val="1"/>
              <c:showCatName val="0"/>
              <c:showSerName val="0"/>
              <c:showPercent val="0"/>
              <c:showBubbleSize val="0"/>
              <c:extLst>
                <c:ext xmlns:c16="http://schemas.microsoft.com/office/drawing/2014/chart" uri="{C3380CC4-5D6E-409C-BE32-E72D297353CC}">
                  <c16:uniqueId val="{00000004-27B1-4E62-94D0-3002FAFBF1D3}"/>
                </c:ext>
              </c:extLst>
            </c:dLbl>
            <c:spPr>
              <a:noFill/>
              <a:ln>
                <a:noFill/>
              </a:ln>
              <a:effectLst/>
            </c:spPr>
            <c:txPr>
              <a:bodyPr wrap="square" lIns="38100" tIns="19050" rIns="38100" bIns="19050" anchor="ctr">
                <a:spAutoFit/>
              </a:bodyPr>
              <a:lstStyle/>
              <a:p>
                <a:pPr>
                  <a:defRPr sz="1100" baseline="0">
                    <a:solidFill>
                      <a:srgbClr val="000000"/>
                    </a:solidFill>
                    <a:latin typeface="Arial" panose="020B0604020202020204" pitchFamily="34" charset="0"/>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Sheet1!$B$1:$V$1</c:f>
              <c:numCache>
                <c:formatCode>General</c:formatCode>
                <c:ptCount val="21"/>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numCache>
            </c:numRef>
          </c:cat>
          <c:val>
            <c:numRef>
              <c:f>Sheet1!$B$2:$V$2</c:f>
              <c:numCache>
                <c:formatCode>General</c:formatCode>
                <c:ptCount val="21"/>
                <c:pt idx="0">
                  <c:v>204</c:v>
                </c:pt>
                <c:pt idx="1">
                  <c:v>230</c:v>
                </c:pt>
                <c:pt idx="2">
                  <c:v>227</c:v>
                </c:pt>
                <c:pt idx="3">
                  <c:v>231</c:v>
                </c:pt>
                <c:pt idx="4">
                  <c:v>232</c:v>
                </c:pt>
                <c:pt idx="5">
                  <c:v>235.2</c:v>
                </c:pt>
                <c:pt idx="6">
                  <c:v>224.4</c:v>
                </c:pt>
                <c:pt idx="7">
                  <c:v>218.14</c:v>
                </c:pt>
                <c:pt idx="8">
                  <c:v>230.56</c:v>
                </c:pt>
                <c:pt idx="9">
                  <c:v>234.86</c:v>
                </c:pt>
                <c:pt idx="10">
                  <c:v>225.08</c:v>
                </c:pt>
                <c:pt idx="11">
                  <c:v>233.73</c:v>
                </c:pt>
                <c:pt idx="12">
                  <c:v>227.07</c:v>
                </c:pt>
                <c:pt idx="13">
                  <c:v>253.33</c:v>
                </c:pt>
                <c:pt idx="14">
                  <c:v>256.99</c:v>
                </c:pt>
                <c:pt idx="15">
                  <c:v>227.22</c:v>
                </c:pt>
                <c:pt idx="16">
                  <c:v>241.18</c:v>
                </c:pt>
                <c:pt idx="17">
                  <c:v>240.94</c:v>
                </c:pt>
                <c:pt idx="18">
                  <c:v>237.79</c:v>
                </c:pt>
                <c:pt idx="19">
                  <c:v>235.5</c:v>
                </c:pt>
                <c:pt idx="20">
                  <c:v>232</c:v>
                </c:pt>
              </c:numCache>
            </c:numRef>
          </c:val>
          <c:extLst>
            <c:ext xmlns:c16="http://schemas.microsoft.com/office/drawing/2014/chart" uri="{C3380CC4-5D6E-409C-BE32-E72D297353CC}">
              <c16:uniqueId val="{00000006-0E84-43FA-AECC-22309E43B68A}"/>
            </c:ext>
          </c:extLst>
        </c:ser>
        <c:dLbls>
          <c:dLblPos val="outEnd"/>
          <c:showLegendKey val="0"/>
          <c:showVal val="1"/>
          <c:showCatName val="0"/>
          <c:showSerName val="0"/>
          <c:showPercent val="0"/>
          <c:showBubbleSize val="0"/>
        </c:dLbls>
        <c:gapWidth val="41"/>
        <c:axId val="229578872"/>
        <c:axId val="229574168"/>
      </c:barChart>
      <c:catAx>
        <c:axId val="229578872"/>
        <c:scaling>
          <c:orientation val="minMax"/>
        </c:scaling>
        <c:delete val="0"/>
        <c:axPos val="b"/>
        <c:numFmt formatCode="General" sourceLinked="1"/>
        <c:majorTickMark val="out"/>
        <c:minorTickMark val="none"/>
        <c:tickLblPos val="nextTo"/>
        <c:spPr>
          <a:ln w="9516">
            <a:noFill/>
          </a:ln>
        </c:spPr>
        <c:txPr>
          <a:bodyPr rot="0" spcFirstLastPara="1" vertOverflow="ellipsis" wrap="square" anchor="ctr" anchorCtr="1"/>
          <a:lstStyle/>
          <a:p>
            <a:pPr>
              <a:defRPr sz="1200" b="0" i="0" u="none" strike="noStrike" kern="1200" baseline="0">
                <a:solidFill>
                  <a:srgbClr val="000000"/>
                </a:solidFill>
                <a:effectLst/>
                <a:latin typeface="Arial" panose="020B0604020202020204" pitchFamily="34" charset="0"/>
                <a:ea typeface="+mn-ea"/>
                <a:cs typeface="Arial" panose="020B0604020202020204" pitchFamily="34" charset="0"/>
              </a:defRPr>
            </a:pPr>
            <a:endParaRPr lang="pt-PT"/>
          </a:p>
        </c:txPr>
        <c:crossAx val="229574168"/>
        <c:crosses val="autoZero"/>
        <c:auto val="0"/>
        <c:lblAlgn val="ctr"/>
        <c:lblOffset val="100"/>
        <c:tickLblSkip val="1"/>
        <c:tickMarkSkip val="1"/>
        <c:noMultiLvlLbl val="0"/>
      </c:catAx>
      <c:valAx>
        <c:axId val="229574168"/>
        <c:scaling>
          <c:orientation val="minMax"/>
          <c:min val="150"/>
        </c:scaling>
        <c:delete val="1"/>
        <c:axPos val="l"/>
        <c:title>
          <c:tx>
            <c:rich>
              <a:bodyPr/>
              <a:lstStyle/>
              <a:p>
                <a:pPr algn="r">
                  <a:defRPr sz="1400" b="0" i="0" u="none" strike="noStrike" baseline="0">
                    <a:solidFill>
                      <a:srgbClr val="000000"/>
                    </a:solidFill>
                    <a:latin typeface="+mj-lt"/>
                    <a:ea typeface="Calibri"/>
                    <a:cs typeface="Calibri"/>
                  </a:defRPr>
                </a:pPr>
                <a:r>
                  <a:rPr lang="pt-PT" sz="1400" b="0" dirty="0" err="1">
                    <a:latin typeface="Arial" panose="020B0604020202020204" pitchFamily="34" charset="0"/>
                  </a:rPr>
                  <a:t>pmp</a:t>
                </a:r>
                <a:endParaRPr lang="pt-PT" sz="1400" b="0" dirty="0">
                  <a:latin typeface="Arial" panose="020B0604020202020204" pitchFamily="34" charset="0"/>
                </a:endParaRPr>
              </a:p>
            </c:rich>
          </c:tx>
          <c:layout>
            <c:manualLayout>
              <c:xMode val="edge"/>
              <c:yMode val="edge"/>
              <c:x val="1.2468976824011491E-3"/>
              <c:y val="0.58777409689854609"/>
            </c:manualLayout>
          </c:layout>
          <c:overlay val="0"/>
          <c:spPr>
            <a:noFill/>
            <a:ln w="25377">
              <a:noFill/>
            </a:ln>
          </c:spPr>
        </c:title>
        <c:numFmt formatCode="General" sourceLinked="1"/>
        <c:majorTickMark val="out"/>
        <c:minorTickMark val="none"/>
        <c:tickLblPos val="nextTo"/>
        <c:crossAx val="229578872"/>
        <c:crosses val="autoZero"/>
        <c:crossBetween val="between"/>
      </c:valAx>
      <c:spPr>
        <a:noFill/>
        <a:ln w="25377">
          <a:noFill/>
        </a:ln>
      </c:spPr>
    </c:plotArea>
    <c:plotVisOnly val="1"/>
    <c:dispBlanksAs val="gap"/>
    <c:showDLblsOverMax val="0"/>
  </c:chart>
  <c:spPr>
    <a:noFill/>
    <a:ln>
      <a:noFill/>
    </a:ln>
  </c:spPr>
  <c:txPr>
    <a:bodyPr/>
    <a:lstStyle/>
    <a:p>
      <a:pPr>
        <a:defRPr/>
      </a:pPr>
      <a:endParaRPr lang="pt-P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53560046863676"/>
          <c:y val="0.14419495858341466"/>
          <c:w val="0.61850519548631355"/>
          <c:h val="0.5669756951760262"/>
        </c:manualLayout>
      </c:layout>
      <c:pieChart>
        <c:varyColors val="1"/>
        <c:ser>
          <c:idx val="0"/>
          <c:order val="0"/>
          <c:tx>
            <c:strRef>
              <c:f>Sheet1!$A$2</c:f>
              <c:strCache>
                <c:ptCount val="1"/>
                <c:pt idx="0">
                  <c:v>East</c:v>
                </c:pt>
              </c:strCache>
            </c:strRef>
          </c:tx>
          <c:dPt>
            <c:idx val="0"/>
            <c:bubble3D val="0"/>
            <c:spPr>
              <a:solidFill>
                <a:srgbClr val="EBCB2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853-4BFF-B689-942C0DA9D7E6}"/>
              </c:ext>
            </c:extLst>
          </c:dPt>
          <c:dPt>
            <c:idx val="1"/>
            <c:bubble3D val="0"/>
            <c:spPr>
              <a:solidFill>
                <a:srgbClr val="82360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853-4BFF-B689-942C0DA9D7E6}"/>
              </c:ext>
            </c:extLst>
          </c:dPt>
          <c:dPt>
            <c:idx val="2"/>
            <c:bubble3D val="0"/>
            <c:spPr>
              <a:solidFill>
                <a:srgbClr val="D15C2A"/>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853-4BFF-B689-942C0DA9D7E6}"/>
              </c:ext>
            </c:extLst>
          </c:dPt>
          <c:dPt>
            <c:idx val="3"/>
            <c:bubble3D val="0"/>
            <c:spPr>
              <a:solidFill>
                <a:srgbClr val="67A32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3853-4BFF-B689-942C0DA9D7E6}"/>
              </c:ext>
            </c:extLst>
          </c:dPt>
          <c:dPt>
            <c:idx val="4"/>
            <c:bubble3D val="0"/>
            <c:spPr>
              <a:solidFill>
                <a:srgbClr val="10581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3853-4BFF-B689-942C0DA9D7E6}"/>
              </c:ext>
            </c:extLst>
          </c:dPt>
          <c:dPt>
            <c:idx val="5"/>
            <c:bubble3D val="0"/>
            <c:spPr>
              <a:solidFill>
                <a:srgbClr val="A6A6A6"/>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3853-4BFF-B689-942C0DA9D7E6}"/>
              </c:ext>
            </c:extLst>
          </c:dPt>
          <c:dPt>
            <c:idx val="6"/>
            <c:bubble3D val="0"/>
            <c:spPr>
              <a:solidFill>
                <a:srgbClr val="BF7945"/>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3853-4BFF-B689-942C0DA9D7E6}"/>
              </c:ext>
            </c:extLst>
          </c:dPt>
          <c:dPt>
            <c:idx val="7"/>
            <c:bubble3D val="0"/>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3853-4BFF-B689-942C0DA9D7E6}"/>
              </c:ext>
            </c:extLst>
          </c:dPt>
          <c:dLbls>
            <c:dLbl>
              <c:idx val="0"/>
              <c:layout>
                <c:manualLayout>
                  <c:x val="1.22192326406265E-2"/>
                  <c:y val="1.514442847232650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mn-ea"/>
                      <a:cs typeface="+mn-cs"/>
                    </a:defRPr>
                  </a:pPr>
                  <a:endParaRPr lang="pt-P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53-4BFF-B689-942C0DA9D7E6}"/>
                </c:ext>
              </c:extLst>
            </c:dLbl>
            <c:dLbl>
              <c:idx val="1"/>
              <c:layout>
                <c:manualLayout>
                  <c:x val="3.533080391793759E-3"/>
                  <c:y val="-3.40851855763065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853-4BFF-B689-942C0DA9D7E6}"/>
                </c:ext>
              </c:extLst>
            </c:dLbl>
            <c:dLbl>
              <c:idx val="2"/>
              <c:layout>
                <c:manualLayout>
                  <c:x val="2.7612745349654008E-2"/>
                  <c:y val="-2.86581572546964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853-4BFF-B689-942C0DA9D7E6}"/>
                </c:ext>
              </c:extLst>
            </c:dLbl>
            <c:dLbl>
              <c:idx val="3"/>
              <c:layout>
                <c:manualLayout>
                  <c:x val="1.4091272212380211E-2"/>
                  <c:y val="-1.92766177373833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853-4BFF-B689-942C0DA9D7E6}"/>
                </c:ext>
              </c:extLst>
            </c:dLbl>
            <c:dLbl>
              <c:idx val="4"/>
              <c:layout>
                <c:manualLayout>
                  <c:x val="-7.0649107926255297E-2"/>
                  <c:y val="2.3719596358357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853-4BFF-B689-942C0DA9D7E6}"/>
                </c:ext>
              </c:extLst>
            </c:dLbl>
            <c:dLbl>
              <c:idx val="5"/>
              <c:layout>
                <c:manualLayout>
                  <c:x val="-9.9259418546290609E-3"/>
                  <c:y val="-1.389288191837059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853-4BFF-B689-942C0DA9D7E6}"/>
                </c:ext>
              </c:extLst>
            </c:dLbl>
            <c:dLbl>
              <c:idx val="6"/>
              <c:layout>
                <c:manualLayout>
                  <c:x val="9.3389396468813004E-4"/>
                  <c:y val="1.525856951804730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853-4BFF-B689-942C0DA9D7E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0000"/>
                    </a:solidFill>
                    <a:latin typeface="Arial" panose="020B0604020202020204" pitchFamily="34" charset="0"/>
                    <a:ea typeface="+mn-ea"/>
                    <a:cs typeface="+mn-cs"/>
                  </a:defRPr>
                </a:pPr>
                <a:endParaRPr lang="pt-PT"/>
              </a:p>
            </c:txP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Sheet1!$B$1:$H$1</c:f>
              <c:strCache>
                <c:ptCount val="7"/>
                <c:pt idx="0">
                  <c:v>Diabetes</c:v>
                </c:pt>
                <c:pt idx="1">
                  <c:v>Hipertensão Arterial</c:v>
                </c:pt>
                <c:pt idx="2">
                  <c:v>GNC</c:v>
                </c:pt>
                <c:pt idx="3">
                  <c:v>Doença Poliquística</c:v>
                </c:pt>
                <c:pt idx="4">
                  <c:v>Hipoplasia/displasia</c:v>
                </c:pt>
                <c:pt idx="5">
                  <c:v>Outras conhecidas</c:v>
                </c:pt>
                <c:pt idx="6">
                  <c:v>Indeterminada</c:v>
                </c:pt>
              </c:strCache>
            </c:strRef>
          </c:cat>
          <c:val>
            <c:numRef>
              <c:f>Sheet1!$B$2:$H$2</c:f>
              <c:numCache>
                <c:formatCode>General</c:formatCode>
                <c:ptCount val="7"/>
                <c:pt idx="0">
                  <c:v>699</c:v>
                </c:pt>
                <c:pt idx="1">
                  <c:v>243</c:v>
                </c:pt>
                <c:pt idx="2">
                  <c:v>288</c:v>
                </c:pt>
                <c:pt idx="3">
                  <c:v>143</c:v>
                </c:pt>
                <c:pt idx="4">
                  <c:v>34</c:v>
                </c:pt>
                <c:pt idx="5">
                  <c:v>639</c:v>
                </c:pt>
                <c:pt idx="6" formatCode="0.00">
                  <c:v>435</c:v>
                </c:pt>
              </c:numCache>
            </c:numRef>
          </c:val>
          <c:extLst>
            <c:ext xmlns:c16="http://schemas.microsoft.com/office/drawing/2014/chart" uri="{C3380CC4-5D6E-409C-BE32-E72D297353CC}">
              <c16:uniqueId val="{00000010-3853-4BFF-B689-942C0DA9D7E6}"/>
            </c:ext>
          </c:extLst>
        </c:ser>
        <c:dLbls>
          <c:showLegendKey val="0"/>
          <c:showVal val="0"/>
          <c:showCatName val="1"/>
          <c:showSerName val="0"/>
          <c:showPercent val="1"/>
          <c:showBubbleSize val="0"/>
          <c:showLeaderLines val="1"/>
        </c:dLbls>
        <c:firstSliceAng val="300"/>
      </c:pieChart>
      <c:spPr>
        <a:noFill/>
        <a:ln>
          <a:noFill/>
        </a:ln>
        <a:effectLst/>
      </c:spPr>
    </c:plotArea>
    <c:plotVisOnly val="1"/>
    <c:dispBlanksAs val="zero"/>
    <c:showDLblsOverMax val="0"/>
  </c:chart>
  <c:spPr>
    <a:noFill/>
    <a:ln>
      <a:noFill/>
    </a:ln>
    <a:effectLst/>
  </c:spPr>
  <c:txPr>
    <a:bodyPr/>
    <a:lstStyle/>
    <a:p>
      <a:pPr>
        <a:defRPr/>
      </a:pPr>
      <a:endParaRPr lang="pt-P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1738821453044"/>
          <c:y val="7.3267278531339325E-2"/>
          <c:w val="0.86005434782608703"/>
          <c:h val="0.67018469656993196"/>
        </c:manualLayout>
      </c:layout>
      <c:lineChart>
        <c:grouping val="standard"/>
        <c:varyColors val="0"/>
        <c:ser>
          <c:idx val="0"/>
          <c:order val="0"/>
          <c:tx>
            <c:strRef>
              <c:f>Sheet1!$A$2</c:f>
              <c:strCache>
                <c:ptCount val="1"/>
                <c:pt idx="0">
                  <c:v>DM %</c:v>
                </c:pt>
              </c:strCache>
            </c:strRef>
          </c:tx>
          <c:spPr>
            <a:ln w="31750" cap="rnd">
              <a:solidFill>
                <a:srgbClr val="C00000"/>
              </a:solidFill>
              <a:round/>
            </a:ln>
            <a:effectLst>
              <a:outerShdw blurRad="40000" dist="23000" dir="5400000" rotWithShape="0">
                <a:srgbClr val="000000">
                  <a:alpha val="35000"/>
                </a:srgbClr>
              </a:outerShdw>
            </a:effectLst>
          </c:spPr>
          <c:marker>
            <c:symbol val="none"/>
          </c:marker>
          <c:dPt>
            <c:idx val="0"/>
            <c:marker>
              <c:symbol val="none"/>
            </c:marker>
            <c:bubble3D val="0"/>
            <c:spPr>
              <a:ln w="31750" cap="rnd">
                <a:solidFill>
                  <a:srgbClr val="D15C2A"/>
                </a:solidFill>
                <a:round/>
              </a:ln>
              <a:effectLst>
                <a:outerShdw blurRad="40000" dist="23000" dir="5400000" rotWithShape="0">
                  <a:srgbClr val="000000">
                    <a:alpha val="35000"/>
                  </a:srgbClr>
                </a:outerShdw>
              </a:effectLst>
            </c:spPr>
            <c:extLst>
              <c:ext xmlns:c16="http://schemas.microsoft.com/office/drawing/2014/chart" uri="{C3380CC4-5D6E-409C-BE32-E72D297353CC}">
                <c16:uniqueId val="{00000001-BF68-475E-B10B-19F930DBE48B}"/>
              </c:ext>
            </c:extLst>
          </c:dPt>
          <c:dPt>
            <c:idx val="1"/>
            <c:marker>
              <c:symbol val="none"/>
            </c:marker>
            <c:bubble3D val="0"/>
            <c:spPr>
              <a:ln w="31750" cap="rnd">
                <a:solidFill>
                  <a:srgbClr val="D15C2A"/>
                </a:solidFill>
                <a:round/>
              </a:ln>
              <a:effectLst>
                <a:outerShdw blurRad="40000" dist="23000" dir="5400000" rotWithShape="0">
                  <a:srgbClr val="000000">
                    <a:alpha val="35000"/>
                  </a:srgbClr>
                </a:outerShdw>
              </a:effectLst>
            </c:spPr>
            <c:extLst>
              <c:ext xmlns:c16="http://schemas.microsoft.com/office/drawing/2014/chart" uri="{C3380CC4-5D6E-409C-BE32-E72D297353CC}">
                <c16:uniqueId val="{00000009-CFAC-4D3E-92EC-469EEEC330C4}"/>
              </c:ext>
            </c:extLst>
          </c:dPt>
          <c:dPt>
            <c:idx val="2"/>
            <c:marker>
              <c:symbol val="none"/>
            </c:marker>
            <c:bubble3D val="0"/>
            <c:spPr>
              <a:ln w="31750" cap="rnd">
                <a:solidFill>
                  <a:srgbClr val="D15C2A"/>
                </a:solidFill>
                <a:round/>
              </a:ln>
              <a:effectLst>
                <a:outerShdw blurRad="40000" dist="23000" dir="5400000" rotWithShape="0">
                  <a:srgbClr val="000000">
                    <a:alpha val="35000"/>
                  </a:srgbClr>
                </a:outerShdw>
              </a:effectLst>
            </c:spPr>
            <c:extLst>
              <c:ext xmlns:c16="http://schemas.microsoft.com/office/drawing/2014/chart" uri="{C3380CC4-5D6E-409C-BE32-E72D297353CC}">
                <c16:uniqueId val="{00000008-CFAC-4D3E-92EC-469EEEC330C4}"/>
              </c:ext>
            </c:extLst>
          </c:dPt>
          <c:dPt>
            <c:idx val="3"/>
            <c:marker>
              <c:symbol val="none"/>
            </c:marker>
            <c:bubble3D val="0"/>
            <c:spPr>
              <a:ln w="31750" cap="rnd">
                <a:solidFill>
                  <a:srgbClr val="D15C2A"/>
                </a:solidFill>
                <a:round/>
              </a:ln>
              <a:effectLst>
                <a:outerShdw blurRad="40000" dist="23000" dir="5400000" rotWithShape="0">
                  <a:srgbClr val="000000">
                    <a:alpha val="35000"/>
                  </a:srgbClr>
                </a:outerShdw>
              </a:effectLst>
            </c:spPr>
            <c:extLst>
              <c:ext xmlns:c16="http://schemas.microsoft.com/office/drawing/2014/chart" uri="{C3380CC4-5D6E-409C-BE32-E72D297353CC}">
                <c16:uniqueId val="{00000007-CFAC-4D3E-92EC-469EEEC330C4}"/>
              </c:ext>
            </c:extLst>
          </c:dPt>
          <c:dPt>
            <c:idx val="4"/>
            <c:marker>
              <c:symbol val="none"/>
            </c:marker>
            <c:bubble3D val="0"/>
            <c:spPr>
              <a:ln w="31750" cap="rnd">
                <a:solidFill>
                  <a:srgbClr val="D15C2A"/>
                </a:solidFill>
                <a:round/>
              </a:ln>
              <a:effectLst>
                <a:outerShdw blurRad="40000" dist="23000" dir="5400000" rotWithShape="0">
                  <a:srgbClr val="000000">
                    <a:alpha val="35000"/>
                  </a:srgbClr>
                </a:outerShdw>
              </a:effectLst>
            </c:spPr>
            <c:extLst>
              <c:ext xmlns:c16="http://schemas.microsoft.com/office/drawing/2014/chart" uri="{C3380CC4-5D6E-409C-BE32-E72D297353CC}">
                <c16:uniqueId val="{00000006-CFAC-4D3E-92EC-469EEEC330C4}"/>
              </c:ext>
            </c:extLst>
          </c:dPt>
          <c:dPt>
            <c:idx val="5"/>
            <c:marker>
              <c:symbol val="none"/>
            </c:marker>
            <c:bubble3D val="0"/>
            <c:spPr>
              <a:ln w="31750" cap="rnd">
                <a:solidFill>
                  <a:srgbClr val="D15C2A"/>
                </a:solidFill>
                <a:round/>
              </a:ln>
              <a:effectLst>
                <a:outerShdw blurRad="40000" dist="23000" dir="5400000" rotWithShape="0">
                  <a:srgbClr val="000000">
                    <a:alpha val="35000"/>
                  </a:srgbClr>
                </a:outerShdw>
              </a:effectLst>
            </c:spPr>
            <c:extLst>
              <c:ext xmlns:c16="http://schemas.microsoft.com/office/drawing/2014/chart" uri="{C3380CC4-5D6E-409C-BE32-E72D297353CC}">
                <c16:uniqueId val="{00000005-CFAC-4D3E-92EC-469EEEC330C4}"/>
              </c:ext>
            </c:extLst>
          </c:dPt>
          <c:dPt>
            <c:idx val="6"/>
            <c:marker>
              <c:symbol val="none"/>
            </c:marker>
            <c:bubble3D val="0"/>
            <c:spPr>
              <a:ln w="31750" cap="rnd">
                <a:solidFill>
                  <a:srgbClr val="D15C2A"/>
                </a:solidFill>
                <a:round/>
              </a:ln>
              <a:effectLst>
                <a:outerShdw blurRad="40000" dist="23000" dir="5400000" rotWithShape="0">
                  <a:srgbClr val="000000">
                    <a:alpha val="35000"/>
                  </a:srgbClr>
                </a:outerShdw>
              </a:effectLst>
            </c:spPr>
            <c:extLst>
              <c:ext xmlns:c16="http://schemas.microsoft.com/office/drawing/2014/chart" uri="{C3380CC4-5D6E-409C-BE32-E72D297353CC}">
                <c16:uniqueId val="{00000004-CFAC-4D3E-92EC-469EEEC330C4}"/>
              </c:ext>
            </c:extLst>
          </c:dPt>
          <c:dPt>
            <c:idx val="7"/>
            <c:marker>
              <c:symbol val="none"/>
            </c:marker>
            <c:bubble3D val="0"/>
            <c:spPr>
              <a:ln w="31750" cap="rnd">
                <a:solidFill>
                  <a:srgbClr val="D15C2A"/>
                </a:solidFill>
                <a:round/>
              </a:ln>
              <a:effectLst>
                <a:outerShdw blurRad="40000" dist="23000" dir="5400000" rotWithShape="0">
                  <a:srgbClr val="000000">
                    <a:alpha val="35000"/>
                  </a:srgbClr>
                </a:outerShdw>
              </a:effectLst>
            </c:spPr>
            <c:extLst>
              <c:ext xmlns:c16="http://schemas.microsoft.com/office/drawing/2014/chart" uri="{C3380CC4-5D6E-409C-BE32-E72D297353CC}">
                <c16:uniqueId val="{00000003-CFAC-4D3E-92EC-469EEEC330C4}"/>
              </c:ext>
            </c:extLst>
          </c:dPt>
          <c:dPt>
            <c:idx val="8"/>
            <c:marker>
              <c:symbol val="none"/>
            </c:marker>
            <c:bubble3D val="0"/>
            <c:spPr>
              <a:ln w="31750" cap="rnd">
                <a:solidFill>
                  <a:srgbClr val="D15C2A"/>
                </a:solidFill>
                <a:round/>
              </a:ln>
              <a:effectLst>
                <a:outerShdw blurRad="40000" dist="23000" dir="5400000" rotWithShape="0">
                  <a:srgbClr val="000000">
                    <a:alpha val="35000"/>
                  </a:srgbClr>
                </a:outerShdw>
              </a:effectLst>
            </c:spPr>
            <c:extLst>
              <c:ext xmlns:c16="http://schemas.microsoft.com/office/drawing/2014/chart" uri="{C3380CC4-5D6E-409C-BE32-E72D297353CC}">
                <c16:uniqueId val="{00000002-CFAC-4D3E-92EC-469EEEC330C4}"/>
              </c:ext>
            </c:extLst>
          </c:dPt>
          <c:dLbls>
            <c:dLbl>
              <c:idx val="1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t"/>
              <c:showLegendKey val="0"/>
              <c:showVal val="1"/>
              <c:showCatName val="0"/>
              <c:showSerName val="0"/>
              <c:showPercent val="0"/>
              <c:showBubbleSize val="0"/>
              <c:extLst>
                <c:ext xmlns:c16="http://schemas.microsoft.com/office/drawing/2014/chart" uri="{C3380CC4-5D6E-409C-BE32-E72D297353CC}">
                  <c16:uniqueId val="{00000012-0F3D-4076-B86F-CAC3ECAE5EB7}"/>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Sheet1!$B$2:$L$2</c:f>
              <c:numCache>
                <c:formatCode>General</c:formatCode>
                <c:ptCount val="11"/>
                <c:pt idx="0">
                  <c:v>33.9</c:v>
                </c:pt>
                <c:pt idx="1">
                  <c:v>31.8</c:v>
                </c:pt>
                <c:pt idx="2">
                  <c:v>32.200000000000003</c:v>
                </c:pt>
                <c:pt idx="3">
                  <c:v>31.5</c:v>
                </c:pt>
                <c:pt idx="4">
                  <c:v>33.200000000000003</c:v>
                </c:pt>
                <c:pt idx="5">
                  <c:v>33.1</c:v>
                </c:pt>
                <c:pt idx="6">
                  <c:v>33.200000000000003</c:v>
                </c:pt>
                <c:pt idx="7">
                  <c:v>29.6</c:v>
                </c:pt>
                <c:pt idx="8">
                  <c:v>31.3</c:v>
                </c:pt>
                <c:pt idx="9">
                  <c:v>30.5</c:v>
                </c:pt>
                <c:pt idx="10">
                  <c:v>28.2</c:v>
                </c:pt>
              </c:numCache>
            </c:numRef>
          </c:val>
          <c:smooth val="0"/>
          <c:extLst>
            <c:ext xmlns:c16="http://schemas.microsoft.com/office/drawing/2014/chart" uri="{C3380CC4-5D6E-409C-BE32-E72D297353CC}">
              <c16:uniqueId val="{00000000-0F84-4965-BE70-F7C5201F85FF}"/>
            </c:ext>
          </c:extLst>
        </c:ser>
        <c:ser>
          <c:idx val="1"/>
          <c:order val="1"/>
          <c:tx>
            <c:strRef>
              <c:f>Sheet1!$A$3</c:f>
              <c:strCache>
                <c:ptCount val="1"/>
                <c:pt idx="0">
                  <c:v>HTA %</c:v>
                </c:pt>
              </c:strCache>
            </c:strRef>
          </c:tx>
          <c:spPr>
            <a:ln w="31750" cap="rnd">
              <a:solidFill>
                <a:srgbClr val="DBA223"/>
              </a:solidFill>
              <a:round/>
            </a:ln>
            <a:effectLst>
              <a:outerShdw blurRad="40000" dist="23000" dir="5400000" rotWithShape="0">
                <a:srgbClr val="000000">
                  <a:alpha val="35000"/>
                </a:srgbClr>
              </a:outerShdw>
            </a:effectLst>
          </c:spPr>
          <c:marker>
            <c:symbol val="none"/>
          </c:marker>
          <c:dLbls>
            <c:dLbl>
              <c:idx val="1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b"/>
              <c:showLegendKey val="0"/>
              <c:showVal val="1"/>
              <c:showCatName val="0"/>
              <c:showSerName val="0"/>
              <c:showPercent val="0"/>
              <c:showBubbleSize val="0"/>
              <c:extLst>
                <c:ext xmlns:c16="http://schemas.microsoft.com/office/drawing/2014/chart" uri="{C3380CC4-5D6E-409C-BE32-E72D297353CC}">
                  <c16:uniqueId val="{00000013-0F3D-4076-B86F-CAC3ECAE5EB7}"/>
                </c:ext>
              </c:extLst>
            </c:dLbl>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Sheet1!$B$3:$L$3</c:f>
              <c:numCache>
                <c:formatCode>General</c:formatCode>
                <c:ptCount val="11"/>
                <c:pt idx="0">
                  <c:v>13.1</c:v>
                </c:pt>
                <c:pt idx="1">
                  <c:v>14.8</c:v>
                </c:pt>
                <c:pt idx="2">
                  <c:v>15</c:v>
                </c:pt>
                <c:pt idx="3">
                  <c:v>13.9</c:v>
                </c:pt>
                <c:pt idx="4">
                  <c:v>13</c:v>
                </c:pt>
                <c:pt idx="5">
                  <c:v>14.4</c:v>
                </c:pt>
                <c:pt idx="6">
                  <c:v>12.5</c:v>
                </c:pt>
                <c:pt idx="7">
                  <c:v>13.5</c:v>
                </c:pt>
                <c:pt idx="8">
                  <c:v>11.2</c:v>
                </c:pt>
                <c:pt idx="9">
                  <c:v>10.9</c:v>
                </c:pt>
                <c:pt idx="10">
                  <c:v>9.8000000000000007</c:v>
                </c:pt>
              </c:numCache>
            </c:numRef>
          </c:val>
          <c:smooth val="0"/>
          <c:extLst>
            <c:ext xmlns:c16="http://schemas.microsoft.com/office/drawing/2014/chart" uri="{C3380CC4-5D6E-409C-BE32-E72D297353CC}">
              <c16:uniqueId val="{00000001-0F84-4965-BE70-F7C5201F85FF}"/>
            </c:ext>
          </c:extLst>
        </c:ser>
        <c:dLbls>
          <c:showLegendKey val="0"/>
          <c:showVal val="1"/>
          <c:showCatName val="0"/>
          <c:showSerName val="0"/>
          <c:showPercent val="0"/>
          <c:showBubbleSize val="0"/>
        </c:dLbls>
        <c:smooth val="0"/>
        <c:axId val="309520736"/>
        <c:axId val="309522696"/>
      </c:lineChart>
      <c:catAx>
        <c:axId val="30952073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09522696"/>
        <c:crosses val="autoZero"/>
        <c:auto val="1"/>
        <c:lblAlgn val="ctr"/>
        <c:lblOffset val="100"/>
        <c:tickLblSkip val="1"/>
        <c:tickMarkSkip val="1"/>
        <c:noMultiLvlLbl val="0"/>
      </c:catAx>
      <c:valAx>
        <c:axId val="30952269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r>
                  <a:rPr lang="es-ES" sz="1400"/>
                  <a:t>% Diabetes / HTA</a:t>
                </a:r>
              </a:p>
            </c:rich>
          </c:tx>
          <c:layout>
            <c:manualLayout>
              <c:xMode val="edge"/>
              <c:yMode val="edge"/>
              <c:x val="1.4945652173913001E-2"/>
              <c:y val="0.2559366754617409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09520736"/>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
    <c:plotVisOnly val="1"/>
    <c:dispBlanksAs val="gap"/>
    <c:showDLblsOverMax val="0"/>
  </c:chart>
  <c:spPr>
    <a:noFill/>
    <a:ln>
      <a:noFill/>
    </a:ln>
    <a:effectLst/>
  </c:spPr>
  <c:txPr>
    <a:bodyPr/>
    <a:lstStyle/>
    <a:p>
      <a:pPr>
        <a:defRPr>
          <a:solidFill>
            <a:srgbClr val="000000"/>
          </a:solidFill>
          <a:latin typeface="Arial" panose="020B0604020202020204" pitchFamily="34" charset="0"/>
          <a:cs typeface="Arial" panose="020B0604020202020204" pitchFamily="34" charset="0"/>
        </a:defRPr>
      </a:pPr>
      <a:endParaRPr lang="pt-P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48252275998268E-2"/>
          <c:y val="2.6378943952133149E-2"/>
          <c:w val="0.84896661367250004"/>
          <c:h val="0.73381294964028798"/>
        </c:manualLayout>
      </c:layout>
      <c:barChart>
        <c:barDir val="col"/>
        <c:grouping val="clustered"/>
        <c:varyColors val="0"/>
        <c:ser>
          <c:idx val="7"/>
          <c:order val="0"/>
          <c:tx>
            <c:strRef>
              <c:f>Sheet1!$A$2</c:f>
              <c:strCache>
                <c:ptCount val="1"/>
                <c:pt idx="0">
                  <c:v>Total</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a:outerShdw blurRad="40000" dist="23000" dir="5400000" rotWithShape="0">
                <a:srgbClr val="000000">
                  <a:alpha val="35000"/>
                </a:srgbClr>
              </a:outerShdw>
            </a:effectLst>
          </c:spPr>
          <c:invertIfNegative val="0"/>
          <c:dPt>
            <c:idx val="0"/>
            <c:invertIfNegative val="0"/>
            <c:bubble3D val="0"/>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F12-417F-AFA2-CF6846DAB17D}"/>
              </c:ext>
            </c:extLst>
          </c:dPt>
          <c:dLbls>
            <c:dLbl>
              <c:idx val="0"/>
              <c:tx>
                <c:rich>
                  <a:bodyPr/>
                  <a:lstStyle/>
                  <a:p>
                    <a:fld id="{4655193F-4B25-460E-AEB1-7E4AB0B5A349}" type="VALUE">
                      <a:rPr lang="en-US" b="1">
                        <a:solidFill>
                          <a:srgbClr val="000000"/>
                        </a:solidFill>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12-417F-AFA2-CF6846DAB17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Sheet1!$B$2</c:f>
              <c:numCache>
                <c:formatCode>General</c:formatCode>
                <c:ptCount val="1"/>
                <c:pt idx="0">
                  <c:v>2021.1</c:v>
                </c:pt>
              </c:numCache>
            </c:numRef>
          </c:val>
          <c:extLst>
            <c:ext xmlns:c16="http://schemas.microsoft.com/office/drawing/2014/chart" uri="{C3380CC4-5D6E-409C-BE32-E72D297353CC}">
              <c16:uniqueId val="{00000002-9F12-417F-AFA2-CF6846DAB17D}"/>
            </c:ext>
          </c:extLst>
        </c:ser>
        <c:ser>
          <c:idx val="8"/>
          <c:order val="1"/>
          <c:tx>
            <c:strRef>
              <c:f>Sheet1!$A$3</c:f>
              <c:strCache>
                <c:ptCount val="1"/>
                <c:pt idx="0">
                  <c:v>HD +  DP + Tx</c:v>
                </c:pt>
              </c:strCache>
            </c:strRef>
          </c:tx>
          <c:spPr>
            <a:solidFill>
              <a:srgbClr val="D15C2A"/>
            </a:solidFill>
            <a:ln>
              <a:noFill/>
            </a:ln>
            <a:effectLst>
              <a:outerShdw blurRad="40000" dist="23000" dir="5400000" rotWithShape="0">
                <a:srgbClr val="000000">
                  <a:alpha val="35000"/>
                </a:srgbClr>
              </a:outerShdw>
            </a:effectLst>
          </c:spPr>
          <c:invertIfNegative val="0"/>
          <c:dPt>
            <c:idx val="0"/>
            <c:invertIfNegative val="0"/>
            <c:bubble3D val="0"/>
            <c:spPr>
              <a:solidFill>
                <a:srgbClr val="D15C2A"/>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4-9F12-417F-AFA2-CF6846DAB17D}"/>
              </c:ext>
            </c:extLst>
          </c:dPt>
          <c:dLbls>
            <c:dLbl>
              <c:idx val="0"/>
              <c:tx>
                <c:rich>
                  <a:bodyPr/>
                  <a:lstStyle/>
                  <a:p>
                    <a:fld id="{4FF9AB3D-51E8-402F-B6A3-0C9ACAB9642E}" type="VALUE">
                      <a:rPr lang="en-US" b="1">
                        <a:solidFill>
                          <a:srgbClr val="000000"/>
                        </a:solidFill>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F12-417F-AFA2-CF6846DAB17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Sheet1!$B$3</c:f>
              <c:numCache>
                <c:formatCode>General</c:formatCode>
                <c:ptCount val="1"/>
                <c:pt idx="0">
                  <c:v>1982.7</c:v>
                </c:pt>
              </c:numCache>
            </c:numRef>
          </c:val>
          <c:extLst>
            <c:ext xmlns:c16="http://schemas.microsoft.com/office/drawing/2014/chart" uri="{C3380CC4-5D6E-409C-BE32-E72D297353CC}">
              <c16:uniqueId val="{00000005-9F12-417F-AFA2-CF6846DAB17D}"/>
            </c:ext>
          </c:extLst>
        </c:ser>
        <c:ser>
          <c:idx val="9"/>
          <c:order val="2"/>
          <c:tx>
            <c:strRef>
              <c:f>Sheet1!$A$4</c:f>
              <c:strCache>
                <c:ptCount val="1"/>
                <c:pt idx="0">
                  <c:v>HD + DP</c:v>
                </c:pt>
              </c:strCache>
            </c:strRef>
          </c:tx>
          <c:spPr>
            <a:solidFill>
              <a:srgbClr val="823604"/>
            </a:solidFill>
            <a:ln>
              <a:noFill/>
            </a:ln>
            <a:effectLst>
              <a:outerShdw blurRad="40000" dist="23000" dir="5400000" rotWithShape="0">
                <a:srgbClr val="000000">
                  <a:alpha val="35000"/>
                </a:srgbClr>
              </a:outerShdw>
            </a:effectLst>
          </c:spPr>
          <c:invertIfNegative val="0"/>
          <c:dPt>
            <c:idx val="0"/>
            <c:invertIfNegative val="0"/>
            <c:bubble3D val="0"/>
            <c:spPr>
              <a:solidFill>
                <a:srgbClr val="823604"/>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9F12-417F-AFA2-CF6846DAB17D}"/>
              </c:ext>
            </c:extLst>
          </c:dPt>
          <c:dLbls>
            <c:dLbl>
              <c:idx val="0"/>
              <c:tx>
                <c:rich>
                  <a:bodyPr/>
                  <a:lstStyle/>
                  <a:p>
                    <a:fld id="{249C8DA1-B6BF-4C3A-A3D0-464BD0D2BE46}" type="VALUE">
                      <a:rPr lang="en-US" b="1">
                        <a:solidFill>
                          <a:srgbClr val="000000"/>
                        </a:solidFill>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12-417F-AFA2-CF6846DAB17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Sheet1!$B$4</c:f>
              <c:numCache>
                <c:formatCode>General</c:formatCode>
                <c:ptCount val="1"/>
                <c:pt idx="0">
                  <c:v>1307.5999999999999</c:v>
                </c:pt>
              </c:numCache>
            </c:numRef>
          </c:val>
          <c:extLst>
            <c:ext xmlns:c16="http://schemas.microsoft.com/office/drawing/2014/chart" uri="{C3380CC4-5D6E-409C-BE32-E72D297353CC}">
              <c16:uniqueId val="{00000008-9F12-417F-AFA2-CF6846DAB17D}"/>
            </c:ext>
          </c:extLst>
        </c:ser>
        <c:ser>
          <c:idx val="10"/>
          <c:order val="3"/>
          <c:tx>
            <c:strRef>
              <c:f>Sheet1!$A$5</c:f>
              <c:strCache>
                <c:ptCount val="1"/>
                <c:pt idx="0">
                  <c:v>HD</c:v>
                </c:pt>
              </c:strCache>
            </c:strRef>
          </c:tx>
          <c:spPr>
            <a:solidFill>
              <a:srgbClr val="A6A6A6"/>
            </a:solidFill>
            <a:ln>
              <a:noFill/>
            </a:ln>
            <a:effectLst>
              <a:outerShdw blurRad="40000" dist="23000" dir="5400000" rotWithShape="0">
                <a:srgbClr val="000000">
                  <a:alpha val="35000"/>
                </a:srgbClr>
              </a:outerShdw>
            </a:effectLst>
          </c:spPr>
          <c:invertIfNegative val="0"/>
          <c:dPt>
            <c:idx val="0"/>
            <c:invertIfNegative val="0"/>
            <c:bubble3D val="0"/>
            <c:spPr>
              <a:solidFill>
                <a:srgbClr val="A6A6A6"/>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A-9F12-417F-AFA2-CF6846DAB17D}"/>
              </c:ext>
            </c:extLst>
          </c:dPt>
          <c:dLbls>
            <c:dLbl>
              <c:idx val="0"/>
              <c:tx>
                <c:rich>
                  <a:bodyPr/>
                  <a:lstStyle/>
                  <a:p>
                    <a:fld id="{01FF39E6-9A63-4029-918B-07CF8B670165}" type="VALUE">
                      <a:rPr lang="en-US" b="1">
                        <a:solidFill>
                          <a:srgbClr val="000000"/>
                        </a:solidFill>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12-417F-AFA2-CF6846DAB17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Sheet1!$B$5</c:f>
              <c:numCache>
                <c:formatCode>General</c:formatCode>
                <c:ptCount val="1"/>
                <c:pt idx="0">
                  <c:v>1223.0999999999999</c:v>
                </c:pt>
              </c:numCache>
            </c:numRef>
          </c:val>
          <c:extLst>
            <c:ext xmlns:c16="http://schemas.microsoft.com/office/drawing/2014/chart" uri="{C3380CC4-5D6E-409C-BE32-E72D297353CC}">
              <c16:uniqueId val="{0000000B-9F12-417F-AFA2-CF6846DAB17D}"/>
            </c:ext>
          </c:extLst>
        </c:ser>
        <c:ser>
          <c:idx val="0"/>
          <c:order val="4"/>
          <c:tx>
            <c:strRef>
              <c:f>Sheet1!$A$6</c:f>
              <c:strCache>
                <c:ptCount val="1"/>
                <c:pt idx="0">
                  <c:v>DP</c:v>
                </c:pt>
              </c:strCache>
            </c:strRef>
          </c:tx>
          <c:spPr>
            <a:solidFill>
              <a:srgbClr val="8AB145"/>
            </a:solidFill>
            <a:ln>
              <a:noFill/>
            </a:ln>
            <a:effectLst>
              <a:outerShdw blurRad="40000" dist="23000" dir="5400000" rotWithShape="0">
                <a:srgbClr val="000000">
                  <a:alpha val="35000"/>
                </a:srgbClr>
              </a:outerShdw>
            </a:effectLst>
          </c:spPr>
          <c:invertIfNegative val="0"/>
          <c:dLbls>
            <c:dLbl>
              <c:idx val="0"/>
              <c:tx>
                <c:rich>
                  <a:bodyPr/>
                  <a:lstStyle/>
                  <a:p>
                    <a:fld id="{A4B1CCBC-CAD2-45D1-A599-F2B24C8AE135}" type="VALUE">
                      <a:rPr lang="en-US" b="1">
                        <a:solidFill>
                          <a:srgbClr val="000000"/>
                        </a:solidFill>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9F12-417F-AFA2-CF6846DAB17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numCache>
            </c:numRef>
          </c:cat>
          <c:val>
            <c:numRef>
              <c:f>Sheet1!$B$6</c:f>
              <c:numCache>
                <c:formatCode>General</c:formatCode>
                <c:ptCount val="1"/>
                <c:pt idx="0">
                  <c:v>84.5</c:v>
                </c:pt>
              </c:numCache>
            </c:numRef>
          </c:val>
          <c:extLst>
            <c:ext xmlns:c16="http://schemas.microsoft.com/office/drawing/2014/chart" uri="{C3380CC4-5D6E-409C-BE32-E72D297353CC}">
              <c16:uniqueId val="{0000000D-9F12-417F-AFA2-CF6846DAB17D}"/>
            </c:ext>
          </c:extLst>
        </c:ser>
        <c:ser>
          <c:idx val="1"/>
          <c:order val="5"/>
          <c:tx>
            <c:strRef>
              <c:f>Sheet1!$A$7</c:f>
              <c:strCache>
                <c:ptCount val="1"/>
                <c:pt idx="0">
                  <c:v>Tx</c:v>
                </c:pt>
              </c:strCache>
            </c:strRef>
          </c:tx>
          <c:spPr>
            <a:solidFill>
              <a:srgbClr val="DBA223"/>
            </a:solidFill>
            <a:ln>
              <a:noFill/>
            </a:ln>
            <a:effectLst/>
          </c:spPr>
          <c:invertIfNegative val="0"/>
          <c:dLbls>
            <c:dLbl>
              <c:idx val="0"/>
              <c:tx>
                <c:rich>
                  <a:bodyPr/>
                  <a:lstStyle/>
                  <a:p>
                    <a:fld id="{0BEBB597-17EF-4EB4-9917-1370E8E54080}" type="VALUE">
                      <a:rPr lang="en-US">
                        <a:solidFill>
                          <a:srgbClr val="000000"/>
                        </a:solidFill>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3EE-4A77-8A9A-75B2E916ACE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Sheet1!$B$1</c:f>
              <c:numCache>
                <c:formatCode>General</c:formatCode>
                <c:ptCount val="1"/>
              </c:numCache>
            </c:numRef>
          </c:cat>
          <c:val>
            <c:numRef>
              <c:f>Sheet1!$B$7</c:f>
              <c:numCache>
                <c:formatCode>General</c:formatCode>
                <c:ptCount val="1"/>
                <c:pt idx="0">
                  <c:v>675.1</c:v>
                </c:pt>
              </c:numCache>
            </c:numRef>
          </c:val>
          <c:extLst>
            <c:ext xmlns:c16="http://schemas.microsoft.com/office/drawing/2014/chart" uri="{C3380CC4-5D6E-409C-BE32-E72D297353CC}">
              <c16:uniqueId val="{0000000E-9F12-417F-AFA2-CF6846DAB17D}"/>
            </c:ext>
          </c:extLst>
        </c:ser>
        <c:ser>
          <c:idx val="2"/>
          <c:order val="6"/>
          <c:tx>
            <c:strRef>
              <c:f>Sheet1!$A$8</c:f>
              <c:strCache>
                <c:ptCount val="1"/>
                <c:pt idx="0">
                  <c:v>TMC</c:v>
                </c:pt>
              </c:strCache>
            </c:strRef>
          </c:tx>
          <c:spPr>
            <a:solidFill>
              <a:srgbClr val="831D1C"/>
            </a:solidFill>
            <a:ln>
              <a:noFill/>
            </a:ln>
            <a:effectLst/>
          </c:spPr>
          <c:invertIfNegative val="0"/>
          <c:dLbls>
            <c:dLbl>
              <c:idx val="0"/>
              <c:tx>
                <c:rich>
                  <a:bodyPr/>
                  <a:lstStyle/>
                  <a:p>
                    <a:fld id="{019225A7-9A73-4F3D-9DCA-7B6E69E41CA4}" type="VALUE">
                      <a:rPr lang="en-US">
                        <a:solidFill>
                          <a:srgbClr val="000000"/>
                        </a:solidFill>
                        <a:latin typeface="Arial" panose="020B0604020202020204" pitchFamily="34" charset="0"/>
                      </a:rPr>
                      <a:pPr/>
                      <a:t>[VALOR]</a:t>
                    </a:fld>
                    <a:endParaRPr lang="pt-PT"/>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3EE-4A77-8A9A-75B2E916ACE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Sheet1!$B$1</c:f>
              <c:numCache>
                <c:formatCode>General</c:formatCode>
                <c:ptCount val="1"/>
              </c:numCache>
            </c:numRef>
          </c:cat>
          <c:val>
            <c:numRef>
              <c:f>Sheet1!$B$8</c:f>
              <c:numCache>
                <c:formatCode>General</c:formatCode>
                <c:ptCount val="1"/>
                <c:pt idx="0">
                  <c:v>38.4</c:v>
                </c:pt>
              </c:numCache>
            </c:numRef>
          </c:val>
          <c:extLst>
            <c:ext xmlns:c16="http://schemas.microsoft.com/office/drawing/2014/chart" uri="{C3380CC4-5D6E-409C-BE32-E72D297353CC}">
              <c16:uniqueId val="{0000000F-9F12-417F-AFA2-CF6846DAB17D}"/>
            </c:ext>
          </c:extLst>
        </c:ser>
        <c:dLbls>
          <c:dLblPos val="outEnd"/>
          <c:showLegendKey val="0"/>
          <c:showVal val="1"/>
          <c:showCatName val="0"/>
          <c:showSerName val="0"/>
          <c:showPercent val="0"/>
          <c:showBubbleSize val="0"/>
        </c:dLbls>
        <c:gapWidth val="100"/>
        <c:overlap val="-24"/>
        <c:axId val="309517208"/>
        <c:axId val="309519952"/>
      </c:barChart>
      <c:catAx>
        <c:axId val="309517208"/>
        <c:scaling>
          <c:orientation val="minMax"/>
        </c:scaling>
        <c:delete val="1"/>
        <c:axPos val="b"/>
        <c:numFmt formatCode="General" sourceLinked="1"/>
        <c:majorTickMark val="none"/>
        <c:minorTickMark val="none"/>
        <c:tickLblPos val="nextTo"/>
        <c:crossAx val="309519952"/>
        <c:crosses val="autoZero"/>
        <c:auto val="1"/>
        <c:lblAlgn val="ctr"/>
        <c:lblOffset val="100"/>
        <c:tickLblSkip val="1"/>
        <c:tickMarkSkip val="1"/>
        <c:noMultiLvlLbl val="0"/>
      </c:catAx>
      <c:valAx>
        <c:axId val="3095199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s-ES" sz="1400" b="0" dirty="0" err="1">
                    <a:solidFill>
                      <a:srgbClr val="000000"/>
                    </a:solidFill>
                    <a:latin typeface="Arial" panose="020B0604020202020204" pitchFamily="34" charset="0"/>
                  </a:rPr>
                  <a:t>pmp</a:t>
                </a:r>
                <a:endParaRPr lang="es-ES" sz="1400" b="0" dirty="0">
                  <a:solidFill>
                    <a:srgbClr val="000000"/>
                  </a:solidFill>
                  <a:latin typeface="Arial" panose="020B0604020202020204" pitchFamily="34" charset="0"/>
                </a:endParaRPr>
              </a:p>
            </c:rich>
          </c:tx>
          <c:layout>
            <c:manualLayout>
              <c:xMode val="edge"/>
              <c:yMode val="edge"/>
              <c:x val="3.02066772655008E-2"/>
              <c:y val="0.3381294964028799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s-ES"/>
            </a:p>
          </c:txPr>
        </c:title>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PT"/>
          </a:p>
        </c:txPr>
        <c:crossAx val="309517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legend>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67515605131721E-2"/>
          <c:y val="5.2381005078904641E-2"/>
          <c:w val="0.91338007246376807"/>
          <c:h val="0.85238095238095202"/>
        </c:manualLayout>
      </c:layout>
      <c:barChart>
        <c:barDir val="col"/>
        <c:grouping val="clustered"/>
        <c:varyColors val="0"/>
        <c:ser>
          <c:idx val="1"/>
          <c:order val="0"/>
          <c:tx>
            <c:strRef>
              <c:f>Sheet1!$A$2</c:f>
              <c:strCache>
                <c:ptCount val="1"/>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Sheet1!$B$1:$L$1</c:f>
              <c:numCache>
                <c:formatCode>General</c:formatCode>
                <c:ptCount val="11"/>
                <c:pt idx="0">
                  <c:v>15</c:v>
                </c:pt>
                <c:pt idx="1">
                  <c:v>16</c:v>
                </c:pt>
                <c:pt idx="2">
                  <c:v>17</c:v>
                </c:pt>
                <c:pt idx="3">
                  <c:v>18</c:v>
                </c:pt>
                <c:pt idx="4">
                  <c:v>19</c:v>
                </c:pt>
                <c:pt idx="5">
                  <c:v>20</c:v>
                </c:pt>
                <c:pt idx="6">
                  <c:v>21</c:v>
                </c:pt>
                <c:pt idx="7">
                  <c:v>22</c:v>
                </c:pt>
                <c:pt idx="8">
                  <c:v>23</c:v>
                </c:pt>
                <c:pt idx="9">
                  <c:v>24</c:v>
                </c:pt>
                <c:pt idx="10">
                  <c:v>25</c:v>
                </c:pt>
              </c:numCache>
            </c:numRef>
          </c:cat>
          <c:val>
            <c:numRef>
              <c:f>Sheet1!$B$2:$L$2</c:f>
              <c:numCache>
                <c:formatCode>General</c:formatCode>
                <c:ptCount val="11"/>
                <c:pt idx="0">
                  <c:v>1824</c:v>
                </c:pt>
                <c:pt idx="1">
                  <c:v>1911</c:v>
                </c:pt>
                <c:pt idx="2">
                  <c:v>1965</c:v>
                </c:pt>
                <c:pt idx="3">
                  <c:v>2014</c:v>
                </c:pt>
                <c:pt idx="4">
                  <c:v>2008</c:v>
                </c:pt>
                <c:pt idx="5">
                  <c:v>2011</c:v>
                </c:pt>
                <c:pt idx="6">
                  <c:v>2004</c:v>
                </c:pt>
                <c:pt idx="7">
                  <c:v>2049</c:v>
                </c:pt>
                <c:pt idx="8">
                  <c:v>2055</c:v>
                </c:pt>
                <c:pt idx="9">
                  <c:v>2018</c:v>
                </c:pt>
                <c:pt idx="10">
                  <c:v>1983</c:v>
                </c:pt>
              </c:numCache>
            </c:numRef>
          </c:val>
          <c:extLst>
            <c:ext xmlns:c16="http://schemas.microsoft.com/office/drawing/2014/chart" uri="{C3380CC4-5D6E-409C-BE32-E72D297353CC}">
              <c16:uniqueId val="{00000000-8A8F-4114-B156-39542B803E47}"/>
            </c:ext>
          </c:extLst>
        </c:ser>
        <c:dLbls>
          <c:showLegendKey val="0"/>
          <c:showVal val="1"/>
          <c:showCatName val="0"/>
          <c:showSerName val="0"/>
          <c:showPercent val="0"/>
          <c:showBubbleSize val="0"/>
        </c:dLbls>
        <c:gapWidth val="100"/>
        <c:overlap val="-24"/>
        <c:axId val="309521128"/>
        <c:axId val="309517992"/>
      </c:barChart>
      <c:catAx>
        <c:axId val="3095211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309517992"/>
        <c:crosses val="autoZero"/>
        <c:auto val="0"/>
        <c:lblAlgn val="ctr"/>
        <c:lblOffset val="100"/>
        <c:tickLblSkip val="1"/>
        <c:tickMarkSkip val="1"/>
        <c:noMultiLvlLbl val="0"/>
      </c:catAx>
      <c:valAx>
        <c:axId val="309517992"/>
        <c:scaling>
          <c:orientation val="minMax"/>
        </c:scaling>
        <c:delete val="1"/>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sz="1400" b="0" dirty="0" err="1">
                    <a:latin typeface="Arial" panose="020B0604020202020204" pitchFamily="34" charset="0"/>
                  </a:rPr>
                  <a:t>pmp</a:t>
                </a:r>
                <a:endParaRPr lang="en-GB" sz="1400" b="0" dirty="0">
                  <a:latin typeface="Arial" panose="020B0604020202020204" pitchFamily="34" charset="0"/>
                </a:endParaRPr>
              </a:p>
            </c:rich>
          </c:tx>
          <c:layout>
            <c:manualLayout>
              <c:xMode val="edge"/>
              <c:yMode val="edge"/>
              <c:x val="2.7670668927527358E-3"/>
              <c:y val="0.3817903398605556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GB"/>
            </a:p>
          </c:txPr>
        </c:title>
        <c:numFmt formatCode="General" sourceLinked="1"/>
        <c:majorTickMark val="none"/>
        <c:minorTickMark val="none"/>
        <c:tickLblPos val="nextTo"/>
        <c:crossAx val="3095211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pt-P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50709564005141E-2"/>
          <c:y val="5.2381000347297188E-2"/>
          <c:w val="0.88116992753623202"/>
          <c:h val="0.85238095238095202"/>
        </c:manualLayout>
      </c:layout>
      <c:barChart>
        <c:barDir val="col"/>
        <c:grouping val="clustered"/>
        <c:varyColors val="0"/>
        <c:ser>
          <c:idx val="1"/>
          <c:order val="0"/>
          <c:tx>
            <c:strRef>
              <c:f>Sheet1!$A$2</c:f>
              <c:strCache>
                <c:ptCount val="1"/>
                <c:pt idx="0">
                  <c:v>CUMUL</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a:ln>
              <a:noFill/>
            </a:ln>
            <a:effectLst>
              <a:outerShdw blurRad="40000" dist="23000" dir="5400000" rotWithShape="0">
                <a:srgbClr val="000000">
                  <a:alpha val="35000"/>
                </a:srgbClr>
              </a:outerShdw>
            </a:effectLst>
          </c:spPr>
          <c:invertIfNegative val="0"/>
          <c:dLbls>
            <c:dLbl>
              <c:idx val="18"/>
              <c:layout>
                <c:manualLayout>
                  <c:x val="1.1272236038845846E-3"/>
                  <c:y val="-1.0149132309123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E2-4CE6-B641-7264D8DB4D0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Sheet1!$B$1:$W$1</c:f>
              <c:numCache>
                <c:formatCode>General</c:formatCode>
                <c:ptCount val="22"/>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20">
                  <c:v>24</c:v>
                </c:pt>
                <c:pt idx="21">
                  <c:v>25</c:v>
                </c:pt>
              </c:numCache>
            </c:numRef>
          </c:cat>
          <c:val>
            <c:numRef>
              <c:f>Sheet1!$B$2:$W$2</c:f>
              <c:numCache>
                <c:formatCode>General</c:formatCode>
                <c:ptCount val="22"/>
                <c:pt idx="0">
                  <c:v>834</c:v>
                </c:pt>
                <c:pt idx="1">
                  <c:v>870</c:v>
                </c:pt>
                <c:pt idx="2">
                  <c:v>902</c:v>
                </c:pt>
                <c:pt idx="3">
                  <c:v>924</c:v>
                </c:pt>
                <c:pt idx="4">
                  <c:v>961</c:v>
                </c:pt>
                <c:pt idx="5">
                  <c:v>1016</c:v>
                </c:pt>
                <c:pt idx="6">
                  <c:v>1052</c:v>
                </c:pt>
                <c:pt idx="7">
                  <c:v>1068</c:v>
                </c:pt>
                <c:pt idx="8">
                  <c:v>1116</c:v>
                </c:pt>
                <c:pt idx="9">
                  <c:v>1159</c:v>
                </c:pt>
                <c:pt idx="10">
                  <c:v>1182</c:v>
                </c:pt>
                <c:pt idx="11">
                  <c:v>1212</c:v>
                </c:pt>
                <c:pt idx="12">
                  <c:v>1236</c:v>
                </c:pt>
                <c:pt idx="13">
                  <c:v>1264</c:v>
                </c:pt>
                <c:pt idx="14">
                  <c:v>1301</c:v>
                </c:pt>
                <c:pt idx="15">
                  <c:v>1294</c:v>
                </c:pt>
                <c:pt idx="16">
                  <c:v>1304</c:v>
                </c:pt>
                <c:pt idx="17">
                  <c:v>1330</c:v>
                </c:pt>
                <c:pt idx="18">
                  <c:v>1335</c:v>
                </c:pt>
                <c:pt idx="20">
                  <c:v>1324</c:v>
                </c:pt>
                <c:pt idx="21">
                  <c:v>1308</c:v>
                </c:pt>
              </c:numCache>
            </c:numRef>
          </c:val>
          <c:extLst>
            <c:ext xmlns:c16="http://schemas.microsoft.com/office/drawing/2014/chart" uri="{C3380CC4-5D6E-409C-BE32-E72D297353CC}">
              <c16:uniqueId val="{00000001-9317-470E-B7F3-7495535FB21C}"/>
            </c:ext>
          </c:extLst>
        </c:ser>
        <c:dLbls>
          <c:dLblPos val="inEnd"/>
          <c:showLegendKey val="0"/>
          <c:showVal val="1"/>
          <c:showCatName val="0"/>
          <c:showSerName val="0"/>
          <c:showPercent val="0"/>
          <c:showBubbleSize val="0"/>
        </c:dLbls>
        <c:gapWidth val="100"/>
        <c:overlap val="-24"/>
        <c:axId val="229574560"/>
        <c:axId val="229576912"/>
      </c:barChart>
      <c:dateAx>
        <c:axId val="22957456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pt-PT"/>
          </a:p>
        </c:txPr>
        <c:crossAx val="229576912"/>
        <c:crosses val="autoZero"/>
        <c:auto val="0"/>
        <c:lblOffset val="100"/>
        <c:baseTimeUnit val="days"/>
        <c:majorUnit val="1"/>
        <c:minorUnit val="1"/>
      </c:dateAx>
      <c:valAx>
        <c:axId val="229576912"/>
        <c:scaling>
          <c:orientation val="minMax"/>
          <c:min val="500"/>
        </c:scaling>
        <c:delete val="1"/>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GB" sz="1400" b="0" dirty="0" err="1">
                    <a:solidFill>
                      <a:srgbClr val="000000"/>
                    </a:solidFill>
                    <a:latin typeface="Arial" panose="020B0604020202020204" pitchFamily="34" charset="0"/>
                  </a:rPr>
                  <a:t>pmp</a:t>
                </a:r>
                <a:endParaRPr lang="en-GB" sz="1400" b="0" dirty="0">
                  <a:solidFill>
                    <a:srgbClr val="000000"/>
                  </a:solidFill>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GB"/>
            </a:p>
          </c:txPr>
        </c:title>
        <c:numFmt formatCode="General" sourceLinked="1"/>
        <c:majorTickMark val="out"/>
        <c:minorTickMark val="none"/>
        <c:tickLblPos val="nextTo"/>
        <c:crossAx val="229574560"/>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D499D-0DB2-499C-827E-0635547E1C1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t-PT"/>
        </a:p>
      </dgm:t>
    </dgm:pt>
    <dgm:pt modelId="{08898E32-E19E-4399-B11F-03399F01C524}">
      <dgm:prSet phldrT="[Texto]"/>
      <dgm:spPr>
        <a:solidFill>
          <a:schemeClr val="bg1"/>
        </a:solidFill>
        <a:effectLst>
          <a:outerShdw blurRad="50800" dist="38100" dir="2700000" algn="tl" rotWithShape="0">
            <a:prstClr val="black">
              <a:alpha val="40000"/>
            </a:prstClr>
          </a:outerShdw>
        </a:effectLst>
      </dgm:spPr>
      <dgm:t>
        <a:bodyPr/>
        <a:lstStyle/>
        <a:p>
          <a:r>
            <a:rPr lang="pt-PT" b="1" dirty="0">
              <a:solidFill>
                <a:srgbClr val="DBA223"/>
              </a:solidFill>
            </a:rPr>
            <a:t>In</a:t>
          </a:r>
        </a:p>
      </dgm:t>
    </dgm:pt>
    <dgm:pt modelId="{E1304B6C-E799-4AFE-AED5-C5C89847F5A3}" type="parTrans" cxnId="{A25D98C1-9E0C-47EC-BB78-CBB4941AF3AA}">
      <dgm:prSet/>
      <dgm:spPr/>
      <dgm:t>
        <a:bodyPr/>
        <a:lstStyle/>
        <a:p>
          <a:endParaRPr lang="pt-PT"/>
        </a:p>
      </dgm:t>
    </dgm:pt>
    <dgm:pt modelId="{6CE2F95A-A36A-4212-8B75-180E3DA7803B}" type="sibTrans" cxnId="{A25D98C1-9E0C-47EC-BB78-CBB4941AF3AA}">
      <dgm:prSet/>
      <dgm:spPr/>
      <dgm:t>
        <a:bodyPr/>
        <a:lstStyle/>
        <a:p>
          <a:endParaRPr lang="pt-PT"/>
        </a:p>
      </dgm:t>
    </dgm:pt>
    <dgm:pt modelId="{D8BF51A0-F274-44FF-A8B0-C18BDC896145}">
      <dgm:prSet phldrT="[Texto]" custT="1"/>
      <dgm:spPr>
        <a:solidFill>
          <a:srgbClr val="EBEBEB"/>
        </a:solidFill>
        <a:ln>
          <a:solidFill>
            <a:srgbClr val="DBA223">
              <a:alpha val="90000"/>
            </a:srgbClr>
          </a:solidFill>
        </a:ln>
      </dgm:spPr>
      <dgm:t>
        <a:bodyPr/>
        <a:lstStyle/>
        <a:p>
          <a:pPr algn="just"/>
          <a:r>
            <a:rPr lang="pt-PT" sz="1400" b="1" dirty="0">
              <a:solidFill>
                <a:srgbClr val="DBA223"/>
              </a:solidFill>
            </a:rPr>
            <a:t>2220</a:t>
          </a:r>
        </a:p>
        <a:p>
          <a:pPr algn="just"/>
          <a:r>
            <a:rPr lang="pt-PT" sz="1400" dirty="0">
              <a:solidFill>
                <a:srgbClr val="000000"/>
              </a:solidFill>
              <a:latin typeface="Arial" panose="020B0604020202020204" pitchFamily="34" charset="0"/>
              <a:cs typeface="Arial" panose="020B0604020202020204" pitchFamily="34" charset="0"/>
            </a:rPr>
            <a:t>Primeiro Tratamento</a:t>
          </a:r>
          <a:endParaRPr lang="pt-PT" sz="1100" dirty="0">
            <a:solidFill>
              <a:srgbClr val="000000"/>
            </a:solidFill>
            <a:latin typeface="Arial" panose="020B0604020202020204" pitchFamily="34" charset="0"/>
            <a:cs typeface="Arial" panose="020B0604020202020204" pitchFamily="34" charset="0"/>
          </a:endParaRPr>
        </a:p>
      </dgm:t>
    </dgm:pt>
    <dgm:pt modelId="{67E1109D-5626-40A8-8345-E7BC410D3006}" type="parTrans" cxnId="{98085B1B-B14A-4A8E-8328-71F0D5417EBF}">
      <dgm:prSet/>
      <dgm:spPr/>
      <dgm:t>
        <a:bodyPr/>
        <a:lstStyle/>
        <a:p>
          <a:endParaRPr lang="pt-PT"/>
        </a:p>
      </dgm:t>
    </dgm:pt>
    <dgm:pt modelId="{34149FC2-8210-40CB-82C8-BC9C143D7215}" type="sibTrans" cxnId="{98085B1B-B14A-4A8E-8328-71F0D5417EBF}">
      <dgm:prSet/>
      <dgm:spPr/>
      <dgm:t>
        <a:bodyPr/>
        <a:lstStyle/>
        <a:p>
          <a:endParaRPr lang="pt-PT"/>
        </a:p>
      </dgm:t>
    </dgm:pt>
    <dgm:pt modelId="{A46DCB22-32A0-4493-9C4C-B0D2DE4E5A3B}">
      <dgm:prSet phldrT="[Texto]" custT="1"/>
      <dgm:spPr>
        <a:solidFill>
          <a:srgbClr val="EBEBEB">
            <a:alpha val="90000"/>
          </a:srgbClr>
        </a:solidFill>
        <a:ln>
          <a:solidFill>
            <a:srgbClr val="DBA223">
              <a:alpha val="90000"/>
            </a:srgbClr>
          </a:solidFill>
        </a:ln>
      </dgm:spPr>
      <dgm:t>
        <a:bodyPr/>
        <a:lstStyle/>
        <a:p>
          <a:pPr algn="just"/>
          <a:r>
            <a:rPr lang="pt-PT" sz="1400" b="1" dirty="0">
              <a:solidFill>
                <a:srgbClr val="DBA223"/>
              </a:solidFill>
            </a:rPr>
            <a:t>166 </a:t>
          </a:r>
        </a:p>
        <a:p>
          <a:pPr algn="just"/>
          <a:r>
            <a:rPr lang="pt-PT" sz="1400" dirty="0">
              <a:solidFill>
                <a:srgbClr val="000000"/>
              </a:solidFill>
              <a:latin typeface="Arial" panose="020B0604020202020204" pitchFamily="34" charset="0"/>
              <a:cs typeface="Arial" panose="020B0604020202020204" pitchFamily="34" charset="0"/>
            </a:rPr>
            <a:t>Falência de TX</a:t>
          </a:r>
        </a:p>
      </dgm:t>
    </dgm:pt>
    <dgm:pt modelId="{30B190E1-A56E-492E-8277-A37D0DA76F39}" type="parTrans" cxnId="{E351E316-B9D1-45F1-9E17-27A1D56527FF}">
      <dgm:prSet/>
      <dgm:spPr/>
      <dgm:t>
        <a:bodyPr/>
        <a:lstStyle/>
        <a:p>
          <a:endParaRPr lang="pt-PT"/>
        </a:p>
      </dgm:t>
    </dgm:pt>
    <dgm:pt modelId="{D81DC520-6DF2-4D86-BE9B-467F1A37F6A5}" type="sibTrans" cxnId="{E351E316-B9D1-45F1-9E17-27A1D56527FF}">
      <dgm:prSet/>
      <dgm:spPr/>
      <dgm:t>
        <a:bodyPr/>
        <a:lstStyle/>
        <a:p>
          <a:endParaRPr lang="pt-PT"/>
        </a:p>
      </dgm:t>
    </dgm:pt>
    <dgm:pt modelId="{4DDDAABC-7644-4A09-B77B-51CBF5FD870A}">
      <dgm:prSet phldrT="[Texto]"/>
      <dgm:spPr>
        <a:solidFill>
          <a:schemeClr val="bg1"/>
        </a:solidFill>
        <a:effectLst>
          <a:outerShdw blurRad="50800" dist="38100" dir="2700000" algn="tl" rotWithShape="0">
            <a:prstClr val="black">
              <a:alpha val="40000"/>
            </a:prstClr>
          </a:outerShdw>
        </a:effectLst>
      </dgm:spPr>
      <dgm:t>
        <a:bodyPr/>
        <a:lstStyle/>
        <a:p>
          <a:r>
            <a:rPr lang="pt-PT" b="1" dirty="0">
              <a:solidFill>
                <a:srgbClr val="DBA223"/>
              </a:solidFill>
            </a:rPr>
            <a:t>Out</a:t>
          </a:r>
        </a:p>
      </dgm:t>
    </dgm:pt>
    <dgm:pt modelId="{71639930-B398-4B12-BAAF-BA613578494C}" type="parTrans" cxnId="{CC4717F2-9D3B-43AC-AB1F-8B54077FA421}">
      <dgm:prSet/>
      <dgm:spPr/>
      <dgm:t>
        <a:bodyPr/>
        <a:lstStyle/>
        <a:p>
          <a:endParaRPr lang="pt-PT"/>
        </a:p>
      </dgm:t>
    </dgm:pt>
    <dgm:pt modelId="{DAEF0395-3A87-4826-BEED-2B94BC972888}" type="sibTrans" cxnId="{CC4717F2-9D3B-43AC-AB1F-8B54077FA421}">
      <dgm:prSet/>
      <dgm:spPr/>
      <dgm:t>
        <a:bodyPr/>
        <a:lstStyle/>
        <a:p>
          <a:endParaRPr lang="pt-PT"/>
        </a:p>
      </dgm:t>
    </dgm:pt>
    <dgm:pt modelId="{2A26737B-91F1-4721-8658-0D46B575C483}">
      <dgm:prSet phldrT="[Texto]" custT="1"/>
      <dgm:spPr>
        <a:solidFill>
          <a:srgbClr val="EBEBEB">
            <a:alpha val="90000"/>
          </a:srgbClr>
        </a:solidFill>
        <a:ln>
          <a:solidFill>
            <a:srgbClr val="DBA223">
              <a:alpha val="90000"/>
            </a:srgbClr>
          </a:solidFill>
        </a:ln>
      </dgm:spPr>
      <dgm:t>
        <a:bodyPr/>
        <a:lstStyle/>
        <a:p>
          <a:r>
            <a:rPr lang="pt-PT" sz="1400" b="1" dirty="0">
              <a:solidFill>
                <a:srgbClr val="DBA223"/>
              </a:solidFill>
            </a:rPr>
            <a:t>1586</a:t>
          </a:r>
          <a:r>
            <a:rPr lang="pt-PT" sz="1400" b="1" dirty="0">
              <a:solidFill>
                <a:srgbClr val="8AB145"/>
              </a:solidFill>
            </a:rPr>
            <a:t> </a:t>
          </a:r>
        </a:p>
        <a:p>
          <a:r>
            <a:rPr lang="pt-PT" sz="1400" dirty="0">
              <a:solidFill>
                <a:srgbClr val="000000"/>
              </a:solidFill>
              <a:latin typeface="Arial" panose="020B0604020202020204" pitchFamily="34" charset="0"/>
              <a:cs typeface="Arial" panose="020B0604020202020204" pitchFamily="34" charset="0"/>
            </a:rPr>
            <a:t>Mortes</a:t>
          </a:r>
        </a:p>
      </dgm:t>
    </dgm:pt>
    <dgm:pt modelId="{FB1F2952-7671-4024-85A7-1223F937071C}" type="parTrans" cxnId="{EF200AEB-CBF3-4978-A058-81E81B8EF712}">
      <dgm:prSet/>
      <dgm:spPr/>
      <dgm:t>
        <a:bodyPr/>
        <a:lstStyle/>
        <a:p>
          <a:endParaRPr lang="pt-PT"/>
        </a:p>
      </dgm:t>
    </dgm:pt>
    <dgm:pt modelId="{37532B02-DAF2-4829-8CE1-FF884608BC65}" type="sibTrans" cxnId="{EF200AEB-CBF3-4978-A058-81E81B8EF712}">
      <dgm:prSet/>
      <dgm:spPr/>
      <dgm:t>
        <a:bodyPr/>
        <a:lstStyle/>
        <a:p>
          <a:endParaRPr lang="pt-PT"/>
        </a:p>
      </dgm:t>
    </dgm:pt>
    <dgm:pt modelId="{2F5706BD-4D1B-4FBD-A1EB-5F3CBF176F28}">
      <dgm:prSet phldrT="[Texto]" custT="1"/>
      <dgm:spPr>
        <a:solidFill>
          <a:srgbClr val="EBEBEB">
            <a:alpha val="90000"/>
          </a:srgbClr>
        </a:solidFill>
        <a:ln>
          <a:solidFill>
            <a:srgbClr val="DBA223">
              <a:alpha val="90000"/>
            </a:srgbClr>
          </a:solidFill>
        </a:ln>
      </dgm:spPr>
      <dgm:t>
        <a:bodyPr/>
        <a:lstStyle/>
        <a:p>
          <a:r>
            <a:rPr lang="pt-PT" sz="1400" b="1" dirty="0">
              <a:solidFill>
                <a:srgbClr val="DBA223"/>
              </a:solidFill>
            </a:rPr>
            <a:t>388</a:t>
          </a:r>
          <a:endParaRPr lang="pt-PT" sz="1400" dirty="0">
            <a:solidFill>
              <a:srgbClr val="DBA223"/>
            </a:solidFill>
          </a:endParaRPr>
        </a:p>
        <a:p>
          <a:r>
            <a:rPr lang="pt-PT" sz="1400" dirty="0">
              <a:solidFill>
                <a:srgbClr val="000000"/>
              </a:solidFill>
              <a:latin typeface="Arial" panose="020B0604020202020204" pitchFamily="34" charset="0"/>
              <a:cs typeface="Arial" panose="020B0604020202020204" pitchFamily="34" charset="0"/>
            </a:rPr>
            <a:t>Saída para TX</a:t>
          </a:r>
        </a:p>
      </dgm:t>
    </dgm:pt>
    <dgm:pt modelId="{50E3B865-E2EC-4ABF-A2B0-AFCF2F244DBC}" type="parTrans" cxnId="{B6D2CBEF-FB51-4B5E-89AE-3CD101074FDD}">
      <dgm:prSet/>
      <dgm:spPr/>
      <dgm:t>
        <a:bodyPr/>
        <a:lstStyle/>
        <a:p>
          <a:endParaRPr lang="pt-PT"/>
        </a:p>
      </dgm:t>
    </dgm:pt>
    <dgm:pt modelId="{EAB4385D-86DF-434F-9AA5-77934D045079}" type="sibTrans" cxnId="{B6D2CBEF-FB51-4B5E-89AE-3CD101074FDD}">
      <dgm:prSet/>
      <dgm:spPr/>
      <dgm:t>
        <a:bodyPr/>
        <a:lstStyle/>
        <a:p>
          <a:endParaRPr lang="pt-PT"/>
        </a:p>
      </dgm:t>
    </dgm:pt>
    <dgm:pt modelId="{A7B94C40-10D6-4D17-882D-E4DA0AA292A0}">
      <dgm:prSet phldrT="[Texto]" custT="1"/>
      <dgm:spPr>
        <a:solidFill>
          <a:srgbClr val="EBEBEB">
            <a:alpha val="90000"/>
          </a:srgbClr>
        </a:solidFill>
        <a:ln>
          <a:solidFill>
            <a:srgbClr val="DBA223">
              <a:alpha val="90000"/>
            </a:srgbClr>
          </a:solidFill>
        </a:ln>
      </dgm:spPr>
      <dgm:t>
        <a:bodyPr/>
        <a:lstStyle/>
        <a:p>
          <a:r>
            <a:rPr lang="pt-PT" sz="1400" b="1" dirty="0">
              <a:solidFill>
                <a:srgbClr val="DBA223"/>
              </a:solidFill>
            </a:rPr>
            <a:t>167</a:t>
          </a:r>
          <a:r>
            <a:rPr lang="pt-PT" sz="1400" dirty="0">
              <a:solidFill>
                <a:srgbClr val="000000"/>
              </a:solidFill>
            </a:rPr>
            <a:t> </a:t>
          </a:r>
        </a:p>
        <a:p>
          <a:r>
            <a:rPr lang="pt-PT" sz="1400" dirty="0">
              <a:solidFill>
                <a:srgbClr val="000000"/>
              </a:solidFill>
              <a:latin typeface="Arial" panose="020B0604020202020204" pitchFamily="34" charset="0"/>
              <a:cs typeface="Arial" panose="020B0604020202020204" pitchFamily="34" charset="0"/>
            </a:rPr>
            <a:t>Transição DP para HD</a:t>
          </a:r>
        </a:p>
      </dgm:t>
    </dgm:pt>
    <dgm:pt modelId="{4CA138B2-4CC3-4B0F-A942-025C79E43359}" type="parTrans" cxnId="{C051E659-C927-4305-928C-98C1EB15D4DB}">
      <dgm:prSet/>
      <dgm:spPr/>
      <dgm:t>
        <a:bodyPr/>
        <a:lstStyle/>
        <a:p>
          <a:endParaRPr lang="pt-PT"/>
        </a:p>
      </dgm:t>
    </dgm:pt>
    <dgm:pt modelId="{1BE9149C-F86A-4104-8258-57E9C3EEB76F}" type="sibTrans" cxnId="{C051E659-C927-4305-928C-98C1EB15D4DB}">
      <dgm:prSet/>
      <dgm:spPr/>
      <dgm:t>
        <a:bodyPr/>
        <a:lstStyle/>
        <a:p>
          <a:endParaRPr lang="pt-PT"/>
        </a:p>
      </dgm:t>
    </dgm:pt>
    <dgm:pt modelId="{3583F0B7-3B58-4D95-A28C-A374495F30F7}">
      <dgm:prSet phldrT="[Texto]" custT="1"/>
      <dgm:spPr>
        <a:solidFill>
          <a:srgbClr val="EBEBEB">
            <a:alpha val="90000"/>
          </a:srgbClr>
        </a:solidFill>
        <a:ln>
          <a:solidFill>
            <a:srgbClr val="DBA223"/>
          </a:solidFill>
        </a:ln>
      </dgm:spPr>
      <dgm:t>
        <a:bodyPr/>
        <a:lstStyle/>
        <a:p>
          <a:r>
            <a:rPr lang="pt-PT" sz="1400" b="1" dirty="0">
              <a:solidFill>
                <a:srgbClr val="DBA223"/>
              </a:solidFill>
            </a:rPr>
            <a:t>62</a:t>
          </a:r>
          <a:r>
            <a:rPr lang="pt-PT" sz="1400" dirty="0">
              <a:solidFill>
                <a:srgbClr val="000000"/>
              </a:solidFill>
            </a:rPr>
            <a:t> </a:t>
          </a:r>
        </a:p>
        <a:p>
          <a:r>
            <a:rPr lang="pt-PT" sz="1400" dirty="0">
              <a:solidFill>
                <a:srgbClr val="000000"/>
              </a:solidFill>
              <a:latin typeface="Arial" panose="020B0604020202020204" pitchFamily="34" charset="0"/>
              <a:cs typeface="Arial" panose="020B0604020202020204" pitchFamily="34" charset="0"/>
            </a:rPr>
            <a:t>Saída para DP</a:t>
          </a:r>
        </a:p>
      </dgm:t>
    </dgm:pt>
    <dgm:pt modelId="{B7AFA630-959A-490A-A01C-4F9840A493FC}" type="parTrans" cxnId="{3939BB78-FD95-403B-8DD3-0D62253A43C1}">
      <dgm:prSet/>
      <dgm:spPr/>
      <dgm:t>
        <a:bodyPr/>
        <a:lstStyle/>
        <a:p>
          <a:endParaRPr lang="pt-PT"/>
        </a:p>
      </dgm:t>
    </dgm:pt>
    <dgm:pt modelId="{400EF45D-4B25-44E2-A1C4-8EF475107044}" type="sibTrans" cxnId="{3939BB78-FD95-403B-8DD3-0D62253A43C1}">
      <dgm:prSet/>
      <dgm:spPr/>
      <dgm:t>
        <a:bodyPr/>
        <a:lstStyle/>
        <a:p>
          <a:endParaRPr lang="pt-PT"/>
        </a:p>
      </dgm:t>
    </dgm:pt>
    <dgm:pt modelId="{706057BB-78B5-451E-A2DB-13F96D6A8423}">
      <dgm:prSet phldrT="[Texto]" custT="1"/>
      <dgm:spPr>
        <a:solidFill>
          <a:srgbClr val="EBEBEB"/>
        </a:solidFill>
        <a:ln>
          <a:solidFill>
            <a:srgbClr val="DBA223"/>
          </a:solidFill>
        </a:ln>
      </dgm:spPr>
      <dgm:t>
        <a:bodyPr/>
        <a:lstStyle/>
        <a:p>
          <a:r>
            <a:rPr lang="pt-PT" sz="1400" b="1" dirty="0">
              <a:solidFill>
                <a:srgbClr val="DBA223"/>
              </a:solidFill>
            </a:rPr>
            <a:t>70</a:t>
          </a:r>
          <a:r>
            <a:rPr lang="pt-PT" sz="1400" b="1" dirty="0">
              <a:solidFill>
                <a:srgbClr val="8AB145"/>
              </a:solidFill>
            </a:rPr>
            <a:t> </a:t>
          </a:r>
        </a:p>
        <a:p>
          <a:r>
            <a:rPr lang="pt-PT" sz="1400" dirty="0">
              <a:solidFill>
                <a:srgbClr val="000000"/>
              </a:solidFill>
              <a:latin typeface="Arial" panose="020B0604020202020204" pitchFamily="34" charset="0"/>
              <a:cs typeface="Arial" panose="020B0604020202020204" pitchFamily="34" charset="0"/>
            </a:rPr>
            <a:t>Pararam tratamento ou recuperação</a:t>
          </a:r>
        </a:p>
      </dgm:t>
    </dgm:pt>
    <dgm:pt modelId="{8C6D20C3-E9D7-4475-AC61-5949F60027B5}" type="parTrans" cxnId="{7FD2922D-BB1E-4E91-88A7-E6BA7BEA58E0}">
      <dgm:prSet/>
      <dgm:spPr/>
      <dgm:t>
        <a:bodyPr/>
        <a:lstStyle/>
        <a:p>
          <a:endParaRPr lang="pt-PT"/>
        </a:p>
      </dgm:t>
    </dgm:pt>
    <dgm:pt modelId="{36F6E3C3-B55F-42A1-9CA4-E4673A0422C5}" type="sibTrans" cxnId="{7FD2922D-BB1E-4E91-88A7-E6BA7BEA58E0}">
      <dgm:prSet/>
      <dgm:spPr/>
      <dgm:t>
        <a:bodyPr/>
        <a:lstStyle/>
        <a:p>
          <a:endParaRPr lang="pt-PT"/>
        </a:p>
      </dgm:t>
    </dgm:pt>
    <dgm:pt modelId="{21ECACAF-C379-4484-8C84-B4C59FD6C123}">
      <dgm:prSet phldrT="[Texto]" custT="1"/>
      <dgm:spPr>
        <a:solidFill>
          <a:srgbClr val="EBEBEB">
            <a:alpha val="90000"/>
          </a:srgbClr>
        </a:solidFill>
        <a:ln>
          <a:solidFill>
            <a:srgbClr val="DBA223">
              <a:alpha val="90000"/>
            </a:srgbClr>
          </a:solidFill>
        </a:ln>
      </dgm:spPr>
      <dgm:t>
        <a:bodyPr/>
        <a:lstStyle/>
        <a:p>
          <a:r>
            <a:rPr lang="pt-PT" sz="1400" b="1" dirty="0">
              <a:solidFill>
                <a:srgbClr val="DBA223"/>
              </a:solidFill>
            </a:rPr>
            <a:t>311</a:t>
          </a:r>
        </a:p>
        <a:p>
          <a:r>
            <a:rPr lang="pt-PT" sz="1400" dirty="0">
              <a:solidFill>
                <a:srgbClr val="000000"/>
              </a:solidFill>
              <a:latin typeface="Arial" panose="020B0604020202020204" pitchFamily="34" charset="0"/>
              <a:cs typeface="Arial" panose="020B0604020202020204" pitchFamily="34" charset="0"/>
            </a:rPr>
            <a:t>Saída para Cuidados Paliativos</a:t>
          </a:r>
        </a:p>
      </dgm:t>
    </dgm:pt>
    <dgm:pt modelId="{7DE2114F-3C94-4385-98A4-BC8F58B988C3}" type="parTrans" cxnId="{772F5B4E-CC6A-4EFE-94D6-36E2A6F860A9}">
      <dgm:prSet/>
      <dgm:spPr/>
      <dgm:t>
        <a:bodyPr/>
        <a:lstStyle/>
        <a:p>
          <a:endParaRPr lang="pt-PT"/>
        </a:p>
      </dgm:t>
    </dgm:pt>
    <dgm:pt modelId="{8D1FE834-B2BC-4C45-9196-D5666518C603}" type="sibTrans" cxnId="{772F5B4E-CC6A-4EFE-94D6-36E2A6F860A9}">
      <dgm:prSet/>
      <dgm:spPr/>
      <dgm:t>
        <a:bodyPr/>
        <a:lstStyle/>
        <a:p>
          <a:endParaRPr lang="pt-PT"/>
        </a:p>
      </dgm:t>
    </dgm:pt>
    <dgm:pt modelId="{87561910-0357-4A20-94CF-41B21BAE3E0A}">
      <dgm:prSet phldrT="[Texto]" custT="1"/>
      <dgm:spPr>
        <a:solidFill>
          <a:srgbClr val="EBEBEB">
            <a:alpha val="90000"/>
          </a:srgbClr>
        </a:solidFill>
        <a:ln>
          <a:solidFill>
            <a:srgbClr val="DBA223">
              <a:alpha val="90000"/>
            </a:srgbClr>
          </a:solidFill>
        </a:ln>
      </dgm:spPr>
      <dgm:t>
        <a:bodyPr/>
        <a:lstStyle/>
        <a:p>
          <a:r>
            <a:rPr lang="pt-PT" sz="1400" b="1" dirty="0">
              <a:solidFill>
                <a:srgbClr val="DBA223"/>
              </a:solidFill>
            </a:rPr>
            <a:t>165</a:t>
          </a:r>
          <a:r>
            <a:rPr lang="pt-PT" sz="1400" dirty="0">
              <a:solidFill>
                <a:srgbClr val="000000"/>
              </a:solidFill>
            </a:rPr>
            <a:t> </a:t>
          </a:r>
        </a:p>
        <a:p>
          <a:r>
            <a:rPr lang="pt-PT" sz="1400" dirty="0">
              <a:solidFill>
                <a:srgbClr val="000000"/>
              </a:solidFill>
            </a:rPr>
            <a:t>?</a:t>
          </a:r>
        </a:p>
      </dgm:t>
    </dgm:pt>
    <dgm:pt modelId="{64E35C7B-9ECA-4DE4-8884-D7C8DA76B84B}" type="parTrans" cxnId="{65C94B82-A3FD-4CE4-ABD4-200FE58146DD}">
      <dgm:prSet/>
      <dgm:spPr/>
      <dgm:t>
        <a:bodyPr/>
        <a:lstStyle/>
        <a:p>
          <a:endParaRPr lang="pt-PT"/>
        </a:p>
      </dgm:t>
    </dgm:pt>
    <dgm:pt modelId="{954432E2-6BE0-40E7-AAA2-0DAB489E4F0A}" type="sibTrans" cxnId="{65C94B82-A3FD-4CE4-ABD4-200FE58146DD}">
      <dgm:prSet/>
      <dgm:spPr/>
      <dgm:t>
        <a:bodyPr/>
        <a:lstStyle/>
        <a:p>
          <a:endParaRPr lang="pt-PT"/>
        </a:p>
      </dgm:t>
    </dgm:pt>
    <dgm:pt modelId="{1DF3BCC5-FD10-4803-829A-E968426924FB}" type="pres">
      <dgm:prSet presAssocID="{F15D499D-0DB2-499C-827E-0635547E1C14}" presName="list" presStyleCnt="0">
        <dgm:presLayoutVars>
          <dgm:dir/>
          <dgm:animLvl val="lvl"/>
        </dgm:presLayoutVars>
      </dgm:prSet>
      <dgm:spPr/>
    </dgm:pt>
    <dgm:pt modelId="{380EAC5F-A2EE-4F52-A510-EB6DD95D48ED}" type="pres">
      <dgm:prSet presAssocID="{08898E32-E19E-4399-B11F-03399F01C524}" presName="posSpace" presStyleCnt="0"/>
      <dgm:spPr/>
    </dgm:pt>
    <dgm:pt modelId="{C287DCD2-6E8B-4215-9EA5-2EAF66645DF2}" type="pres">
      <dgm:prSet presAssocID="{08898E32-E19E-4399-B11F-03399F01C524}" presName="vertFlow" presStyleCnt="0"/>
      <dgm:spPr/>
    </dgm:pt>
    <dgm:pt modelId="{A70BE742-E6D1-4B0A-A849-C4DF731DB1A9}" type="pres">
      <dgm:prSet presAssocID="{08898E32-E19E-4399-B11F-03399F01C524}" presName="topSpace" presStyleCnt="0"/>
      <dgm:spPr/>
    </dgm:pt>
    <dgm:pt modelId="{03A10A67-D436-44DC-8A91-511F8A0B1730}" type="pres">
      <dgm:prSet presAssocID="{08898E32-E19E-4399-B11F-03399F01C524}" presName="firstComp" presStyleCnt="0"/>
      <dgm:spPr/>
    </dgm:pt>
    <dgm:pt modelId="{5A63B2AB-7B50-49F0-8E72-52C1FB34C2F1}" type="pres">
      <dgm:prSet presAssocID="{08898E32-E19E-4399-B11F-03399F01C524}" presName="firstChild" presStyleLbl="bgAccFollowNode1" presStyleIdx="0" presStyleCnt="9" custLinFactX="-15380" custLinFactNeighborX="-100000" custLinFactNeighborY="47276"/>
      <dgm:spPr/>
    </dgm:pt>
    <dgm:pt modelId="{F8DAC8F8-8A14-4D7D-9D56-B567321C165E}" type="pres">
      <dgm:prSet presAssocID="{08898E32-E19E-4399-B11F-03399F01C524}" presName="firstChildTx" presStyleLbl="bgAccFollowNode1" presStyleIdx="0" presStyleCnt="9">
        <dgm:presLayoutVars>
          <dgm:bulletEnabled val="1"/>
        </dgm:presLayoutVars>
      </dgm:prSet>
      <dgm:spPr/>
    </dgm:pt>
    <dgm:pt modelId="{5EC0FD38-2994-4993-9E61-30652CEE233F}" type="pres">
      <dgm:prSet presAssocID="{A46DCB22-32A0-4493-9C4C-B0D2DE4E5A3B}" presName="comp" presStyleCnt="0"/>
      <dgm:spPr/>
    </dgm:pt>
    <dgm:pt modelId="{E585A159-2383-4BBF-B43A-71F017C5F52B}" type="pres">
      <dgm:prSet presAssocID="{A46DCB22-32A0-4493-9C4C-B0D2DE4E5A3B}" presName="child" presStyleLbl="bgAccFollowNode1" presStyleIdx="1" presStyleCnt="9" custLinFactX="-15381" custLinFactNeighborX="-100000" custLinFactNeighborY="61265"/>
      <dgm:spPr/>
    </dgm:pt>
    <dgm:pt modelId="{7E08EFEA-3504-4B18-B469-D229E8F9F2AB}" type="pres">
      <dgm:prSet presAssocID="{A46DCB22-32A0-4493-9C4C-B0D2DE4E5A3B}" presName="childTx" presStyleLbl="bgAccFollowNode1" presStyleIdx="1" presStyleCnt="9">
        <dgm:presLayoutVars>
          <dgm:bulletEnabled val="1"/>
        </dgm:presLayoutVars>
      </dgm:prSet>
      <dgm:spPr/>
    </dgm:pt>
    <dgm:pt modelId="{9A301128-F959-403E-B0AB-20BD212D7B00}" type="pres">
      <dgm:prSet presAssocID="{A7B94C40-10D6-4D17-882D-E4DA0AA292A0}" presName="comp" presStyleCnt="0"/>
      <dgm:spPr/>
    </dgm:pt>
    <dgm:pt modelId="{8EA00E4F-BBB5-497E-9178-29E5589F85C2}" type="pres">
      <dgm:prSet presAssocID="{A7B94C40-10D6-4D17-882D-E4DA0AA292A0}" presName="child" presStyleLbl="bgAccFollowNode1" presStyleIdx="2" presStyleCnt="9" custLinFactX="-15380" custLinFactNeighborX="-100000" custLinFactNeighborY="75680"/>
      <dgm:spPr/>
    </dgm:pt>
    <dgm:pt modelId="{00058045-7746-4682-8732-15AEE8FFD8E0}" type="pres">
      <dgm:prSet presAssocID="{A7B94C40-10D6-4D17-882D-E4DA0AA292A0}" presName="childTx" presStyleLbl="bgAccFollowNode1" presStyleIdx="2" presStyleCnt="9">
        <dgm:presLayoutVars>
          <dgm:bulletEnabled val="1"/>
        </dgm:presLayoutVars>
      </dgm:prSet>
      <dgm:spPr/>
    </dgm:pt>
    <dgm:pt modelId="{77B3695C-113B-4EC7-B3DE-E72A09229A47}" type="pres">
      <dgm:prSet presAssocID="{08898E32-E19E-4399-B11F-03399F01C524}" presName="negSpace" presStyleCnt="0"/>
      <dgm:spPr/>
    </dgm:pt>
    <dgm:pt modelId="{C6B5A3A0-ECDE-44AE-9E94-7EF148CA3F3D}" type="pres">
      <dgm:prSet presAssocID="{08898E32-E19E-4399-B11F-03399F01C524}" presName="circle" presStyleLbl="node1" presStyleIdx="0" presStyleCnt="2" custLinFactX="-25474" custLinFactNeighborX="-100000" custLinFactNeighborY="3606"/>
      <dgm:spPr/>
    </dgm:pt>
    <dgm:pt modelId="{8EA2B55E-6B60-4782-BD98-3D60948ABC7E}" type="pres">
      <dgm:prSet presAssocID="{6CE2F95A-A36A-4212-8B75-180E3DA7803B}" presName="transSpace" presStyleCnt="0"/>
      <dgm:spPr/>
    </dgm:pt>
    <dgm:pt modelId="{F50E99D9-0A20-4894-829F-C2884AEFAD90}" type="pres">
      <dgm:prSet presAssocID="{4DDDAABC-7644-4A09-B77B-51CBF5FD870A}" presName="posSpace" presStyleCnt="0"/>
      <dgm:spPr/>
    </dgm:pt>
    <dgm:pt modelId="{ECE73A46-3FF7-43AB-9E73-05131E1B1A5D}" type="pres">
      <dgm:prSet presAssocID="{4DDDAABC-7644-4A09-B77B-51CBF5FD870A}" presName="vertFlow" presStyleCnt="0"/>
      <dgm:spPr/>
    </dgm:pt>
    <dgm:pt modelId="{DBF3913A-0F0A-4CA1-9BB6-F177A623E5D2}" type="pres">
      <dgm:prSet presAssocID="{4DDDAABC-7644-4A09-B77B-51CBF5FD870A}" presName="topSpace" presStyleCnt="0"/>
      <dgm:spPr/>
    </dgm:pt>
    <dgm:pt modelId="{ABEABEA4-B45A-4041-9183-19EA17F00D3B}" type="pres">
      <dgm:prSet presAssocID="{4DDDAABC-7644-4A09-B77B-51CBF5FD870A}" presName="firstComp" presStyleCnt="0"/>
      <dgm:spPr/>
    </dgm:pt>
    <dgm:pt modelId="{D6F0DC38-0318-4AEA-BF15-F93EA1128BB2}" type="pres">
      <dgm:prSet presAssocID="{4DDDAABC-7644-4A09-B77B-51CBF5FD870A}" presName="firstChild" presStyleLbl="bgAccFollowNode1" presStyleIdx="3" presStyleCnt="9" custLinFactNeighborX="-43268" custLinFactNeighborY="41611"/>
      <dgm:spPr/>
    </dgm:pt>
    <dgm:pt modelId="{80D62236-01D5-4832-889A-868A4F5AED66}" type="pres">
      <dgm:prSet presAssocID="{4DDDAABC-7644-4A09-B77B-51CBF5FD870A}" presName="firstChildTx" presStyleLbl="bgAccFollowNode1" presStyleIdx="3" presStyleCnt="9">
        <dgm:presLayoutVars>
          <dgm:bulletEnabled val="1"/>
        </dgm:presLayoutVars>
      </dgm:prSet>
      <dgm:spPr/>
    </dgm:pt>
    <dgm:pt modelId="{4179F889-E263-42C7-9155-EF81AAD5EBE8}" type="pres">
      <dgm:prSet presAssocID="{2F5706BD-4D1B-4FBD-A1EB-5F3CBF176F28}" presName="comp" presStyleCnt="0"/>
      <dgm:spPr/>
    </dgm:pt>
    <dgm:pt modelId="{BE18A6EC-CE52-447F-A83B-A9FDBC039FB5}" type="pres">
      <dgm:prSet presAssocID="{2F5706BD-4D1B-4FBD-A1EB-5F3CBF176F28}" presName="child" presStyleLbl="bgAccFollowNode1" presStyleIdx="4" presStyleCnt="9" custLinFactNeighborX="-43268" custLinFactNeighborY="56461"/>
      <dgm:spPr/>
    </dgm:pt>
    <dgm:pt modelId="{10FCE617-C953-4117-BADB-514BD759A858}" type="pres">
      <dgm:prSet presAssocID="{2F5706BD-4D1B-4FBD-A1EB-5F3CBF176F28}" presName="childTx" presStyleLbl="bgAccFollowNode1" presStyleIdx="4" presStyleCnt="9">
        <dgm:presLayoutVars>
          <dgm:bulletEnabled val="1"/>
        </dgm:presLayoutVars>
      </dgm:prSet>
      <dgm:spPr/>
    </dgm:pt>
    <dgm:pt modelId="{188E5362-5328-4E4E-AD4F-DF9139C5442F}" type="pres">
      <dgm:prSet presAssocID="{3583F0B7-3B58-4D95-A28C-A374495F30F7}" presName="comp" presStyleCnt="0"/>
      <dgm:spPr/>
    </dgm:pt>
    <dgm:pt modelId="{D28DA5BF-3CDC-45A8-9BBC-60F959A9B2EB}" type="pres">
      <dgm:prSet presAssocID="{3583F0B7-3B58-4D95-A28C-A374495F30F7}" presName="child" presStyleLbl="bgAccFollowNode1" presStyleIdx="5" presStyleCnt="9" custLinFactNeighborX="-43267" custLinFactNeighborY="73799"/>
      <dgm:spPr/>
    </dgm:pt>
    <dgm:pt modelId="{94F3DC9D-5A83-40A0-A60D-D7F56E3A487D}" type="pres">
      <dgm:prSet presAssocID="{3583F0B7-3B58-4D95-A28C-A374495F30F7}" presName="childTx" presStyleLbl="bgAccFollowNode1" presStyleIdx="5" presStyleCnt="9">
        <dgm:presLayoutVars>
          <dgm:bulletEnabled val="1"/>
        </dgm:presLayoutVars>
      </dgm:prSet>
      <dgm:spPr/>
    </dgm:pt>
    <dgm:pt modelId="{B94940EC-F8D8-4306-98E6-E7BAAD83A017}" type="pres">
      <dgm:prSet presAssocID="{706057BB-78B5-451E-A2DB-13F96D6A8423}" presName="comp" presStyleCnt="0"/>
      <dgm:spPr/>
    </dgm:pt>
    <dgm:pt modelId="{A0C2FACE-D06A-4A7B-858D-9B10C7C1250D}" type="pres">
      <dgm:prSet presAssocID="{706057BB-78B5-451E-A2DB-13F96D6A8423}" presName="child" presStyleLbl="bgAccFollowNode1" presStyleIdx="6" presStyleCnt="9" custLinFactX="26598" custLinFactY="-100000" custLinFactNeighborX="100000" custLinFactNeighborY="-158389"/>
      <dgm:spPr/>
    </dgm:pt>
    <dgm:pt modelId="{5EFA343D-85CC-46B7-A577-630E54B4F7A4}" type="pres">
      <dgm:prSet presAssocID="{706057BB-78B5-451E-A2DB-13F96D6A8423}" presName="childTx" presStyleLbl="bgAccFollowNode1" presStyleIdx="6" presStyleCnt="9">
        <dgm:presLayoutVars>
          <dgm:bulletEnabled val="1"/>
        </dgm:presLayoutVars>
      </dgm:prSet>
      <dgm:spPr/>
    </dgm:pt>
    <dgm:pt modelId="{09EF7847-6203-4EFB-8D67-BD3DB56253CA}" type="pres">
      <dgm:prSet presAssocID="{21ECACAF-C379-4484-8C84-B4C59FD6C123}" presName="comp" presStyleCnt="0"/>
      <dgm:spPr/>
    </dgm:pt>
    <dgm:pt modelId="{932082B0-1ABE-4024-993C-01F3BE98D146}" type="pres">
      <dgm:prSet presAssocID="{21ECACAF-C379-4484-8C84-B4C59FD6C123}" presName="child" presStyleLbl="bgAccFollowNode1" presStyleIdx="7" presStyleCnt="9" custLinFactX="26598" custLinFactY="-100000" custLinFactNeighborX="100000" custLinFactNeighborY="-142658"/>
      <dgm:spPr/>
    </dgm:pt>
    <dgm:pt modelId="{AB5C568F-4B5E-4DC8-B180-7DE833B997FF}" type="pres">
      <dgm:prSet presAssocID="{21ECACAF-C379-4484-8C84-B4C59FD6C123}" presName="childTx" presStyleLbl="bgAccFollowNode1" presStyleIdx="7" presStyleCnt="9">
        <dgm:presLayoutVars>
          <dgm:bulletEnabled val="1"/>
        </dgm:presLayoutVars>
      </dgm:prSet>
      <dgm:spPr/>
    </dgm:pt>
    <dgm:pt modelId="{88042223-EDB5-4B27-A68B-B2A97E479275}" type="pres">
      <dgm:prSet presAssocID="{87561910-0357-4A20-94CF-41B21BAE3E0A}" presName="comp" presStyleCnt="0"/>
      <dgm:spPr/>
    </dgm:pt>
    <dgm:pt modelId="{7B449D92-8440-4771-A97E-7340F8A2706C}" type="pres">
      <dgm:prSet presAssocID="{87561910-0357-4A20-94CF-41B21BAE3E0A}" presName="child" presStyleLbl="bgAccFollowNode1" presStyleIdx="8" presStyleCnt="9" custLinFactX="26394" custLinFactY="-100000" custLinFactNeighborX="100000" custLinFactNeighborY="-128630"/>
      <dgm:spPr/>
    </dgm:pt>
    <dgm:pt modelId="{9A9F5577-0419-451A-BE02-BB9FE2DFFF1C}" type="pres">
      <dgm:prSet presAssocID="{87561910-0357-4A20-94CF-41B21BAE3E0A}" presName="childTx" presStyleLbl="bgAccFollowNode1" presStyleIdx="8" presStyleCnt="9">
        <dgm:presLayoutVars>
          <dgm:bulletEnabled val="1"/>
        </dgm:presLayoutVars>
      </dgm:prSet>
      <dgm:spPr/>
    </dgm:pt>
    <dgm:pt modelId="{3C072BD4-43FF-4A7F-99F4-34E0EE9DA7ED}" type="pres">
      <dgm:prSet presAssocID="{4DDDAABC-7644-4A09-B77B-51CBF5FD870A}" presName="negSpace" presStyleCnt="0"/>
      <dgm:spPr/>
    </dgm:pt>
    <dgm:pt modelId="{4F2C0BA2-6E9E-441A-A66C-0D81DEF50C8C}" type="pres">
      <dgm:prSet presAssocID="{4DDDAABC-7644-4A09-B77B-51CBF5FD870A}" presName="circle" presStyleLbl="node1" presStyleIdx="1" presStyleCnt="2" custLinFactNeighborX="-30308" custLinFactNeighborY="1202"/>
      <dgm:spPr/>
    </dgm:pt>
  </dgm:ptLst>
  <dgm:cxnLst>
    <dgm:cxn modelId="{4C7A7B0F-F716-4E6A-8837-86C5DA73D9AB}" type="presOf" srcId="{08898E32-E19E-4399-B11F-03399F01C524}" destId="{C6B5A3A0-ECDE-44AE-9E94-7EF148CA3F3D}" srcOrd="0" destOrd="0" presId="urn:microsoft.com/office/officeart/2005/8/layout/hList9"/>
    <dgm:cxn modelId="{2B807C16-0F80-4CA5-B510-B8E4C3D9080A}" type="presOf" srcId="{A46DCB22-32A0-4493-9C4C-B0D2DE4E5A3B}" destId="{7E08EFEA-3504-4B18-B469-D229E8F9F2AB}" srcOrd="1" destOrd="0" presId="urn:microsoft.com/office/officeart/2005/8/layout/hList9"/>
    <dgm:cxn modelId="{E351E316-B9D1-45F1-9E17-27A1D56527FF}" srcId="{08898E32-E19E-4399-B11F-03399F01C524}" destId="{A46DCB22-32A0-4493-9C4C-B0D2DE4E5A3B}" srcOrd="1" destOrd="0" parTransId="{30B190E1-A56E-492E-8277-A37D0DA76F39}" sibTransId="{D81DC520-6DF2-4D86-BE9B-467F1A37F6A5}"/>
    <dgm:cxn modelId="{98085B1B-B14A-4A8E-8328-71F0D5417EBF}" srcId="{08898E32-E19E-4399-B11F-03399F01C524}" destId="{D8BF51A0-F274-44FF-A8B0-C18BDC896145}" srcOrd="0" destOrd="0" parTransId="{67E1109D-5626-40A8-8345-E7BC410D3006}" sibTransId="{34149FC2-8210-40CB-82C8-BC9C143D7215}"/>
    <dgm:cxn modelId="{7FD2922D-BB1E-4E91-88A7-E6BA7BEA58E0}" srcId="{4DDDAABC-7644-4A09-B77B-51CBF5FD870A}" destId="{706057BB-78B5-451E-A2DB-13F96D6A8423}" srcOrd="3" destOrd="0" parTransId="{8C6D20C3-E9D7-4475-AC61-5949F60027B5}" sibTransId="{36F6E3C3-B55F-42A1-9CA4-E4673A0422C5}"/>
    <dgm:cxn modelId="{E3826937-FBC2-4D11-AFF0-3C6F1E6BB2E5}" type="presOf" srcId="{D8BF51A0-F274-44FF-A8B0-C18BDC896145}" destId="{F8DAC8F8-8A14-4D7D-9D56-B567321C165E}" srcOrd="1" destOrd="0" presId="urn:microsoft.com/office/officeart/2005/8/layout/hList9"/>
    <dgm:cxn modelId="{20C99439-1E46-42BD-BDD8-0A0EB05F3349}" type="presOf" srcId="{3583F0B7-3B58-4D95-A28C-A374495F30F7}" destId="{D28DA5BF-3CDC-45A8-9BBC-60F959A9B2EB}" srcOrd="0" destOrd="0" presId="urn:microsoft.com/office/officeart/2005/8/layout/hList9"/>
    <dgm:cxn modelId="{B913B73B-9CF7-4E5C-B065-7747934B5A95}" type="presOf" srcId="{21ECACAF-C379-4484-8C84-B4C59FD6C123}" destId="{932082B0-1ABE-4024-993C-01F3BE98D146}" srcOrd="0" destOrd="0" presId="urn:microsoft.com/office/officeart/2005/8/layout/hList9"/>
    <dgm:cxn modelId="{3F17164A-C81F-46E4-BAA6-0F06481BFDA3}" type="presOf" srcId="{D8BF51A0-F274-44FF-A8B0-C18BDC896145}" destId="{5A63B2AB-7B50-49F0-8E72-52C1FB34C2F1}" srcOrd="0" destOrd="0" presId="urn:microsoft.com/office/officeart/2005/8/layout/hList9"/>
    <dgm:cxn modelId="{BA72074D-E6C9-48B7-8298-2C49769118DF}" type="presOf" srcId="{F15D499D-0DB2-499C-827E-0635547E1C14}" destId="{1DF3BCC5-FD10-4803-829A-E968426924FB}" srcOrd="0" destOrd="0" presId="urn:microsoft.com/office/officeart/2005/8/layout/hList9"/>
    <dgm:cxn modelId="{772F5B4E-CC6A-4EFE-94D6-36E2A6F860A9}" srcId="{4DDDAABC-7644-4A09-B77B-51CBF5FD870A}" destId="{21ECACAF-C379-4484-8C84-B4C59FD6C123}" srcOrd="4" destOrd="0" parTransId="{7DE2114F-3C94-4385-98A4-BC8F58B988C3}" sibTransId="{8D1FE834-B2BC-4C45-9196-D5666518C603}"/>
    <dgm:cxn modelId="{3E43DB52-5236-48CC-8A26-C5FF6F45273F}" type="presOf" srcId="{A7B94C40-10D6-4D17-882D-E4DA0AA292A0}" destId="{8EA00E4F-BBB5-497E-9178-29E5589F85C2}" srcOrd="0" destOrd="0" presId="urn:microsoft.com/office/officeart/2005/8/layout/hList9"/>
    <dgm:cxn modelId="{D577E353-10ED-40EC-B2EB-BA4783C07406}" type="presOf" srcId="{3583F0B7-3B58-4D95-A28C-A374495F30F7}" destId="{94F3DC9D-5A83-40A0-A60D-D7F56E3A487D}" srcOrd="1" destOrd="0" presId="urn:microsoft.com/office/officeart/2005/8/layout/hList9"/>
    <dgm:cxn modelId="{3939BB78-FD95-403B-8DD3-0D62253A43C1}" srcId="{4DDDAABC-7644-4A09-B77B-51CBF5FD870A}" destId="{3583F0B7-3B58-4D95-A28C-A374495F30F7}" srcOrd="2" destOrd="0" parTransId="{B7AFA630-959A-490A-A01C-4F9840A493FC}" sibTransId="{400EF45D-4B25-44E2-A1C4-8EF475107044}"/>
    <dgm:cxn modelId="{C051E659-C927-4305-928C-98C1EB15D4DB}" srcId="{08898E32-E19E-4399-B11F-03399F01C524}" destId="{A7B94C40-10D6-4D17-882D-E4DA0AA292A0}" srcOrd="2" destOrd="0" parTransId="{4CA138B2-4CC3-4B0F-A942-025C79E43359}" sibTransId="{1BE9149C-F86A-4104-8258-57E9C3EEB76F}"/>
    <dgm:cxn modelId="{216A375A-48CC-4B0C-B31E-A00E0EE79DCB}" type="presOf" srcId="{21ECACAF-C379-4484-8C84-B4C59FD6C123}" destId="{AB5C568F-4B5E-4DC8-B180-7DE833B997FF}" srcOrd="1" destOrd="0" presId="urn:microsoft.com/office/officeart/2005/8/layout/hList9"/>
    <dgm:cxn modelId="{65C94B82-A3FD-4CE4-ABD4-200FE58146DD}" srcId="{4DDDAABC-7644-4A09-B77B-51CBF5FD870A}" destId="{87561910-0357-4A20-94CF-41B21BAE3E0A}" srcOrd="5" destOrd="0" parTransId="{64E35C7B-9ECA-4DE4-8884-D7C8DA76B84B}" sibTransId="{954432E2-6BE0-40E7-AAA2-0DAB489E4F0A}"/>
    <dgm:cxn modelId="{4E379A8E-8D45-4CDC-92CB-D44401B58FC2}" type="presOf" srcId="{A46DCB22-32A0-4493-9C4C-B0D2DE4E5A3B}" destId="{E585A159-2383-4BBF-B43A-71F017C5F52B}" srcOrd="0" destOrd="0" presId="urn:microsoft.com/office/officeart/2005/8/layout/hList9"/>
    <dgm:cxn modelId="{0DB5F7A3-86A2-4CF2-925B-89ACB3DDF63F}" type="presOf" srcId="{2A26737B-91F1-4721-8658-0D46B575C483}" destId="{D6F0DC38-0318-4AEA-BF15-F93EA1128BB2}" srcOrd="0" destOrd="0" presId="urn:microsoft.com/office/officeart/2005/8/layout/hList9"/>
    <dgm:cxn modelId="{9304CBA4-0311-45FC-A3E5-C72F95A9E238}" type="presOf" srcId="{87561910-0357-4A20-94CF-41B21BAE3E0A}" destId="{9A9F5577-0419-451A-BE02-BB9FE2DFFF1C}" srcOrd="1" destOrd="0" presId="urn:microsoft.com/office/officeart/2005/8/layout/hList9"/>
    <dgm:cxn modelId="{19511DA6-8B87-4373-B0AD-E48E50369ADD}" type="presOf" srcId="{2A26737B-91F1-4721-8658-0D46B575C483}" destId="{80D62236-01D5-4832-889A-868A4F5AED66}" srcOrd="1" destOrd="0" presId="urn:microsoft.com/office/officeart/2005/8/layout/hList9"/>
    <dgm:cxn modelId="{BE049EA9-88E0-49AA-9D72-EF779D0A0AB1}" type="presOf" srcId="{4DDDAABC-7644-4A09-B77B-51CBF5FD870A}" destId="{4F2C0BA2-6E9E-441A-A66C-0D81DEF50C8C}" srcOrd="0" destOrd="0" presId="urn:microsoft.com/office/officeart/2005/8/layout/hList9"/>
    <dgm:cxn modelId="{A25D98C1-9E0C-47EC-BB78-CBB4941AF3AA}" srcId="{F15D499D-0DB2-499C-827E-0635547E1C14}" destId="{08898E32-E19E-4399-B11F-03399F01C524}" srcOrd="0" destOrd="0" parTransId="{E1304B6C-E799-4AFE-AED5-C5C89847F5A3}" sibTransId="{6CE2F95A-A36A-4212-8B75-180E3DA7803B}"/>
    <dgm:cxn modelId="{E4933BC3-E07C-41A1-9A8F-927AB58DE0D1}" type="presOf" srcId="{87561910-0357-4A20-94CF-41B21BAE3E0A}" destId="{7B449D92-8440-4771-A97E-7340F8A2706C}" srcOrd="0" destOrd="0" presId="urn:microsoft.com/office/officeart/2005/8/layout/hList9"/>
    <dgm:cxn modelId="{83F1FFCE-0828-4FFB-8EC4-017458216A6C}" type="presOf" srcId="{706057BB-78B5-451E-A2DB-13F96D6A8423}" destId="{5EFA343D-85CC-46B7-A577-630E54B4F7A4}" srcOrd="1" destOrd="0" presId="urn:microsoft.com/office/officeart/2005/8/layout/hList9"/>
    <dgm:cxn modelId="{BB8E90D4-5487-453F-A889-C6F581DB4C65}" type="presOf" srcId="{706057BB-78B5-451E-A2DB-13F96D6A8423}" destId="{A0C2FACE-D06A-4A7B-858D-9B10C7C1250D}" srcOrd="0" destOrd="0" presId="urn:microsoft.com/office/officeart/2005/8/layout/hList9"/>
    <dgm:cxn modelId="{E5C2BFDE-0437-4057-865B-E0F1CCD41DF6}" type="presOf" srcId="{2F5706BD-4D1B-4FBD-A1EB-5F3CBF176F28}" destId="{10FCE617-C953-4117-BADB-514BD759A858}" srcOrd="1" destOrd="0" presId="urn:microsoft.com/office/officeart/2005/8/layout/hList9"/>
    <dgm:cxn modelId="{55F629E6-90B4-47A8-8641-2CC195914057}" type="presOf" srcId="{2F5706BD-4D1B-4FBD-A1EB-5F3CBF176F28}" destId="{BE18A6EC-CE52-447F-A83B-A9FDBC039FB5}" srcOrd="0" destOrd="0" presId="urn:microsoft.com/office/officeart/2005/8/layout/hList9"/>
    <dgm:cxn modelId="{EF200AEB-CBF3-4978-A058-81E81B8EF712}" srcId="{4DDDAABC-7644-4A09-B77B-51CBF5FD870A}" destId="{2A26737B-91F1-4721-8658-0D46B575C483}" srcOrd="0" destOrd="0" parTransId="{FB1F2952-7671-4024-85A7-1223F937071C}" sibTransId="{37532B02-DAF2-4829-8CE1-FF884608BC65}"/>
    <dgm:cxn modelId="{8CCD07EC-37E0-499D-B757-82CE3E378756}" type="presOf" srcId="{A7B94C40-10D6-4D17-882D-E4DA0AA292A0}" destId="{00058045-7746-4682-8732-15AEE8FFD8E0}" srcOrd="1" destOrd="0" presId="urn:microsoft.com/office/officeart/2005/8/layout/hList9"/>
    <dgm:cxn modelId="{B6D2CBEF-FB51-4B5E-89AE-3CD101074FDD}" srcId="{4DDDAABC-7644-4A09-B77B-51CBF5FD870A}" destId="{2F5706BD-4D1B-4FBD-A1EB-5F3CBF176F28}" srcOrd="1" destOrd="0" parTransId="{50E3B865-E2EC-4ABF-A2B0-AFCF2F244DBC}" sibTransId="{EAB4385D-86DF-434F-9AA5-77934D045079}"/>
    <dgm:cxn modelId="{CC4717F2-9D3B-43AC-AB1F-8B54077FA421}" srcId="{F15D499D-0DB2-499C-827E-0635547E1C14}" destId="{4DDDAABC-7644-4A09-B77B-51CBF5FD870A}" srcOrd="1" destOrd="0" parTransId="{71639930-B398-4B12-BAAF-BA613578494C}" sibTransId="{DAEF0395-3A87-4826-BEED-2B94BC972888}"/>
    <dgm:cxn modelId="{AF64B345-AEF1-4B50-90AB-F3EE3E7A1E9D}" type="presParOf" srcId="{1DF3BCC5-FD10-4803-829A-E968426924FB}" destId="{380EAC5F-A2EE-4F52-A510-EB6DD95D48ED}" srcOrd="0" destOrd="0" presId="urn:microsoft.com/office/officeart/2005/8/layout/hList9"/>
    <dgm:cxn modelId="{5FE9521B-D722-4A3C-8C5D-75F7090ED42C}" type="presParOf" srcId="{1DF3BCC5-FD10-4803-829A-E968426924FB}" destId="{C287DCD2-6E8B-4215-9EA5-2EAF66645DF2}" srcOrd="1" destOrd="0" presId="urn:microsoft.com/office/officeart/2005/8/layout/hList9"/>
    <dgm:cxn modelId="{59529836-0256-4A49-97F3-E30A47CC23D2}" type="presParOf" srcId="{C287DCD2-6E8B-4215-9EA5-2EAF66645DF2}" destId="{A70BE742-E6D1-4B0A-A849-C4DF731DB1A9}" srcOrd="0" destOrd="0" presId="urn:microsoft.com/office/officeart/2005/8/layout/hList9"/>
    <dgm:cxn modelId="{5A241CD9-231B-4D30-8555-28283285816F}" type="presParOf" srcId="{C287DCD2-6E8B-4215-9EA5-2EAF66645DF2}" destId="{03A10A67-D436-44DC-8A91-511F8A0B1730}" srcOrd="1" destOrd="0" presId="urn:microsoft.com/office/officeart/2005/8/layout/hList9"/>
    <dgm:cxn modelId="{72FF79DD-576D-43F6-95E8-8543775473E9}" type="presParOf" srcId="{03A10A67-D436-44DC-8A91-511F8A0B1730}" destId="{5A63B2AB-7B50-49F0-8E72-52C1FB34C2F1}" srcOrd="0" destOrd="0" presId="urn:microsoft.com/office/officeart/2005/8/layout/hList9"/>
    <dgm:cxn modelId="{2FDF0D35-9FD2-4EC2-B7F0-3E775E186448}" type="presParOf" srcId="{03A10A67-D436-44DC-8A91-511F8A0B1730}" destId="{F8DAC8F8-8A14-4D7D-9D56-B567321C165E}" srcOrd="1" destOrd="0" presId="urn:microsoft.com/office/officeart/2005/8/layout/hList9"/>
    <dgm:cxn modelId="{AC530C2C-68D1-4546-B96E-49B5ECDED92A}" type="presParOf" srcId="{C287DCD2-6E8B-4215-9EA5-2EAF66645DF2}" destId="{5EC0FD38-2994-4993-9E61-30652CEE233F}" srcOrd="2" destOrd="0" presId="urn:microsoft.com/office/officeart/2005/8/layout/hList9"/>
    <dgm:cxn modelId="{0BC3398B-6446-458A-B4D4-CC58E71F55DE}" type="presParOf" srcId="{5EC0FD38-2994-4993-9E61-30652CEE233F}" destId="{E585A159-2383-4BBF-B43A-71F017C5F52B}" srcOrd="0" destOrd="0" presId="urn:microsoft.com/office/officeart/2005/8/layout/hList9"/>
    <dgm:cxn modelId="{2A6EC934-206B-4506-BC91-000E6E700489}" type="presParOf" srcId="{5EC0FD38-2994-4993-9E61-30652CEE233F}" destId="{7E08EFEA-3504-4B18-B469-D229E8F9F2AB}" srcOrd="1" destOrd="0" presId="urn:microsoft.com/office/officeart/2005/8/layout/hList9"/>
    <dgm:cxn modelId="{9B75AF82-1B4C-4EF2-84AE-39C45EB5A870}" type="presParOf" srcId="{C287DCD2-6E8B-4215-9EA5-2EAF66645DF2}" destId="{9A301128-F959-403E-B0AB-20BD212D7B00}" srcOrd="3" destOrd="0" presId="urn:microsoft.com/office/officeart/2005/8/layout/hList9"/>
    <dgm:cxn modelId="{D79988B4-7A99-4A0E-AE7C-3117391660DC}" type="presParOf" srcId="{9A301128-F959-403E-B0AB-20BD212D7B00}" destId="{8EA00E4F-BBB5-497E-9178-29E5589F85C2}" srcOrd="0" destOrd="0" presId="urn:microsoft.com/office/officeart/2005/8/layout/hList9"/>
    <dgm:cxn modelId="{75BE46F8-2D6F-40A3-B3EF-5B808D7C325A}" type="presParOf" srcId="{9A301128-F959-403E-B0AB-20BD212D7B00}" destId="{00058045-7746-4682-8732-15AEE8FFD8E0}" srcOrd="1" destOrd="0" presId="urn:microsoft.com/office/officeart/2005/8/layout/hList9"/>
    <dgm:cxn modelId="{1238C832-DE67-40B9-B4B4-480490655253}" type="presParOf" srcId="{1DF3BCC5-FD10-4803-829A-E968426924FB}" destId="{77B3695C-113B-4EC7-B3DE-E72A09229A47}" srcOrd="2" destOrd="0" presId="urn:microsoft.com/office/officeart/2005/8/layout/hList9"/>
    <dgm:cxn modelId="{D1A6D582-D6FB-4BAC-985E-5AB303B396F2}" type="presParOf" srcId="{1DF3BCC5-FD10-4803-829A-E968426924FB}" destId="{C6B5A3A0-ECDE-44AE-9E94-7EF148CA3F3D}" srcOrd="3" destOrd="0" presId="urn:microsoft.com/office/officeart/2005/8/layout/hList9"/>
    <dgm:cxn modelId="{D367FC9F-6E55-4E42-A0F6-66254D81EE48}" type="presParOf" srcId="{1DF3BCC5-FD10-4803-829A-E968426924FB}" destId="{8EA2B55E-6B60-4782-BD98-3D60948ABC7E}" srcOrd="4" destOrd="0" presId="urn:microsoft.com/office/officeart/2005/8/layout/hList9"/>
    <dgm:cxn modelId="{36A27947-8A2E-4D7A-8ECF-1D9EE14A584B}" type="presParOf" srcId="{1DF3BCC5-FD10-4803-829A-E968426924FB}" destId="{F50E99D9-0A20-4894-829F-C2884AEFAD90}" srcOrd="5" destOrd="0" presId="urn:microsoft.com/office/officeart/2005/8/layout/hList9"/>
    <dgm:cxn modelId="{F35B803D-37A2-4944-BB2B-51FED0F68353}" type="presParOf" srcId="{1DF3BCC5-FD10-4803-829A-E968426924FB}" destId="{ECE73A46-3FF7-43AB-9E73-05131E1B1A5D}" srcOrd="6" destOrd="0" presId="urn:microsoft.com/office/officeart/2005/8/layout/hList9"/>
    <dgm:cxn modelId="{52D4A7AB-5BA7-4021-9170-95EFE657B5BB}" type="presParOf" srcId="{ECE73A46-3FF7-43AB-9E73-05131E1B1A5D}" destId="{DBF3913A-0F0A-4CA1-9BB6-F177A623E5D2}" srcOrd="0" destOrd="0" presId="urn:microsoft.com/office/officeart/2005/8/layout/hList9"/>
    <dgm:cxn modelId="{34D044B1-3150-4F5D-8878-D0EB4DEBD445}" type="presParOf" srcId="{ECE73A46-3FF7-43AB-9E73-05131E1B1A5D}" destId="{ABEABEA4-B45A-4041-9183-19EA17F00D3B}" srcOrd="1" destOrd="0" presId="urn:microsoft.com/office/officeart/2005/8/layout/hList9"/>
    <dgm:cxn modelId="{61041A34-B860-4D4F-8AEF-780687B540DA}" type="presParOf" srcId="{ABEABEA4-B45A-4041-9183-19EA17F00D3B}" destId="{D6F0DC38-0318-4AEA-BF15-F93EA1128BB2}" srcOrd="0" destOrd="0" presId="urn:microsoft.com/office/officeart/2005/8/layout/hList9"/>
    <dgm:cxn modelId="{400F56B5-BD7B-48A1-961B-9F9FB5C1AB7D}" type="presParOf" srcId="{ABEABEA4-B45A-4041-9183-19EA17F00D3B}" destId="{80D62236-01D5-4832-889A-868A4F5AED66}" srcOrd="1" destOrd="0" presId="urn:microsoft.com/office/officeart/2005/8/layout/hList9"/>
    <dgm:cxn modelId="{7B0D7510-0407-4F2B-85C9-7E953CBEEB23}" type="presParOf" srcId="{ECE73A46-3FF7-43AB-9E73-05131E1B1A5D}" destId="{4179F889-E263-42C7-9155-EF81AAD5EBE8}" srcOrd="2" destOrd="0" presId="urn:microsoft.com/office/officeart/2005/8/layout/hList9"/>
    <dgm:cxn modelId="{13C0D49C-11E4-4926-AF49-44EB1BE1FD84}" type="presParOf" srcId="{4179F889-E263-42C7-9155-EF81AAD5EBE8}" destId="{BE18A6EC-CE52-447F-A83B-A9FDBC039FB5}" srcOrd="0" destOrd="0" presId="urn:microsoft.com/office/officeart/2005/8/layout/hList9"/>
    <dgm:cxn modelId="{53407ED6-6B76-4B1B-8B3D-51D00E7A4979}" type="presParOf" srcId="{4179F889-E263-42C7-9155-EF81AAD5EBE8}" destId="{10FCE617-C953-4117-BADB-514BD759A858}" srcOrd="1" destOrd="0" presId="urn:microsoft.com/office/officeart/2005/8/layout/hList9"/>
    <dgm:cxn modelId="{7A92613A-FBC4-4ACF-9B1A-830DC436FAC3}" type="presParOf" srcId="{ECE73A46-3FF7-43AB-9E73-05131E1B1A5D}" destId="{188E5362-5328-4E4E-AD4F-DF9139C5442F}" srcOrd="3" destOrd="0" presId="urn:microsoft.com/office/officeart/2005/8/layout/hList9"/>
    <dgm:cxn modelId="{92EC0BBC-C6FA-4A93-B4DC-BF61C2526E1E}" type="presParOf" srcId="{188E5362-5328-4E4E-AD4F-DF9139C5442F}" destId="{D28DA5BF-3CDC-45A8-9BBC-60F959A9B2EB}" srcOrd="0" destOrd="0" presId="urn:microsoft.com/office/officeart/2005/8/layout/hList9"/>
    <dgm:cxn modelId="{C64A2915-422C-4166-81C5-CE9662BBC297}" type="presParOf" srcId="{188E5362-5328-4E4E-AD4F-DF9139C5442F}" destId="{94F3DC9D-5A83-40A0-A60D-D7F56E3A487D}" srcOrd="1" destOrd="0" presId="urn:microsoft.com/office/officeart/2005/8/layout/hList9"/>
    <dgm:cxn modelId="{A389436E-4241-496B-A15E-C13191ABA3CB}" type="presParOf" srcId="{ECE73A46-3FF7-43AB-9E73-05131E1B1A5D}" destId="{B94940EC-F8D8-4306-98E6-E7BAAD83A017}" srcOrd="4" destOrd="0" presId="urn:microsoft.com/office/officeart/2005/8/layout/hList9"/>
    <dgm:cxn modelId="{3D90905B-B9D4-4BBF-AB70-E1597CDF05B5}" type="presParOf" srcId="{B94940EC-F8D8-4306-98E6-E7BAAD83A017}" destId="{A0C2FACE-D06A-4A7B-858D-9B10C7C1250D}" srcOrd="0" destOrd="0" presId="urn:microsoft.com/office/officeart/2005/8/layout/hList9"/>
    <dgm:cxn modelId="{6755A7DC-CD71-418B-AF51-68A13ABD4A07}" type="presParOf" srcId="{B94940EC-F8D8-4306-98E6-E7BAAD83A017}" destId="{5EFA343D-85CC-46B7-A577-630E54B4F7A4}" srcOrd="1" destOrd="0" presId="urn:microsoft.com/office/officeart/2005/8/layout/hList9"/>
    <dgm:cxn modelId="{7C72C5E8-4D22-4AFE-9AC1-25BAF95C207F}" type="presParOf" srcId="{ECE73A46-3FF7-43AB-9E73-05131E1B1A5D}" destId="{09EF7847-6203-4EFB-8D67-BD3DB56253CA}" srcOrd="5" destOrd="0" presId="urn:microsoft.com/office/officeart/2005/8/layout/hList9"/>
    <dgm:cxn modelId="{8A720437-A1BE-4D48-88D0-F81C0502FB0A}" type="presParOf" srcId="{09EF7847-6203-4EFB-8D67-BD3DB56253CA}" destId="{932082B0-1ABE-4024-993C-01F3BE98D146}" srcOrd="0" destOrd="0" presId="urn:microsoft.com/office/officeart/2005/8/layout/hList9"/>
    <dgm:cxn modelId="{911075EB-F5AC-4E26-8785-0E2DABCFF574}" type="presParOf" srcId="{09EF7847-6203-4EFB-8D67-BD3DB56253CA}" destId="{AB5C568F-4B5E-4DC8-B180-7DE833B997FF}" srcOrd="1" destOrd="0" presId="urn:microsoft.com/office/officeart/2005/8/layout/hList9"/>
    <dgm:cxn modelId="{2CA06FA6-8E2B-4F28-B77F-95069800F365}" type="presParOf" srcId="{ECE73A46-3FF7-43AB-9E73-05131E1B1A5D}" destId="{88042223-EDB5-4B27-A68B-B2A97E479275}" srcOrd="6" destOrd="0" presId="urn:microsoft.com/office/officeart/2005/8/layout/hList9"/>
    <dgm:cxn modelId="{E70C89C4-3679-4620-9FB0-4ED5A4D6C706}" type="presParOf" srcId="{88042223-EDB5-4B27-A68B-B2A97E479275}" destId="{7B449D92-8440-4771-A97E-7340F8A2706C}" srcOrd="0" destOrd="0" presId="urn:microsoft.com/office/officeart/2005/8/layout/hList9"/>
    <dgm:cxn modelId="{C817D695-2365-46E1-9393-E81997AFC83B}" type="presParOf" srcId="{88042223-EDB5-4B27-A68B-B2A97E479275}" destId="{9A9F5577-0419-451A-BE02-BB9FE2DFFF1C}" srcOrd="1" destOrd="0" presId="urn:microsoft.com/office/officeart/2005/8/layout/hList9"/>
    <dgm:cxn modelId="{D82F7C02-2E68-4D8F-ACD1-E7A8842DED50}" type="presParOf" srcId="{1DF3BCC5-FD10-4803-829A-E968426924FB}" destId="{3C072BD4-43FF-4A7F-99F4-34E0EE9DA7ED}" srcOrd="7" destOrd="0" presId="urn:microsoft.com/office/officeart/2005/8/layout/hList9"/>
    <dgm:cxn modelId="{B1A27833-D0C9-4FD0-9B1B-6B6952277AC4}" type="presParOf" srcId="{1DF3BCC5-FD10-4803-829A-E968426924FB}" destId="{4F2C0BA2-6E9E-441A-A66C-0D81DEF50C8C}" srcOrd="8" destOrd="0" presId="urn:microsoft.com/office/officeart/2005/8/layout/hList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D499D-0DB2-499C-827E-0635547E1C1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t-PT"/>
        </a:p>
      </dgm:t>
    </dgm:pt>
    <dgm:pt modelId="{08898E32-E19E-4399-B11F-03399F01C524}">
      <dgm:prSet phldrT="[Texto]"/>
      <dgm:spPr>
        <a:solidFill>
          <a:schemeClr val="bg1"/>
        </a:solidFill>
        <a:effectLst>
          <a:outerShdw blurRad="50800" dist="38100" dir="2700000" algn="tl" rotWithShape="0">
            <a:prstClr val="black">
              <a:alpha val="40000"/>
            </a:prstClr>
          </a:outerShdw>
        </a:effectLst>
      </dgm:spPr>
      <dgm:t>
        <a:bodyPr/>
        <a:lstStyle/>
        <a:p>
          <a:r>
            <a:rPr lang="pt-PT" b="1" dirty="0">
              <a:solidFill>
                <a:srgbClr val="002060"/>
              </a:solidFill>
            </a:rPr>
            <a:t>In</a:t>
          </a:r>
        </a:p>
      </dgm:t>
    </dgm:pt>
    <dgm:pt modelId="{E1304B6C-E799-4AFE-AED5-C5C89847F5A3}" type="parTrans" cxnId="{A25D98C1-9E0C-47EC-BB78-CBB4941AF3AA}">
      <dgm:prSet/>
      <dgm:spPr/>
      <dgm:t>
        <a:bodyPr/>
        <a:lstStyle/>
        <a:p>
          <a:endParaRPr lang="pt-PT"/>
        </a:p>
      </dgm:t>
    </dgm:pt>
    <dgm:pt modelId="{6CE2F95A-A36A-4212-8B75-180E3DA7803B}" type="sibTrans" cxnId="{A25D98C1-9E0C-47EC-BB78-CBB4941AF3AA}">
      <dgm:prSet/>
      <dgm:spPr/>
      <dgm:t>
        <a:bodyPr/>
        <a:lstStyle/>
        <a:p>
          <a:endParaRPr lang="pt-PT"/>
        </a:p>
      </dgm:t>
    </dgm:pt>
    <dgm:pt modelId="{D8BF51A0-F274-44FF-A8B0-C18BDC896145}">
      <dgm:prSet phldrT="[Texto]" custT="1"/>
      <dgm:spPr>
        <a:solidFill>
          <a:srgbClr val="EBEBEB"/>
        </a:solidFill>
        <a:ln>
          <a:solidFill>
            <a:srgbClr val="DBA223">
              <a:alpha val="90000"/>
            </a:srgbClr>
          </a:solidFill>
        </a:ln>
      </dgm:spPr>
      <dgm:t>
        <a:bodyPr/>
        <a:lstStyle/>
        <a:p>
          <a:pPr algn="just"/>
          <a:r>
            <a:rPr lang="pt-PT" sz="1400" b="1" dirty="0">
              <a:solidFill>
                <a:srgbClr val="DBA223"/>
              </a:solidFill>
            </a:rPr>
            <a:t>274</a:t>
          </a:r>
        </a:p>
        <a:p>
          <a:pPr algn="just"/>
          <a:r>
            <a:rPr lang="pt-PT" sz="1400" dirty="0">
              <a:solidFill>
                <a:srgbClr val="000000"/>
              </a:solidFill>
              <a:latin typeface="Arial" panose="020B0604020202020204" pitchFamily="34" charset="0"/>
              <a:cs typeface="Arial" panose="020B0604020202020204" pitchFamily="34" charset="0"/>
            </a:rPr>
            <a:t>Novos Doentes</a:t>
          </a:r>
          <a:endParaRPr lang="pt-PT" sz="1100" dirty="0">
            <a:solidFill>
              <a:srgbClr val="000000"/>
            </a:solidFill>
            <a:latin typeface="Arial" panose="020B0604020202020204" pitchFamily="34" charset="0"/>
            <a:cs typeface="Arial" panose="020B0604020202020204" pitchFamily="34" charset="0"/>
          </a:endParaRPr>
        </a:p>
      </dgm:t>
    </dgm:pt>
    <dgm:pt modelId="{67E1109D-5626-40A8-8345-E7BC410D3006}" type="parTrans" cxnId="{98085B1B-B14A-4A8E-8328-71F0D5417EBF}">
      <dgm:prSet/>
      <dgm:spPr/>
      <dgm:t>
        <a:bodyPr/>
        <a:lstStyle/>
        <a:p>
          <a:endParaRPr lang="pt-PT"/>
        </a:p>
      </dgm:t>
    </dgm:pt>
    <dgm:pt modelId="{34149FC2-8210-40CB-82C8-BC9C143D7215}" type="sibTrans" cxnId="{98085B1B-B14A-4A8E-8328-71F0D5417EBF}">
      <dgm:prSet/>
      <dgm:spPr/>
      <dgm:t>
        <a:bodyPr/>
        <a:lstStyle/>
        <a:p>
          <a:endParaRPr lang="pt-PT"/>
        </a:p>
      </dgm:t>
    </dgm:pt>
    <dgm:pt modelId="{A46DCB22-32A0-4493-9C4C-B0D2DE4E5A3B}">
      <dgm:prSet phldrT="[Texto]" custT="1"/>
      <dgm:spPr>
        <a:solidFill>
          <a:srgbClr val="EBEBEB">
            <a:alpha val="90000"/>
          </a:srgbClr>
        </a:solidFill>
        <a:ln>
          <a:solidFill>
            <a:srgbClr val="DBA223">
              <a:alpha val="90000"/>
            </a:srgbClr>
          </a:solidFill>
        </a:ln>
      </dgm:spPr>
      <dgm:t>
        <a:bodyPr/>
        <a:lstStyle/>
        <a:p>
          <a:pPr algn="just"/>
          <a:r>
            <a:rPr lang="pt-PT" sz="1400" b="1" dirty="0">
              <a:solidFill>
                <a:srgbClr val="DBA223"/>
              </a:solidFill>
            </a:rPr>
            <a:t>12 </a:t>
          </a:r>
        </a:p>
        <a:p>
          <a:pPr algn="just"/>
          <a:r>
            <a:rPr lang="pt-PT" sz="1400" dirty="0">
              <a:solidFill>
                <a:srgbClr val="000000"/>
              </a:solidFill>
              <a:latin typeface="Arial" panose="020B0604020202020204" pitchFamily="34" charset="0"/>
              <a:cs typeface="Arial" panose="020B0604020202020204" pitchFamily="34" charset="0"/>
            </a:rPr>
            <a:t>Falência de TX</a:t>
          </a:r>
        </a:p>
      </dgm:t>
    </dgm:pt>
    <dgm:pt modelId="{30B190E1-A56E-492E-8277-A37D0DA76F39}" type="parTrans" cxnId="{E351E316-B9D1-45F1-9E17-27A1D56527FF}">
      <dgm:prSet/>
      <dgm:spPr/>
      <dgm:t>
        <a:bodyPr/>
        <a:lstStyle/>
        <a:p>
          <a:endParaRPr lang="pt-PT"/>
        </a:p>
      </dgm:t>
    </dgm:pt>
    <dgm:pt modelId="{D81DC520-6DF2-4D86-BE9B-467F1A37F6A5}" type="sibTrans" cxnId="{E351E316-B9D1-45F1-9E17-27A1D56527FF}">
      <dgm:prSet/>
      <dgm:spPr/>
      <dgm:t>
        <a:bodyPr/>
        <a:lstStyle/>
        <a:p>
          <a:endParaRPr lang="pt-PT"/>
        </a:p>
      </dgm:t>
    </dgm:pt>
    <dgm:pt modelId="{4DDDAABC-7644-4A09-B77B-51CBF5FD870A}">
      <dgm:prSet phldrT="[Texto]"/>
      <dgm:spPr>
        <a:solidFill>
          <a:schemeClr val="bg1"/>
        </a:solidFill>
        <a:effectLst>
          <a:outerShdw blurRad="50800" dist="38100" dir="2700000" algn="tl" rotWithShape="0">
            <a:prstClr val="black">
              <a:alpha val="40000"/>
            </a:prstClr>
          </a:outerShdw>
        </a:effectLst>
      </dgm:spPr>
      <dgm:t>
        <a:bodyPr/>
        <a:lstStyle/>
        <a:p>
          <a:r>
            <a:rPr lang="pt-PT" b="1" dirty="0">
              <a:solidFill>
                <a:srgbClr val="002060"/>
              </a:solidFill>
            </a:rPr>
            <a:t>Out</a:t>
          </a:r>
        </a:p>
      </dgm:t>
    </dgm:pt>
    <dgm:pt modelId="{71639930-B398-4B12-BAAF-BA613578494C}" type="parTrans" cxnId="{CC4717F2-9D3B-43AC-AB1F-8B54077FA421}">
      <dgm:prSet/>
      <dgm:spPr/>
      <dgm:t>
        <a:bodyPr/>
        <a:lstStyle/>
        <a:p>
          <a:endParaRPr lang="pt-PT"/>
        </a:p>
      </dgm:t>
    </dgm:pt>
    <dgm:pt modelId="{DAEF0395-3A87-4826-BEED-2B94BC972888}" type="sibTrans" cxnId="{CC4717F2-9D3B-43AC-AB1F-8B54077FA421}">
      <dgm:prSet/>
      <dgm:spPr/>
      <dgm:t>
        <a:bodyPr/>
        <a:lstStyle/>
        <a:p>
          <a:endParaRPr lang="pt-PT"/>
        </a:p>
      </dgm:t>
    </dgm:pt>
    <dgm:pt modelId="{2A26737B-91F1-4721-8658-0D46B575C483}">
      <dgm:prSet phldrT="[Texto]" custT="1"/>
      <dgm:spPr>
        <a:solidFill>
          <a:srgbClr val="EBEBEB">
            <a:alpha val="90000"/>
          </a:srgbClr>
        </a:solidFill>
        <a:ln>
          <a:solidFill>
            <a:srgbClr val="DBA223">
              <a:alpha val="90000"/>
            </a:srgbClr>
          </a:solidFill>
        </a:ln>
      </dgm:spPr>
      <dgm:t>
        <a:bodyPr/>
        <a:lstStyle/>
        <a:p>
          <a:r>
            <a:rPr lang="pt-PT" sz="1400" b="1" dirty="0">
              <a:solidFill>
                <a:srgbClr val="DBA223"/>
              </a:solidFill>
            </a:rPr>
            <a:t>49</a:t>
          </a:r>
          <a:r>
            <a:rPr lang="pt-PT" sz="1400" b="1" dirty="0">
              <a:solidFill>
                <a:srgbClr val="8AB145"/>
              </a:solidFill>
            </a:rPr>
            <a:t> </a:t>
          </a:r>
        </a:p>
        <a:p>
          <a:r>
            <a:rPr lang="pt-PT" sz="1400" dirty="0">
              <a:solidFill>
                <a:srgbClr val="000000"/>
              </a:solidFill>
              <a:latin typeface="Arial" panose="020B0604020202020204" pitchFamily="34" charset="0"/>
              <a:cs typeface="Arial" panose="020B0604020202020204" pitchFamily="34" charset="0"/>
            </a:rPr>
            <a:t>Mortes</a:t>
          </a:r>
        </a:p>
      </dgm:t>
    </dgm:pt>
    <dgm:pt modelId="{FB1F2952-7671-4024-85A7-1223F937071C}" type="parTrans" cxnId="{EF200AEB-CBF3-4978-A058-81E81B8EF712}">
      <dgm:prSet/>
      <dgm:spPr/>
      <dgm:t>
        <a:bodyPr/>
        <a:lstStyle/>
        <a:p>
          <a:endParaRPr lang="pt-PT"/>
        </a:p>
      </dgm:t>
    </dgm:pt>
    <dgm:pt modelId="{37532B02-DAF2-4829-8CE1-FF884608BC65}" type="sibTrans" cxnId="{EF200AEB-CBF3-4978-A058-81E81B8EF712}">
      <dgm:prSet/>
      <dgm:spPr/>
      <dgm:t>
        <a:bodyPr/>
        <a:lstStyle/>
        <a:p>
          <a:endParaRPr lang="pt-PT"/>
        </a:p>
      </dgm:t>
    </dgm:pt>
    <dgm:pt modelId="{2F5706BD-4D1B-4FBD-A1EB-5F3CBF176F28}">
      <dgm:prSet phldrT="[Texto]" custT="1"/>
      <dgm:spPr>
        <a:solidFill>
          <a:srgbClr val="EBEBEB">
            <a:alpha val="90000"/>
          </a:srgbClr>
        </a:solidFill>
        <a:ln>
          <a:solidFill>
            <a:srgbClr val="DBA223">
              <a:alpha val="90000"/>
            </a:srgbClr>
          </a:solidFill>
        </a:ln>
      </dgm:spPr>
      <dgm:t>
        <a:bodyPr/>
        <a:lstStyle/>
        <a:p>
          <a:r>
            <a:rPr lang="pt-PT" sz="1400" b="1" dirty="0">
              <a:solidFill>
                <a:srgbClr val="DBA223"/>
              </a:solidFill>
            </a:rPr>
            <a:t>105</a:t>
          </a:r>
          <a:r>
            <a:rPr lang="pt-PT" sz="1400" dirty="0">
              <a:solidFill>
                <a:srgbClr val="DBA223"/>
              </a:solidFill>
            </a:rPr>
            <a:t> </a:t>
          </a:r>
        </a:p>
        <a:p>
          <a:r>
            <a:rPr lang="pt-PT" sz="1400" dirty="0">
              <a:solidFill>
                <a:srgbClr val="000000"/>
              </a:solidFill>
              <a:latin typeface="Arial" panose="020B0604020202020204" pitchFamily="34" charset="0"/>
              <a:cs typeface="Arial" panose="020B0604020202020204" pitchFamily="34" charset="0"/>
            </a:rPr>
            <a:t>Transplantes</a:t>
          </a:r>
        </a:p>
      </dgm:t>
    </dgm:pt>
    <dgm:pt modelId="{50E3B865-E2EC-4ABF-A2B0-AFCF2F244DBC}" type="parTrans" cxnId="{B6D2CBEF-FB51-4B5E-89AE-3CD101074FDD}">
      <dgm:prSet/>
      <dgm:spPr/>
      <dgm:t>
        <a:bodyPr/>
        <a:lstStyle/>
        <a:p>
          <a:endParaRPr lang="pt-PT"/>
        </a:p>
      </dgm:t>
    </dgm:pt>
    <dgm:pt modelId="{EAB4385D-86DF-434F-9AA5-77934D045079}" type="sibTrans" cxnId="{B6D2CBEF-FB51-4B5E-89AE-3CD101074FDD}">
      <dgm:prSet/>
      <dgm:spPr/>
      <dgm:t>
        <a:bodyPr/>
        <a:lstStyle/>
        <a:p>
          <a:endParaRPr lang="pt-PT"/>
        </a:p>
      </dgm:t>
    </dgm:pt>
    <dgm:pt modelId="{A7B94C40-10D6-4D17-882D-E4DA0AA292A0}">
      <dgm:prSet phldrT="[Texto]" custT="1"/>
      <dgm:spPr>
        <a:solidFill>
          <a:srgbClr val="EBEBEB">
            <a:alpha val="90000"/>
          </a:srgbClr>
        </a:solidFill>
        <a:ln>
          <a:solidFill>
            <a:srgbClr val="DBA223">
              <a:alpha val="90000"/>
            </a:srgbClr>
          </a:solidFill>
        </a:ln>
      </dgm:spPr>
      <dgm:t>
        <a:bodyPr/>
        <a:lstStyle/>
        <a:p>
          <a:r>
            <a:rPr lang="pt-PT" sz="1400" b="1" dirty="0">
              <a:solidFill>
                <a:srgbClr val="DBA223"/>
              </a:solidFill>
            </a:rPr>
            <a:t>42</a:t>
          </a:r>
          <a:r>
            <a:rPr lang="pt-PT" sz="1400" dirty="0">
              <a:solidFill>
                <a:srgbClr val="000000"/>
              </a:solidFill>
            </a:rPr>
            <a:t> </a:t>
          </a:r>
        </a:p>
        <a:p>
          <a:r>
            <a:rPr lang="pt-PT" sz="1400" dirty="0">
              <a:solidFill>
                <a:srgbClr val="000000"/>
              </a:solidFill>
              <a:latin typeface="Arial" panose="020B0604020202020204" pitchFamily="34" charset="0"/>
              <a:cs typeface="Arial" panose="020B0604020202020204" pitchFamily="34" charset="0"/>
            </a:rPr>
            <a:t>Transição HD para DP</a:t>
          </a:r>
        </a:p>
      </dgm:t>
    </dgm:pt>
    <dgm:pt modelId="{4CA138B2-4CC3-4B0F-A942-025C79E43359}" type="parTrans" cxnId="{C051E659-C927-4305-928C-98C1EB15D4DB}">
      <dgm:prSet/>
      <dgm:spPr/>
      <dgm:t>
        <a:bodyPr/>
        <a:lstStyle/>
        <a:p>
          <a:endParaRPr lang="pt-PT"/>
        </a:p>
      </dgm:t>
    </dgm:pt>
    <dgm:pt modelId="{1BE9149C-F86A-4104-8258-57E9C3EEB76F}" type="sibTrans" cxnId="{C051E659-C927-4305-928C-98C1EB15D4DB}">
      <dgm:prSet/>
      <dgm:spPr/>
      <dgm:t>
        <a:bodyPr/>
        <a:lstStyle/>
        <a:p>
          <a:endParaRPr lang="pt-PT"/>
        </a:p>
      </dgm:t>
    </dgm:pt>
    <dgm:pt modelId="{3583F0B7-3B58-4D95-A28C-A374495F30F7}">
      <dgm:prSet phldrT="[Texto]" custT="1"/>
      <dgm:spPr>
        <a:solidFill>
          <a:srgbClr val="EBEBEB">
            <a:alpha val="90000"/>
          </a:srgbClr>
        </a:solidFill>
        <a:ln>
          <a:solidFill>
            <a:srgbClr val="DBA223"/>
          </a:solidFill>
        </a:ln>
      </dgm:spPr>
      <dgm:t>
        <a:bodyPr/>
        <a:lstStyle/>
        <a:p>
          <a:r>
            <a:rPr lang="pt-PT" sz="1400" b="1" dirty="0">
              <a:solidFill>
                <a:srgbClr val="DBA223"/>
              </a:solidFill>
            </a:rPr>
            <a:t>186</a:t>
          </a:r>
          <a:r>
            <a:rPr lang="pt-PT" sz="1400" dirty="0">
              <a:solidFill>
                <a:srgbClr val="000000"/>
              </a:solidFill>
            </a:rPr>
            <a:t> </a:t>
          </a:r>
        </a:p>
        <a:p>
          <a:r>
            <a:rPr lang="pt-PT" sz="1400" dirty="0">
              <a:solidFill>
                <a:srgbClr val="000000"/>
              </a:solidFill>
              <a:latin typeface="Arial" panose="020B0604020202020204" pitchFamily="34" charset="0"/>
              <a:cs typeface="Arial" panose="020B0604020202020204" pitchFamily="34" charset="0"/>
            </a:rPr>
            <a:t>Saída para HD</a:t>
          </a:r>
        </a:p>
      </dgm:t>
    </dgm:pt>
    <dgm:pt modelId="{B7AFA630-959A-490A-A01C-4F9840A493FC}" type="parTrans" cxnId="{3939BB78-FD95-403B-8DD3-0D62253A43C1}">
      <dgm:prSet/>
      <dgm:spPr/>
      <dgm:t>
        <a:bodyPr/>
        <a:lstStyle/>
        <a:p>
          <a:endParaRPr lang="pt-PT"/>
        </a:p>
      </dgm:t>
    </dgm:pt>
    <dgm:pt modelId="{400EF45D-4B25-44E2-A1C4-8EF475107044}" type="sibTrans" cxnId="{3939BB78-FD95-403B-8DD3-0D62253A43C1}">
      <dgm:prSet/>
      <dgm:spPr/>
      <dgm:t>
        <a:bodyPr/>
        <a:lstStyle/>
        <a:p>
          <a:endParaRPr lang="pt-PT"/>
        </a:p>
      </dgm:t>
    </dgm:pt>
    <dgm:pt modelId="{706057BB-78B5-451E-A2DB-13F96D6A8423}">
      <dgm:prSet phldrT="[Texto]" custT="1"/>
      <dgm:spPr>
        <a:solidFill>
          <a:srgbClr val="EBEBEB"/>
        </a:solidFill>
        <a:ln>
          <a:solidFill>
            <a:srgbClr val="DBA223"/>
          </a:solidFill>
        </a:ln>
      </dgm:spPr>
      <dgm:t>
        <a:bodyPr/>
        <a:lstStyle/>
        <a:p>
          <a:r>
            <a:rPr lang="pt-PT" sz="1400" b="1" dirty="0">
              <a:solidFill>
                <a:srgbClr val="FFC000"/>
              </a:solidFill>
            </a:rPr>
            <a:t>3</a:t>
          </a:r>
          <a:r>
            <a:rPr lang="pt-PT" sz="1400" b="1" dirty="0">
              <a:solidFill>
                <a:srgbClr val="8AB145"/>
              </a:solidFill>
            </a:rPr>
            <a:t> </a:t>
          </a:r>
        </a:p>
        <a:p>
          <a:r>
            <a:rPr lang="pt-PT" sz="1400" dirty="0" err="1">
              <a:solidFill>
                <a:srgbClr val="000000"/>
              </a:solidFill>
              <a:latin typeface="Arial" panose="020B0604020202020204" pitchFamily="34" charset="0"/>
              <a:cs typeface="Arial" panose="020B0604020202020204" pitchFamily="34" charset="0"/>
            </a:rPr>
            <a:t>Recup</a:t>
          </a:r>
          <a:r>
            <a:rPr lang="pt-PT" sz="1400" dirty="0">
              <a:solidFill>
                <a:srgbClr val="000000"/>
              </a:solidFill>
              <a:latin typeface="Arial" panose="020B0604020202020204" pitchFamily="34" charset="0"/>
              <a:cs typeface="Arial" panose="020B0604020202020204" pitchFamily="34" charset="0"/>
            </a:rPr>
            <a:t>. função</a:t>
          </a:r>
        </a:p>
      </dgm:t>
    </dgm:pt>
    <dgm:pt modelId="{8C6D20C3-E9D7-4475-AC61-5949F60027B5}" type="parTrans" cxnId="{7FD2922D-BB1E-4E91-88A7-E6BA7BEA58E0}">
      <dgm:prSet/>
      <dgm:spPr/>
      <dgm:t>
        <a:bodyPr/>
        <a:lstStyle/>
        <a:p>
          <a:endParaRPr lang="pt-PT"/>
        </a:p>
      </dgm:t>
    </dgm:pt>
    <dgm:pt modelId="{36F6E3C3-B55F-42A1-9CA4-E4673A0422C5}" type="sibTrans" cxnId="{7FD2922D-BB1E-4E91-88A7-E6BA7BEA58E0}">
      <dgm:prSet/>
      <dgm:spPr/>
      <dgm:t>
        <a:bodyPr/>
        <a:lstStyle/>
        <a:p>
          <a:endParaRPr lang="pt-PT"/>
        </a:p>
      </dgm:t>
    </dgm:pt>
    <dgm:pt modelId="{21ECACAF-C379-4484-8C84-B4C59FD6C123}">
      <dgm:prSet phldrT="[Texto]" custT="1"/>
      <dgm:spPr>
        <a:solidFill>
          <a:srgbClr val="EBEBEB">
            <a:alpha val="90000"/>
          </a:srgbClr>
        </a:solidFill>
        <a:ln>
          <a:solidFill>
            <a:srgbClr val="DBA223">
              <a:alpha val="90000"/>
            </a:srgbClr>
          </a:solidFill>
        </a:ln>
      </dgm:spPr>
      <dgm:t>
        <a:bodyPr/>
        <a:lstStyle/>
        <a:p>
          <a:r>
            <a:rPr lang="pt-PT" sz="1400" b="1" dirty="0">
              <a:solidFill>
                <a:srgbClr val="DBA223"/>
              </a:solidFill>
            </a:rPr>
            <a:t>2</a:t>
          </a:r>
          <a:endParaRPr lang="pt-PT" sz="1400" dirty="0">
            <a:solidFill>
              <a:srgbClr val="000000"/>
            </a:solidFill>
          </a:endParaRPr>
        </a:p>
        <a:p>
          <a:r>
            <a:rPr lang="pt-PT" sz="1400" dirty="0">
              <a:solidFill>
                <a:srgbClr val="000000"/>
              </a:solidFill>
              <a:latin typeface="Arial" panose="020B0604020202020204" pitchFamily="34" charset="0"/>
              <a:cs typeface="Arial" panose="020B0604020202020204" pitchFamily="34" charset="0"/>
            </a:rPr>
            <a:t>Cuidados Paliativos</a:t>
          </a:r>
        </a:p>
      </dgm:t>
    </dgm:pt>
    <dgm:pt modelId="{7DE2114F-3C94-4385-98A4-BC8F58B988C3}" type="parTrans" cxnId="{772F5B4E-CC6A-4EFE-94D6-36E2A6F860A9}">
      <dgm:prSet/>
      <dgm:spPr/>
      <dgm:t>
        <a:bodyPr/>
        <a:lstStyle/>
        <a:p>
          <a:endParaRPr lang="pt-PT"/>
        </a:p>
      </dgm:t>
    </dgm:pt>
    <dgm:pt modelId="{8D1FE834-B2BC-4C45-9196-D5666518C603}" type="sibTrans" cxnId="{772F5B4E-CC6A-4EFE-94D6-36E2A6F860A9}">
      <dgm:prSet/>
      <dgm:spPr/>
      <dgm:t>
        <a:bodyPr/>
        <a:lstStyle/>
        <a:p>
          <a:endParaRPr lang="pt-PT"/>
        </a:p>
      </dgm:t>
    </dgm:pt>
    <dgm:pt modelId="{1DF3BCC5-FD10-4803-829A-E968426924FB}" type="pres">
      <dgm:prSet presAssocID="{F15D499D-0DB2-499C-827E-0635547E1C14}" presName="list" presStyleCnt="0">
        <dgm:presLayoutVars>
          <dgm:dir/>
          <dgm:animLvl val="lvl"/>
        </dgm:presLayoutVars>
      </dgm:prSet>
      <dgm:spPr/>
    </dgm:pt>
    <dgm:pt modelId="{380EAC5F-A2EE-4F52-A510-EB6DD95D48ED}" type="pres">
      <dgm:prSet presAssocID="{08898E32-E19E-4399-B11F-03399F01C524}" presName="posSpace" presStyleCnt="0"/>
      <dgm:spPr/>
    </dgm:pt>
    <dgm:pt modelId="{C287DCD2-6E8B-4215-9EA5-2EAF66645DF2}" type="pres">
      <dgm:prSet presAssocID="{08898E32-E19E-4399-B11F-03399F01C524}" presName="vertFlow" presStyleCnt="0"/>
      <dgm:spPr/>
    </dgm:pt>
    <dgm:pt modelId="{A70BE742-E6D1-4B0A-A849-C4DF731DB1A9}" type="pres">
      <dgm:prSet presAssocID="{08898E32-E19E-4399-B11F-03399F01C524}" presName="topSpace" presStyleCnt="0"/>
      <dgm:spPr/>
    </dgm:pt>
    <dgm:pt modelId="{03A10A67-D436-44DC-8A91-511F8A0B1730}" type="pres">
      <dgm:prSet presAssocID="{08898E32-E19E-4399-B11F-03399F01C524}" presName="firstComp" presStyleCnt="0"/>
      <dgm:spPr/>
    </dgm:pt>
    <dgm:pt modelId="{5A63B2AB-7B50-49F0-8E72-52C1FB34C2F1}" type="pres">
      <dgm:prSet presAssocID="{08898E32-E19E-4399-B11F-03399F01C524}" presName="firstChild" presStyleLbl="bgAccFollowNode1" presStyleIdx="0" presStyleCnt="8" custLinFactX="-15380" custLinFactNeighborX="-100000" custLinFactNeighborY="47276"/>
      <dgm:spPr/>
    </dgm:pt>
    <dgm:pt modelId="{F8DAC8F8-8A14-4D7D-9D56-B567321C165E}" type="pres">
      <dgm:prSet presAssocID="{08898E32-E19E-4399-B11F-03399F01C524}" presName="firstChildTx" presStyleLbl="bgAccFollowNode1" presStyleIdx="0" presStyleCnt="8">
        <dgm:presLayoutVars>
          <dgm:bulletEnabled val="1"/>
        </dgm:presLayoutVars>
      </dgm:prSet>
      <dgm:spPr/>
    </dgm:pt>
    <dgm:pt modelId="{5EC0FD38-2994-4993-9E61-30652CEE233F}" type="pres">
      <dgm:prSet presAssocID="{A46DCB22-32A0-4493-9C4C-B0D2DE4E5A3B}" presName="comp" presStyleCnt="0"/>
      <dgm:spPr/>
    </dgm:pt>
    <dgm:pt modelId="{E585A159-2383-4BBF-B43A-71F017C5F52B}" type="pres">
      <dgm:prSet presAssocID="{A46DCB22-32A0-4493-9C4C-B0D2DE4E5A3B}" presName="child" presStyleLbl="bgAccFollowNode1" presStyleIdx="1" presStyleCnt="8" custLinFactX="-15381" custLinFactNeighborX="-100000" custLinFactNeighborY="61265"/>
      <dgm:spPr/>
    </dgm:pt>
    <dgm:pt modelId="{7E08EFEA-3504-4B18-B469-D229E8F9F2AB}" type="pres">
      <dgm:prSet presAssocID="{A46DCB22-32A0-4493-9C4C-B0D2DE4E5A3B}" presName="childTx" presStyleLbl="bgAccFollowNode1" presStyleIdx="1" presStyleCnt="8">
        <dgm:presLayoutVars>
          <dgm:bulletEnabled val="1"/>
        </dgm:presLayoutVars>
      </dgm:prSet>
      <dgm:spPr/>
    </dgm:pt>
    <dgm:pt modelId="{9A301128-F959-403E-B0AB-20BD212D7B00}" type="pres">
      <dgm:prSet presAssocID="{A7B94C40-10D6-4D17-882D-E4DA0AA292A0}" presName="comp" presStyleCnt="0"/>
      <dgm:spPr/>
    </dgm:pt>
    <dgm:pt modelId="{8EA00E4F-BBB5-497E-9178-29E5589F85C2}" type="pres">
      <dgm:prSet presAssocID="{A7B94C40-10D6-4D17-882D-E4DA0AA292A0}" presName="child" presStyleLbl="bgAccFollowNode1" presStyleIdx="2" presStyleCnt="8" custLinFactX="-15380" custLinFactNeighborX="-100000" custLinFactNeighborY="75680"/>
      <dgm:spPr/>
    </dgm:pt>
    <dgm:pt modelId="{00058045-7746-4682-8732-15AEE8FFD8E0}" type="pres">
      <dgm:prSet presAssocID="{A7B94C40-10D6-4D17-882D-E4DA0AA292A0}" presName="childTx" presStyleLbl="bgAccFollowNode1" presStyleIdx="2" presStyleCnt="8">
        <dgm:presLayoutVars>
          <dgm:bulletEnabled val="1"/>
        </dgm:presLayoutVars>
      </dgm:prSet>
      <dgm:spPr/>
    </dgm:pt>
    <dgm:pt modelId="{77B3695C-113B-4EC7-B3DE-E72A09229A47}" type="pres">
      <dgm:prSet presAssocID="{08898E32-E19E-4399-B11F-03399F01C524}" presName="negSpace" presStyleCnt="0"/>
      <dgm:spPr/>
    </dgm:pt>
    <dgm:pt modelId="{C6B5A3A0-ECDE-44AE-9E94-7EF148CA3F3D}" type="pres">
      <dgm:prSet presAssocID="{08898E32-E19E-4399-B11F-03399F01C524}" presName="circle" presStyleLbl="node1" presStyleIdx="0" presStyleCnt="2" custLinFactX="-25474" custLinFactNeighborX="-100000" custLinFactNeighborY="3606"/>
      <dgm:spPr/>
    </dgm:pt>
    <dgm:pt modelId="{8EA2B55E-6B60-4782-BD98-3D60948ABC7E}" type="pres">
      <dgm:prSet presAssocID="{6CE2F95A-A36A-4212-8B75-180E3DA7803B}" presName="transSpace" presStyleCnt="0"/>
      <dgm:spPr/>
    </dgm:pt>
    <dgm:pt modelId="{F50E99D9-0A20-4894-829F-C2884AEFAD90}" type="pres">
      <dgm:prSet presAssocID="{4DDDAABC-7644-4A09-B77B-51CBF5FD870A}" presName="posSpace" presStyleCnt="0"/>
      <dgm:spPr/>
    </dgm:pt>
    <dgm:pt modelId="{ECE73A46-3FF7-43AB-9E73-05131E1B1A5D}" type="pres">
      <dgm:prSet presAssocID="{4DDDAABC-7644-4A09-B77B-51CBF5FD870A}" presName="vertFlow" presStyleCnt="0"/>
      <dgm:spPr/>
    </dgm:pt>
    <dgm:pt modelId="{DBF3913A-0F0A-4CA1-9BB6-F177A623E5D2}" type="pres">
      <dgm:prSet presAssocID="{4DDDAABC-7644-4A09-B77B-51CBF5FD870A}" presName="topSpace" presStyleCnt="0"/>
      <dgm:spPr/>
    </dgm:pt>
    <dgm:pt modelId="{ABEABEA4-B45A-4041-9183-19EA17F00D3B}" type="pres">
      <dgm:prSet presAssocID="{4DDDAABC-7644-4A09-B77B-51CBF5FD870A}" presName="firstComp" presStyleCnt="0"/>
      <dgm:spPr/>
    </dgm:pt>
    <dgm:pt modelId="{D6F0DC38-0318-4AEA-BF15-F93EA1128BB2}" type="pres">
      <dgm:prSet presAssocID="{4DDDAABC-7644-4A09-B77B-51CBF5FD870A}" presName="firstChild" presStyleLbl="bgAccFollowNode1" presStyleIdx="3" presStyleCnt="8" custLinFactNeighborX="-43268" custLinFactNeighborY="41611"/>
      <dgm:spPr/>
    </dgm:pt>
    <dgm:pt modelId="{80D62236-01D5-4832-889A-868A4F5AED66}" type="pres">
      <dgm:prSet presAssocID="{4DDDAABC-7644-4A09-B77B-51CBF5FD870A}" presName="firstChildTx" presStyleLbl="bgAccFollowNode1" presStyleIdx="3" presStyleCnt="8">
        <dgm:presLayoutVars>
          <dgm:bulletEnabled val="1"/>
        </dgm:presLayoutVars>
      </dgm:prSet>
      <dgm:spPr/>
    </dgm:pt>
    <dgm:pt modelId="{4179F889-E263-42C7-9155-EF81AAD5EBE8}" type="pres">
      <dgm:prSet presAssocID="{2F5706BD-4D1B-4FBD-A1EB-5F3CBF176F28}" presName="comp" presStyleCnt="0"/>
      <dgm:spPr/>
    </dgm:pt>
    <dgm:pt modelId="{BE18A6EC-CE52-447F-A83B-A9FDBC039FB5}" type="pres">
      <dgm:prSet presAssocID="{2F5706BD-4D1B-4FBD-A1EB-5F3CBF176F28}" presName="child" presStyleLbl="bgAccFollowNode1" presStyleIdx="4" presStyleCnt="8" custLinFactNeighborX="-43268" custLinFactNeighborY="56461"/>
      <dgm:spPr/>
    </dgm:pt>
    <dgm:pt modelId="{10FCE617-C953-4117-BADB-514BD759A858}" type="pres">
      <dgm:prSet presAssocID="{2F5706BD-4D1B-4FBD-A1EB-5F3CBF176F28}" presName="childTx" presStyleLbl="bgAccFollowNode1" presStyleIdx="4" presStyleCnt="8">
        <dgm:presLayoutVars>
          <dgm:bulletEnabled val="1"/>
        </dgm:presLayoutVars>
      </dgm:prSet>
      <dgm:spPr/>
    </dgm:pt>
    <dgm:pt modelId="{188E5362-5328-4E4E-AD4F-DF9139C5442F}" type="pres">
      <dgm:prSet presAssocID="{3583F0B7-3B58-4D95-A28C-A374495F30F7}" presName="comp" presStyleCnt="0"/>
      <dgm:spPr/>
    </dgm:pt>
    <dgm:pt modelId="{D28DA5BF-3CDC-45A8-9BBC-60F959A9B2EB}" type="pres">
      <dgm:prSet presAssocID="{3583F0B7-3B58-4D95-A28C-A374495F30F7}" presName="child" presStyleLbl="bgAccFollowNode1" presStyleIdx="5" presStyleCnt="8" custLinFactNeighborX="-43267" custLinFactNeighborY="69887"/>
      <dgm:spPr/>
    </dgm:pt>
    <dgm:pt modelId="{94F3DC9D-5A83-40A0-A60D-D7F56E3A487D}" type="pres">
      <dgm:prSet presAssocID="{3583F0B7-3B58-4D95-A28C-A374495F30F7}" presName="childTx" presStyleLbl="bgAccFollowNode1" presStyleIdx="5" presStyleCnt="8">
        <dgm:presLayoutVars>
          <dgm:bulletEnabled val="1"/>
        </dgm:presLayoutVars>
      </dgm:prSet>
      <dgm:spPr/>
    </dgm:pt>
    <dgm:pt modelId="{B94940EC-F8D8-4306-98E6-E7BAAD83A017}" type="pres">
      <dgm:prSet presAssocID="{706057BB-78B5-451E-A2DB-13F96D6A8423}" presName="comp" presStyleCnt="0"/>
      <dgm:spPr/>
    </dgm:pt>
    <dgm:pt modelId="{A0C2FACE-D06A-4A7B-858D-9B10C7C1250D}" type="pres">
      <dgm:prSet presAssocID="{706057BB-78B5-451E-A2DB-13F96D6A8423}" presName="child" presStyleLbl="bgAccFollowNode1" presStyleIdx="6" presStyleCnt="8" custLinFactX="26598" custLinFactY="-100000" custLinFactNeighborX="100000" custLinFactNeighborY="-158389"/>
      <dgm:spPr/>
    </dgm:pt>
    <dgm:pt modelId="{5EFA343D-85CC-46B7-A577-630E54B4F7A4}" type="pres">
      <dgm:prSet presAssocID="{706057BB-78B5-451E-A2DB-13F96D6A8423}" presName="childTx" presStyleLbl="bgAccFollowNode1" presStyleIdx="6" presStyleCnt="8">
        <dgm:presLayoutVars>
          <dgm:bulletEnabled val="1"/>
        </dgm:presLayoutVars>
      </dgm:prSet>
      <dgm:spPr/>
    </dgm:pt>
    <dgm:pt modelId="{09EF7847-6203-4EFB-8D67-BD3DB56253CA}" type="pres">
      <dgm:prSet presAssocID="{21ECACAF-C379-4484-8C84-B4C59FD6C123}" presName="comp" presStyleCnt="0"/>
      <dgm:spPr/>
    </dgm:pt>
    <dgm:pt modelId="{932082B0-1ABE-4024-993C-01F3BE98D146}" type="pres">
      <dgm:prSet presAssocID="{21ECACAF-C379-4484-8C84-B4C59FD6C123}" presName="child" presStyleLbl="bgAccFollowNode1" presStyleIdx="7" presStyleCnt="8" custLinFactX="26598" custLinFactY="-100000" custLinFactNeighborX="100000" custLinFactNeighborY="-142658"/>
      <dgm:spPr/>
    </dgm:pt>
    <dgm:pt modelId="{AB5C568F-4B5E-4DC8-B180-7DE833B997FF}" type="pres">
      <dgm:prSet presAssocID="{21ECACAF-C379-4484-8C84-B4C59FD6C123}" presName="childTx" presStyleLbl="bgAccFollowNode1" presStyleIdx="7" presStyleCnt="8">
        <dgm:presLayoutVars>
          <dgm:bulletEnabled val="1"/>
        </dgm:presLayoutVars>
      </dgm:prSet>
      <dgm:spPr/>
    </dgm:pt>
    <dgm:pt modelId="{3C072BD4-43FF-4A7F-99F4-34E0EE9DA7ED}" type="pres">
      <dgm:prSet presAssocID="{4DDDAABC-7644-4A09-B77B-51CBF5FD870A}" presName="negSpace" presStyleCnt="0"/>
      <dgm:spPr/>
    </dgm:pt>
    <dgm:pt modelId="{4F2C0BA2-6E9E-441A-A66C-0D81DEF50C8C}" type="pres">
      <dgm:prSet presAssocID="{4DDDAABC-7644-4A09-B77B-51CBF5FD870A}" presName="circle" presStyleLbl="node1" presStyleIdx="1" presStyleCnt="2" custLinFactNeighborX="-30308" custLinFactNeighborY="1202"/>
      <dgm:spPr/>
    </dgm:pt>
  </dgm:ptLst>
  <dgm:cxnLst>
    <dgm:cxn modelId="{4C7A7B0F-F716-4E6A-8837-86C5DA73D9AB}" type="presOf" srcId="{08898E32-E19E-4399-B11F-03399F01C524}" destId="{C6B5A3A0-ECDE-44AE-9E94-7EF148CA3F3D}" srcOrd="0" destOrd="0" presId="urn:microsoft.com/office/officeart/2005/8/layout/hList9"/>
    <dgm:cxn modelId="{2B807C16-0F80-4CA5-B510-B8E4C3D9080A}" type="presOf" srcId="{A46DCB22-32A0-4493-9C4C-B0D2DE4E5A3B}" destId="{7E08EFEA-3504-4B18-B469-D229E8F9F2AB}" srcOrd="1" destOrd="0" presId="urn:microsoft.com/office/officeart/2005/8/layout/hList9"/>
    <dgm:cxn modelId="{E351E316-B9D1-45F1-9E17-27A1D56527FF}" srcId="{08898E32-E19E-4399-B11F-03399F01C524}" destId="{A46DCB22-32A0-4493-9C4C-B0D2DE4E5A3B}" srcOrd="1" destOrd="0" parTransId="{30B190E1-A56E-492E-8277-A37D0DA76F39}" sibTransId="{D81DC520-6DF2-4D86-BE9B-467F1A37F6A5}"/>
    <dgm:cxn modelId="{98085B1B-B14A-4A8E-8328-71F0D5417EBF}" srcId="{08898E32-E19E-4399-B11F-03399F01C524}" destId="{D8BF51A0-F274-44FF-A8B0-C18BDC896145}" srcOrd="0" destOrd="0" parTransId="{67E1109D-5626-40A8-8345-E7BC410D3006}" sibTransId="{34149FC2-8210-40CB-82C8-BC9C143D7215}"/>
    <dgm:cxn modelId="{7FD2922D-BB1E-4E91-88A7-E6BA7BEA58E0}" srcId="{4DDDAABC-7644-4A09-B77B-51CBF5FD870A}" destId="{706057BB-78B5-451E-A2DB-13F96D6A8423}" srcOrd="3" destOrd="0" parTransId="{8C6D20C3-E9D7-4475-AC61-5949F60027B5}" sibTransId="{36F6E3C3-B55F-42A1-9CA4-E4673A0422C5}"/>
    <dgm:cxn modelId="{E3826937-FBC2-4D11-AFF0-3C6F1E6BB2E5}" type="presOf" srcId="{D8BF51A0-F274-44FF-A8B0-C18BDC896145}" destId="{F8DAC8F8-8A14-4D7D-9D56-B567321C165E}" srcOrd="1" destOrd="0" presId="urn:microsoft.com/office/officeart/2005/8/layout/hList9"/>
    <dgm:cxn modelId="{20C99439-1E46-42BD-BDD8-0A0EB05F3349}" type="presOf" srcId="{3583F0B7-3B58-4D95-A28C-A374495F30F7}" destId="{D28DA5BF-3CDC-45A8-9BBC-60F959A9B2EB}" srcOrd="0" destOrd="0" presId="urn:microsoft.com/office/officeart/2005/8/layout/hList9"/>
    <dgm:cxn modelId="{B913B73B-9CF7-4E5C-B065-7747934B5A95}" type="presOf" srcId="{21ECACAF-C379-4484-8C84-B4C59FD6C123}" destId="{932082B0-1ABE-4024-993C-01F3BE98D146}" srcOrd="0" destOrd="0" presId="urn:microsoft.com/office/officeart/2005/8/layout/hList9"/>
    <dgm:cxn modelId="{3F17164A-C81F-46E4-BAA6-0F06481BFDA3}" type="presOf" srcId="{D8BF51A0-F274-44FF-A8B0-C18BDC896145}" destId="{5A63B2AB-7B50-49F0-8E72-52C1FB34C2F1}" srcOrd="0" destOrd="0" presId="urn:microsoft.com/office/officeart/2005/8/layout/hList9"/>
    <dgm:cxn modelId="{BA72074D-E6C9-48B7-8298-2C49769118DF}" type="presOf" srcId="{F15D499D-0DB2-499C-827E-0635547E1C14}" destId="{1DF3BCC5-FD10-4803-829A-E968426924FB}" srcOrd="0" destOrd="0" presId="urn:microsoft.com/office/officeart/2005/8/layout/hList9"/>
    <dgm:cxn modelId="{772F5B4E-CC6A-4EFE-94D6-36E2A6F860A9}" srcId="{4DDDAABC-7644-4A09-B77B-51CBF5FD870A}" destId="{21ECACAF-C379-4484-8C84-B4C59FD6C123}" srcOrd="4" destOrd="0" parTransId="{7DE2114F-3C94-4385-98A4-BC8F58B988C3}" sibTransId="{8D1FE834-B2BC-4C45-9196-D5666518C603}"/>
    <dgm:cxn modelId="{3E43DB52-5236-48CC-8A26-C5FF6F45273F}" type="presOf" srcId="{A7B94C40-10D6-4D17-882D-E4DA0AA292A0}" destId="{8EA00E4F-BBB5-497E-9178-29E5589F85C2}" srcOrd="0" destOrd="0" presId="urn:microsoft.com/office/officeart/2005/8/layout/hList9"/>
    <dgm:cxn modelId="{D577E353-10ED-40EC-B2EB-BA4783C07406}" type="presOf" srcId="{3583F0B7-3B58-4D95-A28C-A374495F30F7}" destId="{94F3DC9D-5A83-40A0-A60D-D7F56E3A487D}" srcOrd="1" destOrd="0" presId="urn:microsoft.com/office/officeart/2005/8/layout/hList9"/>
    <dgm:cxn modelId="{3939BB78-FD95-403B-8DD3-0D62253A43C1}" srcId="{4DDDAABC-7644-4A09-B77B-51CBF5FD870A}" destId="{3583F0B7-3B58-4D95-A28C-A374495F30F7}" srcOrd="2" destOrd="0" parTransId="{B7AFA630-959A-490A-A01C-4F9840A493FC}" sibTransId="{400EF45D-4B25-44E2-A1C4-8EF475107044}"/>
    <dgm:cxn modelId="{C051E659-C927-4305-928C-98C1EB15D4DB}" srcId="{08898E32-E19E-4399-B11F-03399F01C524}" destId="{A7B94C40-10D6-4D17-882D-E4DA0AA292A0}" srcOrd="2" destOrd="0" parTransId="{4CA138B2-4CC3-4B0F-A942-025C79E43359}" sibTransId="{1BE9149C-F86A-4104-8258-57E9C3EEB76F}"/>
    <dgm:cxn modelId="{216A375A-48CC-4B0C-B31E-A00E0EE79DCB}" type="presOf" srcId="{21ECACAF-C379-4484-8C84-B4C59FD6C123}" destId="{AB5C568F-4B5E-4DC8-B180-7DE833B997FF}" srcOrd="1" destOrd="0" presId="urn:microsoft.com/office/officeart/2005/8/layout/hList9"/>
    <dgm:cxn modelId="{4E379A8E-8D45-4CDC-92CB-D44401B58FC2}" type="presOf" srcId="{A46DCB22-32A0-4493-9C4C-B0D2DE4E5A3B}" destId="{E585A159-2383-4BBF-B43A-71F017C5F52B}" srcOrd="0" destOrd="0" presId="urn:microsoft.com/office/officeart/2005/8/layout/hList9"/>
    <dgm:cxn modelId="{0DB5F7A3-86A2-4CF2-925B-89ACB3DDF63F}" type="presOf" srcId="{2A26737B-91F1-4721-8658-0D46B575C483}" destId="{D6F0DC38-0318-4AEA-BF15-F93EA1128BB2}" srcOrd="0" destOrd="0" presId="urn:microsoft.com/office/officeart/2005/8/layout/hList9"/>
    <dgm:cxn modelId="{19511DA6-8B87-4373-B0AD-E48E50369ADD}" type="presOf" srcId="{2A26737B-91F1-4721-8658-0D46B575C483}" destId="{80D62236-01D5-4832-889A-868A4F5AED66}" srcOrd="1" destOrd="0" presId="urn:microsoft.com/office/officeart/2005/8/layout/hList9"/>
    <dgm:cxn modelId="{BE049EA9-88E0-49AA-9D72-EF779D0A0AB1}" type="presOf" srcId="{4DDDAABC-7644-4A09-B77B-51CBF5FD870A}" destId="{4F2C0BA2-6E9E-441A-A66C-0D81DEF50C8C}" srcOrd="0" destOrd="0" presId="urn:microsoft.com/office/officeart/2005/8/layout/hList9"/>
    <dgm:cxn modelId="{A25D98C1-9E0C-47EC-BB78-CBB4941AF3AA}" srcId="{F15D499D-0DB2-499C-827E-0635547E1C14}" destId="{08898E32-E19E-4399-B11F-03399F01C524}" srcOrd="0" destOrd="0" parTransId="{E1304B6C-E799-4AFE-AED5-C5C89847F5A3}" sibTransId="{6CE2F95A-A36A-4212-8B75-180E3DA7803B}"/>
    <dgm:cxn modelId="{83F1FFCE-0828-4FFB-8EC4-017458216A6C}" type="presOf" srcId="{706057BB-78B5-451E-A2DB-13F96D6A8423}" destId="{5EFA343D-85CC-46B7-A577-630E54B4F7A4}" srcOrd="1" destOrd="0" presId="urn:microsoft.com/office/officeart/2005/8/layout/hList9"/>
    <dgm:cxn modelId="{BB8E90D4-5487-453F-A889-C6F581DB4C65}" type="presOf" srcId="{706057BB-78B5-451E-A2DB-13F96D6A8423}" destId="{A0C2FACE-D06A-4A7B-858D-9B10C7C1250D}" srcOrd="0" destOrd="0" presId="urn:microsoft.com/office/officeart/2005/8/layout/hList9"/>
    <dgm:cxn modelId="{E5C2BFDE-0437-4057-865B-E0F1CCD41DF6}" type="presOf" srcId="{2F5706BD-4D1B-4FBD-A1EB-5F3CBF176F28}" destId="{10FCE617-C953-4117-BADB-514BD759A858}" srcOrd="1" destOrd="0" presId="urn:microsoft.com/office/officeart/2005/8/layout/hList9"/>
    <dgm:cxn modelId="{55F629E6-90B4-47A8-8641-2CC195914057}" type="presOf" srcId="{2F5706BD-4D1B-4FBD-A1EB-5F3CBF176F28}" destId="{BE18A6EC-CE52-447F-A83B-A9FDBC039FB5}" srcOrd="0" destOrd="0" presId="urn:microsoft.com/office/officeart/2005/8/layout/hList9"/>
    <dgm:cxn modelId="{EF200AEB-CBF3-4978-A058-81E81B8EF712}" srcId="{4DDDAABC-7644-4A09-B77B-51CBF5FD870A}" destId="{2A26737B-91F1-4721-8658-0D46B575C483}" srcOrd="0" destOrd="0" parTransId="{FB1F2952-7671-4024-85A7-1223F937071C}" sibTransId="{37532B02-DAF2-4829-8CE1-FF884608BC65}"/>
    <dgm:cxn modelId="{8CCD07EC-37E0-499D-B757-82CE3E378756}" type="presOf" srcId="{A7B94C40-10D6-4D17-882D-E4DA0AA292A0}" destId="{00058045-7746-4682-8732-15AEE8FFD8E0}" srcOrd="1" destOrd="0" presId="urn:microsoft.com/office/officeart/2005/8/layout/hList9"/>
    <dgm:cxn modelId="{B6D2CBEF-FB51-4B5E-89AE-3CD101074FDD}" srcId="{4DDDAABC-7644-4A09-B77B-51CBF5FD870A}" destId="{2F5706BD-4D1B-4FBD-A1EB-5F3CBF176F28}" srcOrd="1" destOrd="0" parTransId="{50E3B865-E2EC-4ABF-A2B0-AFCF2F244DBC}" sibTransId="{EAB4385D-86DF-434F-9AA5-77934D045079}"/>
    <dgm:cxn modelId="{CC4717F2-9D3B-43AC-AB1F-8B54077FA421}" srcId="{F15D499D-0DB2-499C-827E-0635547E1C14}" destId="{4DDDAABC-7644-4A09-B77B-51CBF5FD870A}" srcOrd="1" destOrd="0" parTransId="{71639930-B398-4B12-BAAF-BA613578494C}" sibTransId="{DAEF0395-3A87-4826-BEED-2B94BC972888}"/>
    <dgm:cxn modelId="{AF64B345-AEF1-4B50-90AB-F3EE3E7A1E9D}" type="presParOf" srcId="{1DF3BCC5-FD10-4803-829A-E968426924FB}" destId="{380EAC5F-A2EE-4F52-A510-EB6DD95D48ED}" srcOrd="0" destOrd="0" presId="urn:microsoft.com/office/officeart/2005/8/layout/hList9"/>
    <dgm:cxn modelId="{5FE9521B-D722-4A3C-8C5D-75F7090ED42C}" type="presParOf" srcId="{1DF3BCC5-FD10-4803-829A-E968426924FB}" destId="{C287DCD2-6E8B-4215-9EA5-2EAF66645DF2}" srcOrd="1" destOrd="0" presId="urn:microsoft.com/office/officeart/2005/8/layout/hList9"/>
    <dgm:cxn modelId="{59529836-0256-4A49-97F3-E30A47CC23D2}" type="presParOf" srcId="{C287DCD2-6E8B-4215-9EA5-2EAF66645DF2}" destId="{A70BE742-E6D1-4B0A-A849-C4DF731DB1A9}" srcOrd="0" destOrd="0" presId="urn:microsoft.com/office/officeart/2005/8/layout/hList9"/>
    <dgm:cxn modelId="{5A241CD9-231B-4D30-8555-28283285816F}" type="presParOf" srcId="{C287DCD2-6E8B-4215-9EA5-2EAF66645DF2}" destId="{03A10A67-D436-44DC-8A91-511F8A0B1730}" srcOrd="1" destOrd="0" presId="urn:microsoft.com/office/officeart/2005/8/layout/hList9"/>
    <dgm:cxn modelId="{72FF79DD-576D-43F6-95E8-8543775473E9}" type="presParOf" srcId="{03A10A67-D436-44DC-8A91-511F8A0B1730}" destId="{5A63B2AB-7B50-49F0-8E72-52C1FB34C2F1}" srcOrd="0" destOrd="0" presId="urn:microsoft.com/office/officeart/2005/8/layout/hList9"/>
    <dgm:cxn modelId="{2FDF0D35-9FD2-4EC2-B7F0-3E775E186448}" type="presParOf" srcId="{03A10A67-D436-44DC-8A91-511F8A0B1730}" destId="{F8DAC8F8-8A14-4D7D-9D56-B567321C165E}" srcOrd="1" destOrd="0" presId="urn:microsoft.com/office/officeart/2005/8/layout/hList9"/>
    <dgm:cxn modelId="{AC530C2C-68D1-4546-B96E-49B5ECDED92A}" type="presParOf" srcId="{C287DCD2-6E8B-4215-9EA5-2EAF66645DF2}" destId="{5EC0FD38-2994-4993-9E61-30652CEE233F}" srcOrd="2" destOrd="0" presId="urn:microsoft.com/office/officeart/2005/8/layout/hList9"/>
    <dgm:cxn modelId="{0BC3398B-6446-458A-B4D4-CC58E71F55DE}" type="presParOf" srcId="{5EC0FD38-2994-4993-9E61-30652CEE233F}" destId="{E585A159-2383-4BBF-B43A-71F017C5F52B}" srcOrd="0" destOrd="0" presId="urn:microsoft.com/office/officeart/2005/8/layout/hList9"/>
    <dgm:cxn modelId="{2A6EC934-206B-4506-BC91-000E6E700489}" type="presParOf" srcId="{5EC0FD38-2994-4993-9E61-30652CEE233F}" destId="{7E08EFEA-3504-4B18-B469-D229E8F9F2AB}" srcOrd="1" destOrd="0" presId="urn:microsoft.com/office/officeart/2005/8/layout/hList9"/>
    <dgm:cxn modelId="{9B75AF82-1B4C-4EF2-84AE-39C45EB5A870}" type="presParOf" srcId="{C287DCD2-6E8B-4215-9EA5-2EAF66645DF2}" destId="{9A301128-F959-403E-B0AB-20BD212D7B00}" srcOrd="3" destOrd="0" presId="urn:microsoft.com/office/officeart/2005/8/layout/hList9"/>
    <dgm:cxn modelId="{D79988B4-7A99-4A0E-AE7C-3117391660DC}" type="presParOf" srcId="{9A301128-F959-403E-B0AB-20BD212D7B00}" destId="{8EA00E4F-BBB5-497E-9178-29E5589F85C2}" srcOrd="0" destOrd="0" presId="urn:microsoft.com/office/officeart/2005/8/layout/hList9"/>
    <dgm:cxn modelId="{75BE46F8-2D6F-40A3-B3EF-5B808D7C325A}" type="presParOf" srcId="{9A301128-F959-403E-B0AB-20BD212D7B00}" destId="{00058045-7746-4682-8732-15AEE8FFD8E0}" srcOrd="1" destOrd="0" presId="urn:microsoft.com/office/officeart/2005/8/layout/hList9"/>
    <dgm:cxn modelId="{1238C832-DE67-40B9-B4B4-480490655253}" type="presParOf" srcId="{1DF3BCC5-FD10-4803-829A-E968426924FB}" destId="{77B3695C-113B-4EC7-B3DE-E72A09229A47}" srcOrd="2" destOrd="0" presId="urn:microsoft.com/office/officeart/2005/8/layout/hList9"/>
    <dgm:cxn modelId="{D1A6D582-D6FB-4BAC-985E-5AB303B396F2}" type="presParOf" srcId="{1DF3BCC5-FD10-4803-829A-E968426924FB}" destId="{C6B5A3A0-ECDE-44AE-9E94-7EF148CA3F3D}" srcOrd="3" destOrd="0" presId="urn:microsoft.com/office/officeart/2005/8/layout/hList9"/>
    <dgm:cxn modelId="{D367FC9F-6E55-4E42-A0F6-66254D81EE48}" type="presParOf" srcId="{1DF3BCC5-FD10-4803-829A-E968426924FB}" destId="{8EA2B55E-6B60-4782-BD98-3D60948ABC7E}" srcOrd="4" destOrd="0" presId="urn:microsoft.com/office/officeart/2005/8/layout/hList9"/>
    <dgm:cxn modelId="{36A27947-8A2E-4D7A-8ECF-1D9EE14A584B}" type="presParOf" srcId="{1DF3BCC5-FD10-4803-829A-E968426924FB}" destId="{F50E99D9-0A20-4894-829F-C2884AEFAD90}" srcOrd="5" destOrd="0" presId="urn:microsoft.com/office/officeart/2005/8/layout/hList9"/>
    <dgm:cxn modelId="{F35B803D-37A2-4944-BB2B-51FED0F68353}" type="presParOf" srcId="{1DF3BCC5-FD10-4803-829A-E968426924FB}" destId="{ECE73A46-3FF7-43AB-9E73-05131E1B1A5D}" srcOrd="6" destOrd="0" presId="urn:microsoft.com/office/officeart/2005/8/layout/hList9"/>
    <dgm:cxn modelId="{52D4A7AB-5BA7-4021-9170-95EFE657B5BB}" type="presParOf" srcId="{ECE73A46-3FF7-43AB-9E73-05131E1B1A5D}" destId="{DBF3913A-0F0A-4CA1-9BB6-F177A623E5D2}" srcOrd="0" destOrd="0" presId="urn:microsoft.com/office/officeart/2005/8/layout/hList9"/>
    <dgm:cxn modelId="{34D044B1-3150-4F5D-8878-D0EB4DEBD445}" type="presParOf" srcId="{ECE73A46-3FF7-43AB-9E73-05131E1B1A5D}" destId="{ABEABEA4-B45A-4041-9183-19EA17F00D3B}" srcOrd="1" destOrd="0" presId="urn:microsoft.com/office/officeart/2005/8/layout/hList9"/>
    <dgm:cxn modelId="{61041A34-B860-4D4F-8AEF-780687B540DA}" type="presParOf" srcId="{ABEABEA4-B45A-4041-9183-19EA17F00D3B}" destId="{D6F0DC38-0318-4AEA-BF15-F93EA1128BB2}" srcOrd="0" destOrd="0" presId="urn:microsoft.com/office/officeart/2005/8/layout/hList9"/>
    <dgm:cxn modelId="{400F56B5-BD7B-48A1-961B-9F9FB5C1AB7D}" type="presParOf" srcId="{ABEABEA4-B45A-4041-9183-19EA17F00D3B}" destId="{80D62236-01D5-4832-889A-868A4F5AED66}" srcOrd="1" destOrd="0" presId="urn:microsoft.com/office/officeart/2005/8/layout/hList9"/>
    <dgm:cxn modelId="{7B0D7510-0407-4F2B-85C9-7E953CBEEB23}" type="presParOf" srcId="{ECE73A46-3FF7-43AB-9E73-05131E1B1A5D}" destId="{4179F889-E263-42C7-9155-EF81AAD5EBE8}" srcOrd="2" destOrd="0" presId="urn:microsoft.com/office/officeart/2005/8/layout/hList9"/>
    <dgm:cxn modelId="{13C0D49C-11E4-4926-AF49-44EB1BE1FD84}" type="presParOf" srcId="{4179F889-E263-42C7-9155-EF81AAD5EBE8}" destId="{BE18A6EC-CE52-447F-A83B-A9FDBC039FB5}" srcOrd="0" destOrd="0" presId="urn:microsoft.com/office/officeart/2005/8/layout/hList9"/>
    <dgm:cxn modelId="{53407ED6-6B76-4B1B-8B3D-51D00E7A4979}" type="presParOf" srcId="{4179F889-E263-42C7-9155-EF81AAD5EBE8}" destId="{10FCE617-C953-4117-BADB-514BD759A858}" srcOrd="1" destOrd="0" presId="urn:microsoft.com/office/officeart/2005/8/layout/hList9"/>
    <dgm:cxn modelId="{7A92613A-FBC4-4ACF-9B1A-830DC436FAC3}" type="presParOf" srcId="{ECE73A46-3FF7-43AB-9E73-05131E1B1A5D}" destId="{188E5362-5328-4E4E-AD4F-DF9139C5442F}" srcOrd="3" destOrd="0" presId="urn:microsoft.com/office/officeart/2005/8/layout/hList9"/>
    <dgm:cxn modelId="{92EC0BBC-C6FA-4A93-B4DC-BF61C2526E1E}" type="presParOf" srcId="{188E5362-5328-4E4E-AD4F-DF9139C5442F}" destId="{D28DA5BF-3CDC-45A8-9BBC-60F959A9B2EB}" srcOrd="0" destOrd="0" presId="urn:microsoft.com/office/officeart/2005/8/layout/hList9"/>
    <dgm:cxn modelId="{C64A2915-422C-4166-81C5-CE9662BBC297}" type="presParOf" srcId="{188E5362-5328-4E4E-AD4F-DF9139C5442F}" destId="{94F3DC9D-5A83-40A0-A60D-D7F56E3A487D}" srcOrd="1" destOrd="0" presId="urn:microsoft.com/office/officeart/2005/8/layout/hList9"/>
    <dgm:cxn modelId="{A389436E-4241-496B-A15E-C13191ABA3CB}" type="presParOf" srcId="{ECE73A46-3FF7-43AB-9E73-05131E1B1A5D}" destId="{B94940EC-F8D8-4306-98E6-E7BAAD83A017}" srcOrd="4" destOrd="0" presId="urn:microsoft.com/office/officeart/2005/8/layout/hList9"/>
    <dgm:cxn modelId="{3D90905B-B9D4-4BBF-AB70-E1597CDF05B5}" type="presParOf" srcId="{B94940EC-F8D8-4306-98E6-E7BAAD83A017}" destId="{A0C2FACE-D06A-4A7B-858D-9B10C7C1250D}" srcOrd="0" destOrd="0" presId="urn:microsoft.com/office/officeart/2005/8/layout/hList9"/>
    <dgm:cxn modelId="{6755A7DC-CD71-418B-AF51-68A13ABD4A07}" type="presParOf" srcId="{B94940EC-F8D8-4306-98E6-E7BAAD83A017}" destId="{5EFA343D-85CC-46B7-A577-630E54B4F7A4}" srcOrd="1" destOrd="0" presId="urn:microsoft.com/office/officeart/2005/8/layout/hList9"/>
    <dgm:cxn modelId="{7C72C5E8-4D22-4AFE-9AC1-25BAF95C207F}" type="presParOf" srcId="{ECE73A46-3FF7-43AB-9E73-05131E1B1A5D}" destId="{09EF7847-6203-4EFB-8D67-BD3DB56253CA}" srcOrd="5" destOrd="0" presId="urn:microsoft.com/office/officeart/2005/8/layout/hList9"/>
    <dgm:cxn modelId="{8A720437-A1BE-4D48-88D0-F81C0502FB0A}" type="presParOf" srcId="{09EF7847-6203-4EFB-8D67-BD3DB56253CA}" destId="{932082B0-1ABE-4024-993C-01F3BE98D146}" srcOrd="0" destOrd="0" presId="urn:microsoft.com/office/officeart/2005/8/layout/hList9"/>
    <dgm:cxn modelId="{911075EB-F5AC-4E26-8785-0E2DABCFF574}" type="presParOf" srcId="{09EF7847-6203-4EFB-8D67-BD3DB56253CA}" destId="{AB5C568F-4B5E-4DC8-B180-7DE833B997FF}" srcOrd="1" destOrd="0" presId="urn:microsoft.com/office/officeart/2005/8/layout/hList9"/>
    <dgm:cxn modelId="{D82F7C02-2E68-4D8F-ACD1-E7A8842DED50}" type="presParOf" srcId="{1DF3BCC5-FD10-4803-829A-E968426924FB}" destId="{3C072BD4-43FF-4A7F-99F4-34E0EE9DA7ED}" srcOrd="7" destOrd="0" presId="urn:microsoft.com/office/officeart/2005/8/layout/hList9"/>
    <dgm:cxn modelId="{B1A27833-D0C9-4FD0-9B1B-6B6952277AC4}" type="presParOf" srcId="{1DF3BCC5-FD10-4803-829A-E968426924FB}" destId="{4F2C0BA2-6E9E-441A-A66C-0D81DEF50C8C}" srcOrd="8" destOrd="0" presId="urn:microsoft.com/office/officeart/2005/8/layout/hList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5D499D-0DB2-499C-827E-0635547E1C1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pt-PT"/>
        </a:p>
      </dgm:t>
    </dgm:pt>
    <dgm:pt modelId="{08898E32-E19E-4399-B11F-03399F01C524}">
      <dgm:prSet phldrT="[Texto]"/>
      <dgm:spPr>
        <a:solidFill>
          <a:schemeClr val="bg1"/>
        </a:solidFill>
        <a:effectLst>
          <a:outerShdw blurRad="50800" dist="38100" dir="2700000" algn="tl" rotWithShape="0">
            <a:prstClr val="black">
              <a:alpha val="40000"/>
            </a:prstClr>
          </a:outerShdw>
        </a:effectLst>
      </dgm:spPr>
      <dgm:t>
        <a:bodyPr/>
        <a:lstStyle/>
        <a:p>
          <a:r>
            <a:rPr lang="pt-PT" b="1" dirty="0">
              <a:solidFill>
                <a:schemeClr val="accent3">
                  <a:lumMod val="50000"/>
                </a:schemeClr>
              </a:solidFill>
            </a:rPr>
            <a:t>In</a:t>
          </a:r>
        </a:p>
      </dgm:t>
    </dgm:pt>
    <dgm:pt modelId="{E1304B6C-E799-4AFE-AED5-C5C89847F5A3}" type="parTrans" cxnId="{A25D98C1-9E0C-47EC-BB78-CBB4941AF3AA}">
      <dgm:prSet/>
      <dgm:spPr/>
      <dgm:t>
        <a:bodyPr/>
        <a:lstStyle/>
        <a:p>
          <a:endParaRPr lang="pt-PT"/>
        </a:p>
      </dgm:t>
    </dgm:pt>
    <dgm:pt modelId="{6CE2F95A-A36A-4212-8B75-180E3DA7803B}" type="sibTrans" cxnId="{A25D98C1-9E0C-47EC-BB78-CBB4941AF3AA}">
      <dgm:prSet/>
      <dgm:spPr/>
      <dgm:t>
        <a:bodyPr/>
        <a:lstStyle/>
        <a:p>
          <a:endParaRPr lang="pt-PT"/>
        </a:p>
      </dgm:t>
    </dgm:pt>
    <dgm:pt modelId="{D8BF51A0-F274-44FF-A8B0-C18BDC896145}">
      <dgm:prSet phldrT="[Texto]" custT="1"/>
      <dgm:spPr>
        <a:solidFill>
          <a:srgbClr val="EBEBEB"/>
        </a:solidFill>
        <a:ln>
          <a:solidFill>
            <a:schemeClr val="accent2">
              <a:lumMod val="75000"/>
              <a:alpha val="90000"/>
            </a:schemeClr>
          </a:solidFill>
        </a:ln>
      </dgm:spPr>
      <dgm:t>
        <a:bodyPr/>
        <a:lstStyle/>
        <a:p>
          <a:pPr algn="just"/>
          <a:r>
            <a:rPr lang="pt-PT" sz="1400" b="1" dirty="0">
              <a:solidFill>
                <a:srgbClr val="DBA223"/>
              </a:solidFill>
            </a:rPr>
            <a:t>397</a:t>
          </a:r>
        </a:p>
        <a:p>
          <a:pPr algn="just"/>
          <a:r>
            <a:rPr lang="pt-PT" sz="1400" dirty="0">
              <a:solidFill>
                <a:srgbClr val="000000"/>
              </a:solidFill>
              <a:latin typeface="Arial" panose="020B0604020202020204" pitchFamily="34" charset="0"/>
              <a:cs typeface="Arial" panose="020B0604020202020204" pitchFamily="34" charset="0"/>
            </a:rPr>
            <a:t>Primeiro Tratamento</a:t>
          </a:r>
          <a:endParaRPr lang="pt-PT" sz="1100" dirty="0">
            <a:solidFill>
              <a:srgbClr val="000000"/>
            </a:solidFill>
            <a:latin typeface="Arial" panose="020B0604020202020204" pitchFamily="34" charset="0"/>
            <a:cs typeface="Arial" panose="020B0604020202020204" pitchFamily="34" charset="0"/>
          </a:endParaRPr>
        </a:p>
      </dgm:t>
    </dgm:pt>
    <dgm:pt modelId="{67E1109D-5626-40A8-8345-E7BC410D3006}" type="parTrans" cxnId="{98085B1B-B14A-4A8E-8328-71F0D5417EBF}">
      <dgm:prSet/>
      <dgm:spPr/>
      <dgm:t>
        <a:bodyPr/>
        <a:lstStyle/>
        <a:p>
          <a:endParaRPr lang="pt-PT"/>
        </a:p>
      </dgm:t>
    </dgm:pt>
    <dgm:pt modelId="{34149FC2-8210-40CB-82C8-BC9C143D7215}" type="sibTrans" cxnId="{98085B1B-B14A-4A8E-8328-71F0D5417EBF}">
      <dgm:prSet/>
      <dgm:spPr/>
      <dgm:t>
        <a:bodyPr/>
        <a:lstStyle/>
        <a:p>
          <a:endParaRPr lang="pt-PT"/>
        </a:p>
      </dgm:t>
    </dgm:pt>
    <dgm:pt modelId="{A46DCB22-32A0-4493-9C4C-B0D2DE4E5A3B}">
      <dgm:prSet phldrT="[Texto]" custT="1"/>
      <dgm:spPr>
        <a:solidFill>
          <a:srgbClr val="EBEBEB">
            <a:alpha val="90000"/>
          </a:srgbClr>
        </a:solidFill>
        <a:ln>
          <a:solidFill>
            <a:schemeClr val="accent2">
              <a:lumMod val="75000"/>
              <a:alpha val="90000"/>
            </a:schemeClr>
          </a:solidFill>
        </a:ln>
      </dgm:spPr>
      <dgm:t>
        <a:bodyPr/>
        <a:lstStyle/>
        <a:p>
          <a:pPr algn="just"/>
          <a:r>
            <a:rPr lang="pt-PT" sz="1400" b="1" dirty="0">
              <a:solidFill>
                <a:srgbClr val="DBA223"/>
              </a:solidFill>
            </a:rPr>
            <a:t>43</a:t>
          </a:r>
        </a:p>
        <a:p>
          <a:pPr algn="just"/>
          <a:r>
            <a:rPr lang="pt-PT" sz="1400" dirty="0">
              <a:solidFill>
                <a:srgbClr val="000000"/>
              </a:solidFill>
              <a:latin typeface="Arial" panose="020B0604020202020204" pitchFamily="34" charset="0"/>
              <a:cs typeface="Arial" panose="020B0604020202020204" pitchFamily="34" charset="0"/>
            </a:rPr>
            <a:t>HD para TMC</a:t>
          </a:r>
        </a:p>
      </dgm:t>
    </dgm:pt>
    <dgm:pt modelId="{30B190E1-A56E-492E-8277-A37D0DA76F39}" type="parTrans" cxnId="{E351E316-B9D1-45F1-9E17-27A1D56527FF}">
      <dgm:prSet/>
      <dgm:spPr/>
      <dgm:t>
        <a:bodyPr/>
        <a:lstStyle/>
        <a:p>
          <a:endParaRPr lang="pt-PT"/>
        </a:p>
      </dgm:t>
    </dgm:pt>
    <dgm:pt modelId="{D81DC520-6DF2-4D86-BE9B-467F1A37F6A5}" type="sibTrans" cxnId="{E351E316-B9D1-45F1-9E17-27A1D56527FF}">
      <dgm:prSet/>
      <dgm:spPr/>
      <dgm:t>
        <a:bodyPr/>
        <a:lstStyle/>
        <a:p>
          <a:endParaRPr lang="pt-PT"/>
        </a:p>
      </dgm:t>
    </dgm:pt>
    <dgm:pt modelId="{4DDDAABC-7644-4A09-B77B-51CBF5FD870A}">
      <dgm:prSet phldrT="[Texto]"/>
      <dgm:spPr>
        <a:solidFill>
          <a:schemeClr val="bg1"/>
        </a:solidFill>
        <a:effectLst>
          <a:outerShdw blurRad="50800" dist="38100" dir="2700000" algn="tl" rotWithShape="0">
            <a:prstClr val="black">
              <a:alpha val="40000"/>
            </a:prstClr>
          </a:outerShdw>
        </a:effectLst>
      </dgm:spPr>
      <dgm:t>
        <a:bodyPr/>
        <a:lstStyle/>
        <a:p>
          <a:r>
            <a:rPr lang="pt-PT" b="1" dirty="0">
              <a:solidFill>
                <a:schemeClr val="accent3">
                  <a:lumMod val="50000"/>
                </a:schemeClr>
              </a:solidFill>
            </a:rPr>
            <a:t>Out</a:t>
          </a:r>
        </a:p>
      </dgm:t>
    </dgm:pt>
    <dgm:pt modelId="{71639930-B398-4B12-BAAF-BA613578494C}" type="parTrans" cxnId="{CC4717F2-9D3B-43AC-AB1F-8B54077FA421}">
      <dgm:prSet/>
      <dgm:spPr/>
      <dgm:t>
        <a:bodyPr/>
        <a:lstStyle/>
        <a:p>
          <a:endParaRPr lang="pt-PT"/>
        </a:p>
      </dgm:t>
    </dgm:pt>
    <dgm:pt modelId="{DAEF0395-3A87-4826-BEED-2B94BC972888}" type="sibTrans" cxnId="{CC4717F2-9D3B-43AC-AB1F-8B54077FA421}">
      <dgm:prSet/>
      <dgm:spPr/>
      <dgm:t>
        <a:bodyPr/>
        <a:lstStyle/>
        <a:p>
          <a:endParaRPr lang="pt-PT"/>
        </a:p>
      </dgm:t>
    </dgm:pt>
    <dgm:pt modelId="{2A26737B-91F1-4721-8658-0D46B575C483}">
      <dgm:prSet phldrT="[Texto]" custT="1"/>
      <dgm:spPr>
        <a:solidFill>
          <a:srgbClr val="EBEBEB">
            <a:alpha val="90000"/>
          </a:srgbClr>
        </a:solidFill>
        <a:ln>
          <a:solidFill>
            <a:schemeClr val="accent2">
              <a:lumMod val="75000"/>
              <a:alpha val="90000"/>
            </a:schemeClr>
          </a:solidFill>
        </a:ln>
      </dgm:spPr>
      <dgm:t>
        <a:bodyPr/>
        <a:lstStyle/>
        <a:p>
          <a:r>
            <a:rPr lang="pt-PT" sz="1400" b="1" dirty="0">
              <a:solidFill>
                <a:srgbClr val="DBA223"/>
              </a:solidFill>
            </a:rPr>
            <a:t>115</a:t>
          </a:r>
          <a:r>
            <a:rPr lang="pt-PT" sz="1400" b="1" dirty="0">
              <a:solidFill>
                <a:srgbClr val="8AB145"/>
              </a:solidFill>
            </a:rPr>
            <a:t> </a:t>
          </a:r>
        </a:p>
        <a:p>
          <a:r>
            <a:rPr lang="pt-PT" sz="1400" dirty="0">
              <a:solidFill>
                <a:srgbClr val="000000"/>
              </a:solidFill>
              <a:latin typeface="Arial" panose="020B0604020202020204" pitchFamily="34" charset="0"/>
              <a:cs typeface="Arial" panose="020B0604020202020204" pitchFamily="34" charset="0"/>
            </a:rPr>
            <a:t>Mortes</a:t>
          </a:r>
        </a:p>
      </dgm:t>
    </dgm:pt>
    <dgm:pt modelId="{FB1F2952-7671-4024-85A7-1223F937071C}" type="parTrans" cxnId="{EF200AEB-CBF3-4978-A058-81E81B8EF712}">
      <dgm:prSet/>
      <dgm:spPr/>
      <dgm:t>
        <a:bodyPr/>
        <a:lstStyle/>
        <a:p>
          <a:endParaRPr lang="pt-PT"/>
        </a:p>
      </dgm:t>
    </dgm:pt>
    <dgm:pt modelId="{37532B02-DAF2-4829-8CE1-FF884608BC65}" type="sibTrans" cxnId="{EF200AEB-CBF3-4978-A058-81E81B8EF712}">
      <dgm:prSet/>
      <dgm:spPr/>
      <dgm:t>
        <a:bodyPr/>
        <a:lstStyle/>
        <a:p>
          <a:endParaRPr lang="pt-PT"/>
        </a:p>
      </dgm:t>
    </dgm:pt>
    <dgm:pt modelId="{2F5706BD-4D1B-4FBD-A1EB-5F3CBF176F28}">
      <dgm:prSet phldrT="[Texto]" custT="1"/>
      <dgm:spPr>
        <a:solidFill>
          <a:srgbClr val="EBEBEB">
            <a:alpha val="90000"/>
          </a:srgbClr>
        </a:solidFill>
        <a:ln>
          <a:solidFill>
            <a:schemeClr val="accent2">
              <a:lumMod val="75000"/>
              <a:alpha val="90000"/>
            </a:schemeClr>
          </a:solidFill>
        </a:ln>
      </dgm:spPr>
      <dgm:t>
        <a:bodyPr/>
        <a:lstStyle/>
        <a:p>
          <a:r>
            <a:rPr lang="pt-PT" sz="1400" b="1" dirty="0">
              <a:solidFill>
                <a:srgbClr val="DBA223"/>
              </a:solidFill>
            </a:rPr>
            <a:t>9</a:t>
          </a:r>
        </a:p>
        <a:p>
          <a:r>
            <a:rPr lang="pt-PT" sz="1400" dirty="0">
              <a:solidFill>
                <a:srgbClr val="000000"/>
              </a:solidFill>
              <a:latin typeface="Arial" panose="020B0604020202020204" pitchFamily="34" charset="0"/>
              <a:cs typeface="Arial" panose="020B0604020202020204" pitchFamily="34" charset="0"/>
            </a:rPr>
            <a:t>Saída para HD</a:t>
          </a:r>
        </a:p>
      </dgm:t>
    </dgm:pt>
    <dgm:pt modelId="{50E3B865-E2EC-4ABF-A2B0-AFCF2F244DBC}" type="parTrans" cxnId="{B6D2CBEF-FB51-4B5E-89AE-3CD101074FDD}">
      <dgm:prSet/>
      <dgm:spPr/>
      <dgm:t>
        <a:bodyPr/>
        <a:lstStyle/>
        <a:p>
          <a:endParaRPr lang="pt-PT"/>
        </a:p>
      </dgm:t>
    </dgm:pt>
    <dgm:pt modelId="{EAB4385D-86DF-434F-9AA5-77934D045079}" type="sibTrans" cxnId="{B6D2CBEF-FB51-4B5E-89AE-3CD101074FDD}">
      <dgm:prSet/>
      <dgm:spPr/>
      <dgm:t>
        <a:bodyPr/>
        <a:lstStyle/>
        <a:p>
          <a:endParaRPr lang="pt-PT"/>
        </a:p>
      </dgm:t>
    </dgm:pt>
    <dgm:pt modelId="{A7B94C40-10D6-4D17-882D-E4DA0AA292A0}">
      <dgm:prSet phldrT="[Texto]" custT="1"/>
      <dgm:spPr>
        <a:solidFill>
          <a:srgbClr val="EBEBEB">
            <a:alpha val="90000"/>
          </a:srgbClr>
        </a:solidFill>
        <a:ln>
          <a:solidFill>
            <a:schemeClr val="accent2">
              <a:lumMod val="75000"/>
              <a:alpha val="90000"/>
            </a:schemeClr>
          </a:solidFill>
        </a:ln>
      </dgm:spPr>
      <dgm:t>
        <a:bodyPr/>
        <a:lstStyle/>
        <a:p>
          <a:r>
            <a:rPr lang="pt-PT" sz="1400" b="1" dirty="0">
              <a:solidFill>
                <a:srgbClr val="FFC000"/>
              </a:solidFill>
            </a:rPr>
            <a:t>1 </a:t>
          </a:r>
        </a:p>
        <a:p>
          <a:r>
            <a:rPr lang="pt-PT" sz="1400" dirty="0">
              <a:solidFill>
                <a:srgbClr val="000000"/>
              </a:solidFill>
              <a:latin typeface="Arial" panose="020B0604020202020204" pitchFamily="34" charset="0"/>
              <a:cs typeface="Arial" panose="020B0604020202020204" pitchFamily="34" charset="0"/>
            </a:rPr>
            <a:t>DP para TMC</a:t>
          </a:r>
        </a:p>
      </dgm:t>
    </dgm:pt>
    <dgm:pt modelId="{4CA138B2-4CC3-4B0F-A942-025C79E43359}" type="parTrans" cxnId="{C051E659-C927-4305-928C-98C1EB15D4DB}">
      <dgm:prSet/>
      <dgm:spPr/>
      <dgm:t>
        <a:bodyPr/>
        <a:lstStyle/>
        <a:p>
          <a:endParaRPr lang="pt-PT"/>
        </a:p>
      </dgm:t>
    </dgm:pt>
    <dgm:pt modelId="{1BE9149C-F86A-4104-8258-57E9C3EEB76F}" type="sibTrans" cxnId="{C051E659-C927-4305-928C-98C1EB15D4DB}">
      <dgm:prSet/>
      <dgm:spPr/>
      <dgm:t>
        <a:bodyPr/>
        <a:lstStyle/>
        <a:p>
          <a:endParaRPr lang="pt-PT"/>
        </a:p>
      </dgm:t>
    </dgm:pt>
    <dgm:pt modelId="{3583F0B7-3B58-4D95-A28C-A374495F30F7}">
      <dgm:prSet phldrT="[Texto]" custT="1"/>
      <dgm:spPr>
        <a:solidFill>
          <a:srgbClr val="EBEBEB">
            <a:alpha val="90000"/>
          </a:srgbClr>
        </a:solidFill>
        <a:ln>
          <a:solidFill>
            <a:schemeClr val="accent2">
              <a:lumMod val="75000"/>
            </a:schemeClr>
          </a:solidFill>
        </a:ln>
      </dgm:spPr>
      <dgm:t>
        <a:bodyPr/>
        <a:lstStyle/>
        <a:p>
          <a:r>
            <a:rPr lang="pt-PT" sz="1400" b="1" dirty="0">
              <a:solidFill>
                <a:srgbClr val="FFC000"/>
              </a:solidFill>
            </a:rPr>
            <a:t>0 </a:t>
          </a:r>
        </a:p>
        <a:p>
          <a:r>
            <a:rPr lang="pt-PT" sz="1400" dirty="0">
              <a:solidFill>
                <a:srgbClr val="000000"/>
              </a:solidFill>
              <a:latin typeface="Arial" panose="020B0604020202020204" pitchFamily="34" charset="0"/>
              <a:cs typeface="Arial" panose="020B0604020202020204" pitchFamily="34" charset="0"/>
            </a:rPr>
            <a:t>Saída para DP</a:t>
          </a:r>
        </a:p>
      </dgm:t>
    </dgm:pt>
    <dgm:pt modelId="{B7AFA630-959A-490A-A01C-4F9840A493FC}" type="parTrans" cxnId="{3939BB78-FD95-403B-8DD3-0D62253A43C1}">
      <dgm:prSet/>
      <dgm:spPr/>
      <dgm:t>
        <a:bodyPr/>
        <a:lstStyle/>
        <a:p>
          <a:endParaRPr lang="pt-PT"/>
        </a:p>
      </dgm:t>
    </dgm:pt>
    <dgm:pt modelId="{400EF45D-4B25-44E2-A1C4-8EF475107044}" type="sibTrans" cxnId="{3939BB78-FD95-403B-8DD3-0D62253A43C1}">
      <dgm:prSet/>
      <dgm:spPr/>
      <dgm:t>
        <a:bodyPr/>
        <a:lstStyle/>
        <a:p>
          <a:endParaRPr lang="pt-PT"/>
        </a:p>
      </dgm:t>
    </dgm:pt>
    <dgm:pt modelId="{87561910-0357-4A20-94CF-41B21BAE3E0A}">
      <dgm:prSet phldrT="[Texto]" custT="1"/>
      <dgm:spPr>
        <a:solidFill>
          <a:srgbClr val="EBEBEB">
            <a:alpha val="90000"/>
          </a:srgbClr>
        </a:solidFill>
        <a:ln>
          <a:solidFill>
            <a:schemeClr val="accent2">
              <a:lumMod val="75000"/>
              <a:alpha val="90000"/>
            </a:schemeClr>
          </a:solidFill>
        </a:ln>
      </dgm:spPr>
      <dgm:t>
        <a:bodyPr/>
        <a:lstStyle/>
        <a:p>
          <a:r>
            <a:rPr lang="pt-PT" sz="1400" b="1" dirty="0">
              <a:solidFill>
                <a:srgbClr val="DBA223"/>
              </a:solidFill>
            </a:rPr>
            <a:t>311</a:t>
          </a:r>
          <a:r>
            <a:rPr lang="pt-PT" sz="1400" dirty="0">
              <a:solidFill>
                <a:srgbClr val="000000"/>
              </a:solidFill>
            </a:rPr>
            <a:t> </a:t>
          </a:r>
        </a:p>
        <a:p>
          <a:r>
            <a:rPr lang="pt-PT" sz="1400" dirty="0">
              <a:solidFill>
                <a:srgbClr val="000000"/>
              </a:solidFill>
            </a:rPr>
            <a:t>HD para CP</a:t>
          </a:r>
        </a:p>
      </dgm:t>
    </dgm:pt>
    <dgm:pt modelId="{954432E2-6BE0-40E7-AAA2-0DAB489E4F0A}" type="sibTrans" cxnId="{65C94B82-A3FD-4CE4-ABD4-200FE58146DD}">
      <dgm:prSet/>
      <dgm:spPr/>
      <dgm:t>
        <a:bodyPr/>
        <a:lstStyle/>
        <a:p>
          <a:endParaRPr lang="pt-PT"/>
        </a:p>
      </dgm:t>
    </dgm:pt>
    <dgm:pt modelId="{64E35C7B-9ECA-4DE4-8884-D7C8DA76B84B}" type="parTrans" cxnId="{65C94B82-A3FD-4CE4-ABD4-200FE58146DD}">
      <dgm:prSet/>
      <dgm:spPr/>
      <dgm:t>
        <a:bodyPr/>
        <a:lstStyle/>
        <a:p>
          <a:endParaRPr lang="pt-PT"/>
        </a:p>
      </dgm:t>
    </dgm:pt>
    <dgm:pt modelId="{1DF3BCC5-FD10-4803-829A-E968426924FB}" type="pres">
      <dgm:prSet presAssocID="{F15D499D-0DB2-499C-827E-0635547E1C14}" presName="list" presStyleCnt="0">
        <dgm:presLayoutVars>
          <dgm:dir/>
          <dgm:animLvl val="lvl"/>
        </dgm:presLayoutVars>
      </dgm:prSet>
      <dgm:spPr/>
    </dgm:pt>
    <dgm:pt modelId="{380EAC5F-A2EE-4F52-A510-EB6DD95D48ED}" type="pres">
      <dgm:prSet presAssocID="{08898E32-E19E-4399-B11F-03399F01C524}" presName="posSpace" presStyleCnt="0"/>
      <dgm:spPr/>
    </dgm:pt>
    <dgm:pt modelId="{C287DCD2-6E8B-4215-9EA5-2EAF66645DF2}" type="pres">
      <dgm:prSet presAssocID="{08898E32-E19E-4399-B11F-03399F01C524}" presName="vertFlow" presStyleCnt="0"/>
      <dgm:spPr/>
    </dgm:pt>
    <dgm:pt modelId="{A70BE742-E6D1-4B0A-A849-C4DF731DB1A9}" type="pres">
      <dgm:prSet presAssocID="{08898E32-E19E-4399-B11F-03399F01C524}" presName="topSpace" presStyleCnt="0"/>
      <dgm:spPr/>
    </dgm:pt>
    <dgm:pt modelId="{03A10A67-D436-44DC-8A91-511F8A0B1730}" type="pres">
      <dgm:prSet presAssocID="{08898E32-E19E-4399-B11F-03399F01C524}" presName="firstComp" presStyleCnt="0"/>
      <dgm:spPr/>
    </dgm:pt>
    <dgm:pt modelId="{5A63B2AB-7B50-49F0-8E72-52C1FB34C2F1}" type="pres">
      <dgm:prSet presAssocID="{08898E32-E19E-4399-B11F-03399F01C524}" presName="firstChild" presStyleLbl="bgAccFollowNode1" presStyleIdx="0" presStyleCnt="7" custLinFactX="-15380" custLinFactNeighborX="-100000" custLinFactNeighborY="47276"/>
      <dgm:spPr/>
    </dgm:pt>
    <dgm:pt modelId="{F8DAC8F8-8A14-4D7D-9D56-B567321C165E}" type="pres">
      <dgm:prSet presAssocID="{08898E32-E19E-4399-B11F-03399F01C524}" presName="firstChildTx" presStyleLbl="bgAccFollowNode1" presStyleIdx="0" presStyleCnt="7">
        <dgm:presLayoutVars>
          <dgm:bulletEnabled val="1"/>
        </dgm:presLayoutVars>
      </dgm:prSet>
      <dgm:spPr/>
    </dgm:pt>
    <dgm:pt modelId="{5EC0FD38-2994-4993-9E61-30652CEE233F}" type="pres">
      <dgm:prSet presAssocID="{A46DCB22-32A0-4493-9C4C-B0D2DE4E5A3B}" presName="comp" presStyleCnt="0"/>
      <dgm:spPr/>
    </dgm:pt>
    <dgm:pt modelId="{E585A159-2383-4BBF-B43A-71F017C5F52B}" type="pres">
      <dgm:prSet presAssocID="{A46DCB22-32A0-4493-9C4C-B0D2DE4E5A3B}" presName="child" presStyleLbl="bgAccFollowNode1" presStyleIdx="1" presStyleCnt="7" custLinFactX="-15381" custLinFactNeighborX="-100000" custLinFactNeighborY="61265"/>
      <dgm:spPr/>
    </dgm:pt>
    <dgm:pt modelId="{7E08EFEA-3504-4B18-B469-D229E8F9F2AB}" type="pres">
      <dgm:prSet presAssocID="{A46DCB22-32A0-4493-9C4C-B0D2DE4E5A3B}" presName="childTx" presStyleLbl="bgAccFollowNode1" presStyleIdx="1" presStyleCnt="7">
        <dgm:presLayoutVars>
          <dgm:bulletEnabled val="1"/>
        </dgm:presLayoutVars>
      </dgm:prSet>
      <dgm:spPr/>
    </dgm:pt>
    <dgm:pt modelId="{9A301128-F959-403E-B0AB-20BD212D7B00}" type="pres">
      <dgm:prSet presAssocID="{A7B94C40-10D6-4D17-882D-E4DA0AA292A0}" presName="comp" presStyleCnt="0"/>
      <dgm:spPr/>
    </dgm:pt>
    <dgm:pt modelId="{8EA00E4F-BBB5-497E-9178-29E5589F85C2}" type="pres">
      <dgm:prSet presAssocID="{A7B94C40-10D6-4D17-882D-E4DA0AA292A0}" presName="child" presStyleLbl="bgAccFollowNode1" presStyleIdx="2" presStyleCnt="7" custLinFactX="-15380" custLinFactNeighborX="-100000" custLinFactNeighborY="75680"/>
      <dgm:spPr/>
    </dgm:pt>
    <dgm:pt modelId="{00058045-7746-4682-8732-15AEE8FFD8E0}" type="pres">
      <dgm:prSet presAssocID="{A7B94C40-10D6-4D17-882D-E4DA0AA292A0}" presName="childTx" presStyleLbl="bgAccFollowNode1" presStyleIdx="2" presStyleCnt="7">
        <dgm:presLayoutVars>
          <dgm:bulletEnabled val="1"/>
        </dgm:presLayoutVars>
      </dgm:prSet>
      <dgm:spPr/>
    </dgm:pt>
    <dgm:pt modelId="{77B3695C-113B-4EC7-B3DE-E72A09229A47}" type="pres">
      <dgm:prSet presAssocID="{08898E32-E19E-4399-B11F-03399F01C524}" presName="negSpace" presStyleCnt="0"/>
      <dgm:spPr/>
    </dgm:pt>
    <dgm:pt modelId="{C6B5A3A0-ECDE-44AE-9E94-7EF148CA3F3D}" type="pres">
      <dgm:prSet presAssocID="{08898E32-E19E-4399-B11F-03399F01C524}" presName="circle" presStyleLbl="node1" presStyleIdx="0" presStyleCnt="2" custLinFactX="-25474" custLinFactNeighborX="-100000" custLinFactNeighborY="3606"/>
      <dgm:spPr/>
    </dgm:pt>
    <dgm:pt modelId="{8EA2B55E-6B60-4782-BD98-3D60948ABC7E}" type="pres">
      <dgm:prSet presAssocID="{6CE2F95A-A36A-4212-8B75-180E3DA7803B}" presName="transSpace" presStyleCnt="0"/>
      <dgm:spPr/>
    </dgm:pt>
    <dgm:pt modelId="{F50E99D9-0A20-4894-829F-C2884AEFAD90}" type="pres">
      <dgm:prSet presAssocID="{4DDDAABC-7644-4A09-B77B-51CBF5FD870A}" presName="posSpace" presStyleCnt="0"/>
      <dgm:spPr/>
    </dgm:pt>
    <dgm:pt modelId="{ECE73A46-3FF7-43AB-9E73-05131E1B1A5D}" type="pres">
      <dgm:prSet presAssocID="{4DDDAABC-7644-4A09-B77B-51CBF5FD870A}" presName="vertFlow" presStyleCnt="0"/>
      <dgm:spPr/>
    </dgm:pt>
    <dgm:pt modelId="{DBF3913A-0F0A-4CA1-9BB6-F177A623E5D2}" type="pres">
      <dgm:prSet presAssocID="{4DDDAABC-7644-4A09-B77B-51CBF5FD870A}" presName="topSpace" presStyleCnt="0"/>
      <dgm:spPr/>
    </dgm:pt>
    <dgm:pt modelId="{ABEABEA4-B45A-4041-9183-19EA17F00D3B}" type="pres">
      <dgm:prSet presAssocID="{4DDDAABC-7644-4A09-B77B-51CBF5FD870A}" presName="firstComp" presStyleCnt="0"/>
      <dgm:spPr/>
    </dgm:pt>
    <dgm:pt modelId="{D6F0DC38-0318-4AEA-BF15-F93EA1128BB2}" type="pres">
      <dgm:prSet presAssocID="{4DDDAABC-7644-4A09-B77B-51CBF5FD870A}" presName="firstChild" presStyleLbl="bgAccFollowNode1" presStyleIdx="3" presStyleCnt="7" custLinFactNeighborX="-43268" custLinFactNeighborY="41611"/>
      <dgm:spPr/>
    </dgm:pt>
    <dgm:pt modelId="{80D62236-01D5-4832-889A-868A4F5AED66}" type="pres">
      <dgm:prSet presAssocID="{4DDDAABC-7644-4A09-B77B-51CBF5FD870A}" presName="firstChildTx" presStyleLbl="bgAccFollowNode1" presStyleIdx="3" presStyleCnt="7">
        <dgm:presLayoutVars>
          <dgm:bulletEnabled val="1"/>
        </dgm:presLayoutVars>
      </dgm:prSet>
      <dgm:spPr/>
    </dgm:pt>
    <dgm:pt modelId="{4179F889-E263-42C7-9155-EF81AAD5EBE8}" type="pres">
      <dgm:prSet presAssocID="{2F5706BD-4D1B-4FBD-A1EB-5F3CBF176F28}" presName="comp" presStyleCnt="0"/>
      <dgm:spPr/>
    </dgm:pt>
    <dgm:pt modelId="{BE18A6EC-CE52-447F-A83B-A9FDBC039FB5}" type="pres">
      <dgm:prSet presAssocID="{2F5706BD-4D1B-4FBD-A1EB-5F3CBF176F28}" presName="child" presStyleLbl="bgAccFollowNode1" presStyleIdx="4" presStyleCnt="7" custLinFactNeighborX="-43268" custLinFactNeighborY="56461"/>
      <dgm:spPr/>
    </dgm:pt>
    <dgm:pt modelId="{10FCE617-C953-4117-BADB-514BD759A858}" type="pres">
      <dgm:prSet presAssocID="{2F5706BD-4D1B-4FBD-A1EB-5F3CBF176F28}" presName="childTx" presStyleLbl="bgAccFollowNode1" presStyleIdx="4" presStyleCnt="7">
        <dgm:presLayoutVars>
          <dgm:bulletEnabled val="1"/>
        </dgm:presLayoutVars>
      </dgm:prSet>
      <dgm:spPr/>
    </dgm:pt>
    <dgm:pt modelId="{188E5362-5328-4E4E-AD4F-DF9139C5442F}" type="pres">
      <dgm:prSet presAssocID="{3583F0B7-3B58-4D95-A28C-A374495F30F7}" presName="comp" presStyleCnt="0"/>
      <dgm:spPr/>
    </dgm:pt>
    <dgm:pt modelId="{D28DA5BF-3CDC-45A8-9BBC-60F959A9B2EB}" type="pres">
      <dgm:prSet presAssocID="{3583F0B7-3B58-4D95-A28C-A374495F30F7}" presName="child" presStyleLbl="bgAccFollowNode1" presStyleIdx="5" presStyleCnt="7" custLinFactNeighborX="-43267" custLinFactNeighborY="73799"/>
      <dgm:spPr/>
    </dgm:pt>
    <dgm:pt modelId="{94F3DC9D-5A83-40A0-A60D-D7F56E3A487D}" type="pres">
      <dgm:prSet presAssocID="{3583F0B7-3B58-4D95-A28C-A374495F30F7}" presName="childTx" presStyleLbl="bgAccFollowNode1" presStyleIdx="5" presStyleCnt="7">
        <dgm:presLayoutVars>
          <dgm:bulletEnabled val="1"/>
        </dgm:presLayoutVars>
      </dgm:prSet>
      <dgm:spPr/>
    </dgm:pt>
    <dgm:pt modelId="{88042223-EDB5-4B27-A68B-B2A97E479275}" type="pres">
      <dgm:prSet presAssocID="{87561910-0357-4A20-94CF-41B21BAE3E0A}" presName="comp" presStyleCnt="0"/>
      <dgm:spPr/>
    </dgm:pt>
    <dgm:pt modelId="{7B449D92-8440-4771-A97E-7340F8A2706C}" type="pres">
      <dgm:prSet presAssocID="{87561910-0357-4A20-94CF-41B21BAE3E0A}" presName="child" presStyleLbl="bgAccFollowNode1" presStyleIdx="6" presStyleCnt="7" custLinFactX="-198889" custLinFactNeighborX="-200000" custLinFactNeighborY="-19053"/>
      <dgm:spPr/>
    </dgm:pt>
    <dgm:pt modelId="{9A9F5577-0419-451A-BE02-BB9FE2DFFF1C}" type="pres">
      <dgm:prSet presAssocID="{87561910-0357-4A20-94CF-41B21BAE3E0A}" presName="childTx" presStyleLbl="bgAccFollowNode1" presStyleIdx="6" presStyleCnt="7">
        <dgm:presLayoutVars>
          <dgm:bulletEnabled val="1"/>
        </dgm:presLayoutVars>
      </dgm:prSet>
      <dgm:spPr/>
    </dgm:pt>
    <dgm:pt modelId="{3C072BD4-43FF-4A7F-99F4-34E0EE9DA7ED}" type="pres">
      <dgm:prSet presAssocID="{4DDDAABC-7644-4A09-B77B-51CBF5FD870A}" presName="negSpace" presStyleCnt="0"/>
      <dgm:spPr/>
    </dgm:pt>
    <dgm:pt modelId="{4F2C0BA2-6E9E-441A-A66C-0D81DEF50C8C}" type="pres">
      <dgm:prSet presAssocID="{4DDDAABC-7644-4A09-B77B-51CBF5FD870A}" presName="circle" presStyleLbl="node1" presStyleIdx="1" presStyleCnt="2" custLinFactNeighborX="-30308" custLinFactNeighborY="1202"/>
      <dgm:spPr/>
    </dgm:pt>
  </dgm:ptLst>
  <dgm:cxnLst>
    <dgm:cxn modelId="{4C7A7B0F-F716-4E6A-8837-86C5DA73D9AB}" type="presOf" srcId="{08898E32-E19E-4399-B11F-03399F01C524}" destId="{C6B5A3A0-ECDE-44AE-9E94-7EF148CA3F3D}" srcOrd="0" destOrd="0" presId="urn:microsoft.com/office/officeart/2005/8/layout/hList9"/>
    <dgm:cxn modelId="{2B807C16-0F80-4CA5-B510-B8E4C3D9080A}" type="presOf" srcId="{A46DCB22-32A0-4493-9C4C-B0D2DE4E5A3B}" destId="{7E08EFEA-3504-4B18-B469-D229E8F9F2AB}" srcOrd="1" destOrd="0" presId="urn:microsoft.com/office/officeart/2005/8/layout/hList9"/>
    <dgm:cxn modelId="{E351E316-B9D1-45F1-9E17-27A1D56527FF}" srcId="{08898E32-E19E-4399-B11F-03399F01C524}" destId="{A46DCB22-32A0-4493-9C4C-B0D2DE4E5A3B}" srcOrd="1" destOrd="0" parTransId="{30B190E1-A56E-492E-8277-A37D0DA76F39}" sibTransId="{D81DC520-6DF2-4D86-BE9B-467F1A37F6A5}"/>
    <dgm:cxn modelId="{98085B1B-B14A-4A8E-8328-71F0D5417EBF}" srcId="{08898E32-E19E-4399-B11F-03399F01C524}" destId="{D8BF51A0-F274-44FF-A8B0-C18BDC896145}" srcOrd="0" destOrd="0" parTransId="{67E1109D-5626-40A8-8345-E7BC410D3006}" sibTransId="{34149FC2-8210-40CB-82C8-BC9C143D7215}"/>
    <dgm:cxn modelId="{E3826937-FBC2-4D11-AFF0-3C6F1E6BB2E5}" type="presOf" srcId="{D8BF51A0-F274-44FF-A8B0-C18BDC896145}" destId="{F8DAC8F8-8A14-4D7D-9D56-B567321C165E}" srcOrd="1" destOrd="0" presId="urn:microsoft.com/office/officeart/2005/8/layout/hList9"/>
    <dgm:cxn modelId="{20C99439-1E46-42BD-BDD8-0A0EB05F3349}" type="presOf" srcId="{3583F0B7-3B58-4D95-A28C-A374495F30F7}" destId="{D28DA5BF-3CDC-45A8-9BBC-60F959A9B2EB}" srcOrd="0" destOrd="0" presId="urn:microsoft.com/office/officeart/2005/8/layout/hList9"/>
    <dgm:cxn modelId="{3F17164A-C81F-46E4-BAA6-0F06481BFDA3}" type="presOf" srcId="{D8BF51A0-F274-44FF-A8B0-C18BDC896145}" destId="{5A63B2AB-7B50-49F0-8E72-52C1FB34C2F1}" srcOrd="0" destOrd="0" presId="urn:microsoft.com/office/officeart/2005/8/layout/hList9"/>
    <dgm:cxn modelId="{BA72074D-E6C9-48B7-8298-2C49769118DF}" type="presOf" srcId="{F15D499D-0DB2-499C-827E-0635547E1C14}" destId="{1DF3BCC5-FD10-4803-829A-E968426924FB}" srcOrd="0" destOrd="0" presId="urn:microsoft.com/office/officeart/2005/8/layout/hList9"/>
    <dgm:cxn modelId="{3E43DB52-5236-48CC-8A26-C5FF6F45273F}" type="presOf" srcId="{A7B94C40-10D6-4D17-882D-E4DA0AA292A0}" destId="{8EA00E4F-BBB5-497E-9178-29E5589F85C2}" srcOrd="0" destOrd="0" presId="urn:microsoft.com/office/officeart/2005/8/layout/hList9"/>
    <dgm:cxn modelId="{D577E353-10ED-40EC-B2EB-BA4783C07406}" type="presOf" srcId="{3583F0B7-3B58-4D95-A28C-A374495F30F7}" destId="{94F3DC9D-5A83-40A0-A60D-D7F56E3A487D}" srcOrd="1" destOrd="0" presId="urn:microsoft.com/office/officeart/2005/8/layout/hList9"/>
    <dgm:cxn modelId="{3939BB78-FD95-403B-8DD3-0D62253A43C1}" srcId="{4DDDAABC-7644-4A09-B77B-51CBF5FD870A}" destId="{3583F0B7-3B58-4D95-A28C-A374495F30F7}" srcOrd="2" destOrd="0" parTransId="{B7AFA630-959A-490A-A01C-4F9840A493FC}" sibTransId="{400EF45D-4B25-44E2-A1C4-8EF475107044}"/>
    <dgm:cxn modelId="{C051E659-C927-4305-928C-98C1EB15D4DB}" srcId="{08898E32-E19E-4399-B11F-03399F01C524}" destId="{A7B94C40-10D6-4D17-882D-E4DA0AA292A0}" srcOrd="2" destOrd="0" parTransId="{4CA138B2-4CC3-4B0F-A942-025C79E43359}" sibTransId="{1BE9149C-F86A-4104-8258-57E9C3EEB76F}"/>
    <dgm:cxn modelId="{65C94B82-A3FD-4CE4-ABD4-200FE58146DD}" srcId="{4DDDAABC-7644-4A09-B77B-51CBF5FD870A}" destId="{87561910-0357-4A20-94CF-41B21BAE3E0A}" srcOrd="3" destOrd="0" parTransId="{64E35C7B-9ECA-4DE4-8884-D7C8DA76B84B}" sibTransId="{954432E2-6BE0-40E7-AAA2-0DAB489E4F0A}"/>
    <dgm:cxn modelId="{4E379A8E-8D45-4CDC-92CB-D44401B58FC2}" type="presOf" srcId="{A46DCB22-32A0-4493-9C4C-B0D2DE4E5A3B}" destId="{E585A159-2383-4BBF-B43A-71F017C5F52B}" srcOrd="0" destOrd="0" presId="urn:microsoft.com/office/officeart/2005/8/layout/hList9"/>
    <dgm:cxn modelId="{0DB5F7A3-86A2-4CF2-925B-89ACB3DDF63F}" type="presOf" srcId="{2A26737B-91F1-4721-8658-0D46B575C483}" destId="{D6F0DC38-0318-4AEA-BF15-F93EA1128BB2}" srcOrd="0" destOrd="0" presId="urn:microsoft.com/office/officeart/2005/8/layout/hList9"/>
    <dgm:cxn modelId="{9304CBA4-0311-45FC-A3E5-C72F95A9E238}" type="presOf" srcId="{87561910-0357-4A20-94CF-41B21BAE3E0A}" destId="{9A9F5577-0419-451A-BE02-BB9FE2DFFF1C}" srcOrd="1" destOrd="0" presId="urn:microsoft.com/office/officeart/2005/8/layout/hList9"/>
    <dgm:cxn modelId="{19511DA6-8B87-4373-B0AD-E48E50369ADD}" type="presOf" srcId="{2A26737B-91F1-4721-8658-0D46B575C483}" destId="{80D62236-01D5-4832-889A-868A4F5AED66}" srcOrd="1" destOrd="0" presId="urn:microsoft.com/office/officeart/2005/8/layout/hList9"/>
    <dgm:cxn modelId="{BE049EA9-88E0-49AA-9D72-EF779D0A0AB1}" type="presOf" srcId="{4DDDAABC-7644-4A09-B77B-51CBF5FD870A}" destId="{4F2C0BA2-6E9E-441A-A66C-0D81DEF50C8C}" srcOrd="0" destOrd="0" presId="urn:microsoft.com/office/officeart/2005/8/layout/hList9"/>
    <dgm:cxn modelId="{A25D98C1-9E0C-47EC-BB78-CBB4941AF3AA}" srcId="{F15D499D-0DB2-499C-827E-0635547E1C14}" destId="{08898E32-E19E-4399-B11F-03399F01C524}" srcOrd="0" destOrd="0" parTransId="{E1304B6C-E799-4AFE-AED5-C5C89847F5A3}" sibTransId="{6CE2F95A-A36A-4212-8B75-180E3DA7803B}"/>
    <dgm:cxn modelId="{E4933BC3-E07C-41A1-9A8F-927AB58DE0D1}" type="presOf" srcId="{87561910-0357-4A20-94CF-41B21BAE3E0A}" destId="{7B449D92-8440-4771-A97E-7340F8A2706C}" srcOrd="0" destOrd="0" presId="urn:microsoft.com/office/officeart/2005/8/layout/hList9"/>
    <dgm:cxn modelId="{E5C2BFDE-0437-4057-865B-E0F1CCD41DF6}" type="presOf" srcId="{2F5706BD-4D1B-4FBD-A1EB-5F3CBF176F28}" destId="{10FCE617-C953-4117-BADB-514BD759A858}" srcOrd="1" destOrd="0" presId="urn:microsoft.com/office/officeart/2005/8/layout/hList9"/>
    <dgm:cxn modelId="{55F629E6-90B4-47A8-8641-2CC195914057}" type="presOf" srcId="{2F5706BD-4D1B-4FBD-A1EB-5F3CBF176F28}" destId="{BE18A6EC-CE52-447F-A83B-A9FDBC039FB5}" srcOrd="0" destOrd="0" presId="urn:microsoft.com/office/officeart/2005/8/layout/hList9"/>
    <dgm:cxn modelId="{EF200AEB-CBF3-4978-A058-81E81B8EF712}" srcId="{4DDDAABC-7644-4A09-B77B-51CBF5FD870A}" destId="{2A26737B-91F1-4721-8658-0D46B575C483}" srcOrd="0" destOrd="0" parTransId="{FB1F2952-7671-4024-85A7-1223F937071C}" sibTransId="{37532B02-DAF2-4829-8CE1-FF884608BC65}"/>
    <dgm:cxn modelId="{8CCD07EC-37E0-499D-B757-82CE3E378756}" type="presOf" srcId="{A7B94C40-10D6-4D17-882D-E4DA0AA292A0}" destId="{00058045-7746-4682-8732-15AEE8FFD8E0}" srcOrd="1" destOrd="0" presId="urn:microsoft.com/office/officeart/2005/8/layout/hList9"/>
    <dgm:cxn modelId="{B6D2CBEF-FB51-4B5E-89AE-3CD101074FDD}" srcId="{4DDDAABC-7644-4A09-B77B-51CBF5FD870A}" destId="{2F5706BD-4D1B-4FBD-A1EB-5F3CBF176F28}" srcOrd="1" destOrd="0" parTransId="{50E3B865-E2EC-4ABF-A2B0-AFCF2F244DBC}" sibTransId="{EAB4385D-86DF-434F-9AA5-77934D045079}"/>
    <dgm:cxn modelId="{CC4717F2-9D3B-43AC-AB1F-8B54077FA421}" srcId="{F15D499D-0DB2-499C-827E-0635547E1C14}" destId="{4DDDAABC-7644-4A09-B77B-51CBF5FD870A}" srcOrd="1" destOrd="0" parTransId="{71639930-B398-4B12-BAAF-BA613578494C}" sibTransId="{DAEF0395-3A87-4826-BEED-2B94BC972888}"/>
    <dgm:cxn modelId="{AF64B345-AEF1-4B50-90AB-F3EE3E7A1E9D}" type="presParOf" srcId="{1DF3BCC5-FD10-4803-829A-E968426924FB}" destId="{380EAC5F-A2EE-4F52-A510-EB6DD95D48ED}" srcOrd="0" destOrd="0" presId="urn:microsoft.com/office/officeart/2005/8/layout/hList9"/>
    <dgm:cxn modelId="{5FE9521B-D722-4A3C-8C5D-75F7090ED42C}" type="presParOf" srcId="{1DF3BCC5-FD10-4803-829A-E968426924FB}" destId="{C287DCD2-6E8B-4215-9EA5-2EAF66645DF2}" srcOrd="1" destOrd="0" presId="urn:microsoft.com/office/officeart/2005/8/layout/hList9"/>
    <dgm:cxn modelId="{59529836-0256-4A49-97F3-E30A47CC23D2}" type="presParOf" srcId="{C287DCD2-6E8B-4215-9EA5-2EAF66645DF2}" destId="{A70BE742-E6D1-4B0A-A849-C4DF731DB1A9}" srcOrd="0" destOrd="0" presId="urn:microsoft.com/office/officeart/2005/8/layout/hList9"/>
    <dgm:cxn modelId="{5A241CD9-231B-4D30-8555-28283285816F}" type="presParOf" srcId="{C287DCD2-6E8B-4215-9EA5-2EAF66645DF2}" destId="{03A10A67-D436-44DC-8A91-511F8A0B1730}" srcOrd="1" destOrd="0" presId="urn:microsoft.com/office/officeart/2005/8/layout/hList9"/>
    <dgm:cxn modelId="{72FF79DD-576D-43F6-95E8-8543775473E9}" type="presParOf" srcId="{03A10A67-D436-44DC-8A91-511F8A0B1730}" destId="{5A63B2AB-7B50-49F0-8E72-52C1FB34C2F1}" srcOrd="0" destOrd="0" presId="urn:microsoft.com/office/officeart/2005/8/layout/hList9"/>
    <dgm:cxn modelId="{2FDF0D35-9FD2-4EC2-B7F0-3E775E186448}" type="presParOf" srcId="{03A10A67-D436-44DC-8A91-511F8A0B1730}" destId="{F8DAC8F8-8A14-4D7D-9D56-B567321C165E}" srcOrd="1" destOrd="0" presId="urn:microsoft.com/office/officeart/2005/8/layout/hList9"/>
    <dgm:cxn modelId="{AC530C2C-68D1-4546-B96E-49B5ECDED92A}" type="presParOf" srcId="{C287DCD2-6E8B-4215-9EA5-2EAF66645DF2}" destId="{5EC0FD38-2994-4993-9E61-30652CEE233F}" srcOrd="2" destOrd="0" presId="urn:microsoft.com/office/officeart/2005/8/layout/hList9"/>
    <dgm:cxn modelId="{0BC3398B-6446-458A-B4D4-CC58E71F55DE}" type="presParOf" srcId="{5EC0FD38-2994-4993-9E61-30652CEE233F}" destId="{E585A159-2383-4BBF-B43A-71F017C5F52B}" srcOrd="0" destOrd="0" presId="urn:microsoft.com/office/officeart/2005/8/layout/hList9"/>
    <dgm:cxn modelId="{2A6EC934-206B-4506-BC91-000E6E700489}" type="presParOf" srcId="{5EC0FD38-2994-4993-9E61-30652CEE233F}" destId="{7E08EFEA-3504-4B18-B469-D229E8F9F2AB}" srcOrd="1" destOrd="0" presId="urn:microsoft.com/office/officeart/2005/8/layout/hList9"/>
    <dgm:cxn modelId="{9B75AF82-1B4C-4EF2-84AE-39C45EB5A870}" type="presParOf" srcId="{C287DCD2-6E8B-4215-9EA5-2EAF66645DF2}" destId="{9A301128-F959-403E-B0AB-20BD212D7B00}" srcOrd="3" destOrd="0" presId="urn:microsoft.com/office/officeart/2005/8/layout/hList9"/>
    <dgm:cxn modelId="{D79988B4-7A99-4A0E-AE7C-3117391660DC}" type="presParOf" srcId="{9A301128-F959-403E-B0AB-20BD212D7B00}" destId="{8EA00E4F-BBB5-497E-9178-29E5589F85C2}" srcOrd="0" destOrd="0" presId="urn:microsoft.com/office/officeart/2005/8/layout/hList9"/>
    <dgm:cxn modelId="{75BE46F8-2D6F-40A3-B3EF-5B808D7C325A}" type="presParOf" srcId="{9A301128-F959-403E-B0AB-20BD212D7B00}" destId="{00058045-7746-4682-8732-15AEE8FFD8E0}" srcOrd="1" destOrd="0" presId="urn:microsoft.com/office/officeart/2005/8/layout/hList9"/>
    <dgm:cxn modelId="{1238C832-DE67-40B9-B4B4-480490655253}" type="presParOf" srcId="{1DF3BCC5-FD10-4803-829A-E968426924FB}" destId="{77B3695C-113B-4EC7-B3DE-E72A09229A47}" srcOrd="2" destOrd="0" presId="urn:microsoft.com/office/officeart/2005/8/layout/hList9"/>
    <dgm:cxn modelId="{D1A6D582-D6FB-4BAC-985E-5AB303B396F2}" type="presParOf" srcId="{1DF3BCC5-FD10-4803-829A-E968426924FB}" destId="{C6B5A3A0-ECDE-44AE-9E94-7EF148CA3F3D}" srcOrd="3" destOrd="0" presId="urn:microsoft.com/office/officeart/2005/8/layout/hList9"/>
    <dgm:cxn modelId="{D367FC9F-6E55-4E42-A0F6-66254D81EE48}" type="presParOf" srcId="{1DF3BCC5-FD10-4803-829A-E968426924FB}" destId="{8EA2B55E-6B60-4782-BD98-3D60948ABC7E}" srcOrd="4" destOrd="0" presId="urn:microsoft.com/office/officeart/2005/8/layout/hList9"/>
    <dgm:cxn modelId="{36A27947-8A2E-4D7A-8ECF-1D9EE14A584B}" type="presParOf" srcId="{1DF3BCC5-FD10-4803-829A-E968426924FB}" destId="{F50E99D9-0A20-4894-829F-C2884AEFAD90}" srcOrd="5" destOrd="0" presId="urn:microsoft.com/office/officeart/2005/8/layout/hList9"/>
    <dgm:cxn modelId="{F35B803D-37A2-4944-BB2B-51FED0F68353}" type="presParOf" srcId="{1DF3BCC5-FD10-4803-829A-E968426924FB}" destId="{ECE73A46-3FF7-43AB-9E73-05131E1B1A5D}" srcOrd="6" destOrd="0" presId="urn:microsoft.com/office/officeart/2005/8/layout/hList9"/>
    <dgm:cxn modelId="{52D4A7AB-5BA7-4021-9170-95EFE657B5BB}" type="presParOf" srcId="{ECE73A46-3FF7-43AB-9E73-05131E1B1A5D}" destId="{DBF3913A-0F0A-4CA1-9BB6-F177A623E5D2}" srcOrd="0" destOrd="0" presId="urn:microsoft.com/office/officeart/2005/8/layout/hList9"/>
    <dgm:cxn modelId="{34D044B1-3150-4F5D-8878-D0EB4DEBD445}" type="presParOf" srcId="{ECE73A46-3FF7-43AB-9E73-05131E1B1A5D}" destId="{ABEABEA4-B45A-4041-9183-19EA17F00D3B}" srcOrd="1" destOrd="0" presId="urn:microsoft.com/office/officeart/2005/8/layout/hList9"/>
    <dgm:cxn modelId="{61041A34-B860-4D4F-8AEF-780687B540DA}" type="presParOf" srcId="{ABEABEA4-B45A-4041-9183-19EA17F00D3B}" destId="{D6F0DC38-0318-4AEA-BF15-F93EA1128BB2}" srcOrd="0" destOrd="0" presId="urn:microsoft.com/office/officeart/2005/8/layout/hList9"/>
    <dgm:cxn modelId="{400F56B5-BD7B-48A1-961B-9F9FB5C1AB7D}" type="presParOf" srcId="{ABEABEA4-B45A-4041-9183-19EA17F00D3B}" destId="{80D62236-01D5-4832-889A-868A4F5AED66}" srcOrd="1" destOrd="0" presId="urn:microsoft.com/office/officeart/2005/8/layout/hList9"/>
    <dgm:cxn modelId="{7B0D7510-0407-4F2B-85C9-7E953CBEEB23}" type="presParOf" srcId="{ECE73A46-3FF7-43AB-9E73-05131E1B1A5D}" destId="{4179F889-E263-42C7-9155-EF81AAD5EBE8}" srcOrd="2" destOrd="0" presId="urn:microsoft.com/office/officeart/2005/8/layout/hList9"/>
    <dgm:cxn modelId="{13C0D49C-11E4-4926-AF49-44EB1BE1FD84}" type="presParOf" srcId="{4179F889-E263-42C7-9155-EF81AAD5EBE8}" destId="{BE18A6EC-CE52-447F-A83B-A9FDBC039FB5}" srcOrd="0" destOrd="0" presId="urn:microsoft.com/office/officeart/2005/8/layout/hList9"/>
    <dgm:cxn modelId="{53407ED6-6B76-4B1B-8B3D-51D00E7A4979}" type="presParOf" srcId="{4179F889-E263-42C7-9155-EF81AAD5EBE8}" destId="{10FCE617-C953-4117-BADB-514BD759A858}" srcOrd="1" destOrd="0" presId="urn:microsoft.com/office/officeart/2005/8/layout/hList9"/>
    <dgm:cxn modelId="{7A92613A-FBC4-4ACF-9B1A-830DC436FAC3}" type="presParOf" srcId="{ECE73A46-3FF7-43AB-9E73-05131E1B1A5D}" destId="{188E5362-5328-4E4E-AD4F-DF9139C5442F}" srcOrd="3" destOrd="0" presId="urn:microsoft.com/office/officeart/2005/8/layout/hList9"/>
    <dgm:cxn modelId="{92EC0BBC-C6FA-4A93-B4DC-BF61C2526E1E}" type="presParOf" srcId="{188E5362-5328-4E4E-AD4F-DF9139C5442F}" destId="{D28DA5BF-3CDC-45A8-9BBC-60F959A9B2EB}" srcOrd="0" destOrd="0" presId="urn:microsoft.com/office/officeart/2005/8/layout/hList9"/>
    <dgm:cxn modelId="{C64A2915-422C-4166-81C5-CE9662BBC297}" type="presParOf" srcId="{188E5362-5328-4E4E-AD4F-DF9139C5442F}" destId="{94F3DC9D-5A83-40A0-A60D-D7F56E3A487D}" srcOrd="1" destOrd="0" presId="urn:microsoft.com/office/officeart/2005/8/layout/hList9"/>
    <dgm:cxn modelId="{2CA06FA6-8E2B-4F28-B77F-95069800F365}" type="presParOf" srcId="{ECE73A46-3FF7-43AB-9E73-05131E1B1A5D}" destId="{88042223-EDB5-4B27-A68B-B2A97E479275}" srcOrd="4" destOrd="0" presId="urn:microsoft.com/office/officeart/2005/8/layout/hList9"/>
    <dgm:cxn modelId="{E70C89C4-3679-4620-9FB0-4ED5A4D6C706}" type="presParOf" srcId="{88042223-EDB5-4B27-A68B-B2A97E479275}" destId="{7B449D92-8440-4771-A97E-7340F8A2706C}" srcOrd="0" destOrd="0" presId="urn:microsoft.com/office/officeart/2005/8/layout/hList9"/>
    <dgm:cxn modelId="{C817D695-2365-46E1-9393-E81997AFC83B}" type="presParOf" srcId="{88042223-EDB5-4B27-A68B-B2A97E479275}" destId="{9A9F5577-0419-451A-BE02-BB9FE2DFFF1C}" srcOrd="1" destOrd="0" presId="urn:microsoft.com/office/officeart/2005/8/layout/hList9"/>
    <dgm:cxn modelId="{D82F7C02-2E68-4D8F-ACD1-E7A8842DED50}" type="presParOf" srcId="{1DF3BCC5-FD10-4803-829A-E968426924FB}" destId="{3C072BD4-43FF-4A7F-99F4-34E0EE9DA7ED}" srcOrd="7" destOrd="0" presId="urn:microsoft.com/office/officeart/2005/8/layout/hList9"/>
    <dgm:cxn modelId="{B1A27833-D0C9-4FD0-9B1B-6B6952277AC4}" type="presParOf" srcId="{1DF3BCC5-FD10-4803-829A-E968426924FB}" destId="{4F2C0BA2-6E9E-441A-A66C-0D81DEF50C8C}" srcOrd="8"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3B2AB-7B50-49F0-8E72-52C1FB34C2F1}">
      <dsp:nvSpPr>
        <dsp:cNvPr id="0" name=""/>
        <dsp:cNvSpPr/>
      </dsp:nvSpPr>
      <dsp:spPr>
        <a:xfrm>
          <a:off x="1562265" y="856269"/>
          <a:ext cx="1466181" cy="977942"/>
        </a:xfrm>
        <a:prstGeom prst="rect">
          <a:avLst/>
        </a:prstGeom>
        <a:solidFill>
          <a:srgbClr val="EBEBEB"/>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pt-PT" sz="1400" b="1" kern="1200" dirty="0">
              <a:solidFill>
                <a:srgbClr val="DBA223"/>
              </a:solidFill>
            </a:rPr>
            <a:t>2220</a:t>
          </a:r>
        </a:p>
        <a:p>
          <a:pPr marL="0" lvl="0" indent="0" algn="just"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Primeiro Tratamento</a:t>
          </a:r>
          <a:endParaRPr lang="pt-PT" sz="1100" kern="1200" dirty="0">
            <a:solidFill>
              <a:srgbClr val="000000"/>
            </a:solidFill>
            <a:latin typeface="Arial" panose="020B0604020202020204" pitchFamily="34" charset="0"/>
            <a:cs typeface="Arial" panose="020B0604020202020204" pitchFamily="34" charset="0"/>
          </a:endParaRPr>
        </a:p>
      </dsp:txBody>
      <dsp:txXfrm>
        <a:off x="1796854" y="856269"/>
        <a:ext cx="1231592" cy="977942"/>
      </dsp:txXfrm>
    </dsp:sp>
    <dsp:sp modelId="{E585A159-2383-4BBF-B43A-71F017C5F52B}">
      <dsp:nvSpPr>
        <dsp:cNvPr id="0" name=""/>
        <dsp:cNvSpPr/>
      </dsp:nvSpPr>
      <dsp:spPr>
        <a:xfrm>
          <a:off x="1562251" y="1971016"/>
          <a:ext cx="1466181" cy="977942"/>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pt-PT" sz="1400" b="1" kern="1200" dirty="0">
              <a:solidFill>
                <a:srgbClr val="DBA223"/>
              </a:solidFill>
            </a:rPr>
            <a:t>166 </a:t>
          </a:r>
        </a:p>
        <a:p>
          <a:pPr marL="0" lvl="0" indent="0" algn="just"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Falência de TX</a:t>
          </a:r>
        </a:p>
      </dsp:txBody>
      <dsp:txXfrm>
        <a:off x="1796840" y="1971016"/>
        <a:ext cx="1231592" cy="977942"/>
      </dsp:txXfrm>
    </dsp:sp>
    <dsp:sp modelId="{8EA00E4F-BBB5-497E-9178-29E5589F85C2}">
      <dsp:nvSpPr>
        <dsp:cNvPr id="0" name=""/>
        <dsp:cNvSpPr/>
      </dsp:nvSpPr>
      <dsp:spPr>
        <a:xfrm>
          <a:off x="1562265" y="3089930"/>
          <a:ext cx="1466181" cy="977942"/>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167</a:t>
          </a:r>
          <a:r>
            <a:rPr lang="pt-PT" sz="1400" kern="1200" dirty="0">
              <a:solidFill>
                <a:srgbClr val="000000"/>
              </a:solidFill>
            </a:rPr>
            <a:t>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Transição DP para HD</a:t>
          </a:r>
        </a:p>
      </dsp:txBody>
      <dsp:txXfrm>
        <a:off x="1796854" y="3089930"/>
        <a:ext cx="1231592" cy="977942"/>
      </dsp:txXfrm>
    </dsp:sp>
    <dsp:sp modelId="{C6B5A3A0-ECDE-44AE-9E94-7EF148CA3F3D}">
      <dsp:nvSpPr>
        <dsp:cNvPr id="0" name=""/>
        <dsp:cNvSpPr/>
      </dsp:nvSpPr>
      <dsp:spPr>
        <a:xfrm>
          <a:off x="756804" y="38202"/>
          <a:ext cx="977454" cy="977454"/>
        </a:xfrm>
        <a:prstGeom prst="ellipse">
          <a:avLst/>
        </a:prstGeom>
        <a:solidFill>
          <a:schemeClr val="bg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pt-PT" sz="2700" b="1" kern="1200" dirty="0">
              <a:solidFill>
                <a:srgbClr val="DBA223"/>
              </a:solidFill>
            </a:rPr>
            <a:t>In</a:t>
          </a:r>
        </a:p>
      </dsp:txBody>
      <dsp:txXfrm>
        <a:off x="899949" y="181347"/>
        <a:ext cx="691164" cy="691164"/>
      </dsp:txXfrm>
    </dsp:sp>
    <dsp:sp modelId="{D6F0DC38-0318-4AEA-BF15-F93EA1128BB2}">
      <dsp:nvSpPr>
        <dsp:cNvPr id="0" name=""/>
        <dsp:cNvSpPr/>
      </dsp:nvSpPr>
      <dsp:spPr>
        <a:xfrm>
          <a:off x="5063193" y="800869"/>
          <a:ext cx="1466181" cy="977942"/>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1586</a:t>
          </a:r>
          <a:r>
            <a:rPr lang="pt-PT" sz="1400" b="1" kern="1200" dirty="0">
              <a:solidFill>
                <a:srgbClr val="8AB145"/>
              </a:solidFill>
            </a:rPr>
            <a:t>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Mortes</a:t>
          </a:r>
        </a:p>
      </dsp:txBody>
      <dsp:txXfrm>
        <a:off x="5297782" y="800869"/>
        <a:ext cx="1231592" cy="977942"/>
      </dsp:txXfrm>
    </dsp:sp>
    <dsp:sp modelId="{BE18A6EC-CE52-447F-A83B-A9FDBC039FB5}">
      <dsp:nvSpPr>
        <dsp:cNvPr id="0" name=""/>
        <dsp:cNvSpPr/>
      </dsp:nvSpPr>
      <dsp:spPr>
        <a:xfrm>
          <a:off x="5063193" y="1924036"/>
          <a:ext cx="1466181" cy="977942"/>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388</a:t>
          </a:r>
          <a:endParaRPr lang="pt-PT" sz="1400" kern="1200" dirty="0">
            <a:solidFill>
              <a:srgbClr val="DBA223"/>
            </a:solidFill>
          </a:endParaRP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Saída para TX</a:t>
          </a:r>
        </a:p>
      </dsp:txBody>
      <dsp:txXfrm>
        <a:off x="5297782" y="1924036"/>
        <a:ext cx="1231592" cy="977942"/>
      </dsp:txXfrm>
    </dsp:sp>
    <dsp:sp modelId="{D28DA5BF-3CDC-45A8-9BBC-60F959A9B2EB}">
      <dsp:nvSpPr>
        <dsp:cNvPr id="0" name=""/>
        <dsp:cNvSpPr/>
      </dsp:nvSpPr>
      <dsp:spPr>
        <a:xfrm>
          <a:off x="5063208" y="3071535"/>
          <a:ext cx="1466181" cy="977942"/>
        </a:xfrm>
        <a:prstGeom prst="rect">
          <a:avLst/>
        </a:prstGeom>
        <a:solidFill>
          <a:srgbClr val="EBEBEB">
            <a:alpha val="90000"/>
          </a:srgbClr>
        </a:solidFill>
        <a:ln w="12700" cap="flat" cmpd="sng" algn="ctr">
          <a:solidFill>
            <a:srgbClr val="DBA22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62</a:t>
          </a:r>
          <a:r>
            <a:rPr lang="pt-PT" sz="1400" kern="1200" dirty="0">
              <a:solidFill>
                <a:srgbClr val="000000"/>
              </a:solidFill>
            </a:rPr>
            <a:t>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Saída para DP</a:t>
          </a:r>
        </a:p>
      </dsp:txBody>
      <dsp:txXfrm>
        <a:off x="5297797" y="3071535"/>
        <a:ext cx="1231592" cy="977942"/>
      </dsp:txXfrm>
    </dsp:sp>
    <dsp:sp modelId="{A0C2FACE-D06A-4A7B-858D-9B10C7C1250D}">
      <dsp:nvSpPr>
        <dsp:cNvPr id="0" name=""/>
        <dsp:cNvSpPr/>
      </dsp:nvSpPr>
      <dsp:spPr>
        <a:xfrm>
          <a:off x="7553736" y="800869"/>
          <a:ext cx="1466181" cy="977942"/>
        </a:xfrm>
        <a:prstGeom prst="rect">
          <a:avLst/>
        </a:prstGeom>
        <a:solidFill>
          <a:srgbClr val="EBEBEB"/>
        </a:solidFill>
        <a:ln w="12700" cap="flat" cmpd="sng" algn="ctr">
          <a:solidFill>
            <a:srgbClr val="DBA22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70</a:t>
          </a:r>
          <a:r>
            <a:rPr lang="pt-PT" sz="1400" b="1" kern="1200" dirty="0">
              <a:solidFill>
                <a:srgbClr val="8AB145"/>
              </a:solidFill>
            </a:rPr>
            <a:t>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Pararam tratamento ou recuperação</a:t>
          </a:r>
        </a:p>
      </dsp:txBody>
      <dsp:txXfrm>
        <a:off x="7788325" y="800869"/>
        <a:ext cx="1231592" cy="977942"/>
      </dsp:txXfrm>
    </dsp:sp>
    <dsp:sp modelId="{932082B0-1ABE-4024-993C-01F3BE98D146}">
      <dsp:nvSpPr>
        <dsp:cNvPr id="0" name=""/>
        <dsp:cNvSpPr/>
      </dsp:nvSpPr>
      <dsp:spPr>
        <a:xfrm>
          <a:off x="7553736" y="1932652"/>
          <a:ext cx="1466181" cy="977942"/>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311</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Saída para Cuidados Paliativos</a:t>
          </a:r>
        </a:p>
      </dsp:txBody>
      <dsp:txXfrm>
        <a:off x="7788325" y="1932652"/>
        <a:ext cx="1231592" cy="977942"/>
      </dsp:txXfrm>
    </dsp:sp>
    <dsp:sp modelId="{7B449D92-8440-4771-A97E-7340F8A2706C}">
      <dsp:nvSpPr>
        <dsp:cNvPr id="0" name=""/>
        <dsp:cNvSpPr/>
      </dsp:nvSpPr>
      <dsp:spPr>
        <a:xfrm>
          <a:off x="7550745" y="3047780"/>
          <a:ext cx="1466181" cy="977942"/>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165</a:t>
          </a:r>
          <a:r>
            <a:rPr lang="pt-PT" sz="1400" kern="1200" dirty="0">
              <a:solidFill>
                <a:srgbClr val="000000"/>
              </a:solidFill>
            </a:rPr>
            <a:t> </a:t>
          </a:r>
        </a:p>
        <a:p>
          <a:pPr marL="0" lvl="0" indent="0" algn="l" defTabSz="622300">
            <a:lnSpc>
              <a:spcPct val="90000"/>
            </a:lnSpc>
            <a:spcBef>
              <a:spcPct val="0"/>
            </a:spcBef>
            <a:spcAft>
              <a:spcPct val="35000"/>
            </a:spcAft>
            <a:buNone/>
          </a:pPr>
          <a:r>
            <a:rPr lang="pt-PT" sz="1400" kern="1200" dirty="0">
              <a:solidFill>
                <a:srgbClr val="000000"/>
              </a:solidFill>
            </a:rPr>
            <a:t>?</a:t>
          </a:r>
        </a:p>
      </dsp:txBody>
      <dsp:txXfrm>
        <a:off x="7785334" y="3047780"/>
        <a:ext cx="1231592" cy="977942"/>
      </dsp:txXfrm>
    </dsp:sp>
    <dsp:sp modelId="{4F2C0BA2-6E9E-441A-A66C-0D81DEF50C8C}">
      <dsp:nvSpPr>
        <dsp:cNvPr id="0" name=""/>
        <dsp:cNvSpPr/>
      </dsp:nvSpPr>
      <dsp:spPr>
        <a:xfrm>
          <a:off x="4234249" y="14704"/>
          <a:ext cx="977454" cy="977454"/>
        </a:xfrm>
        <a:prstGeom prst="ellipse">
          <a:avLst/>
        </a:prstGeom>
        <a:solidFill>
          <a:schemeClr val="bg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pt-PT" sz="2700" b="1" kern="1200" dirty="0">
              <a:solidFill>
                <a:srgbClr val="DBA223"/>
              </a:solidFill>
            </a:rPr>
            <a:t>Out</a:t>
          </a:r>
        </a:p>
      </dsp:txBody>
      <dsp:txXfrm>
        <a:off x="4377394" y="157849"/>
        <a:ext cx="691164" cy="691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3B2AB-7B50-49F0-8E72-52C1FB34C2F1}">
      <dsp:nvSpPr>
        <dsp:cNvPr id="0" name=""/>
        <dsp:cNvSpPr/>
      </dsp:nvSpPr>
      <dsp:spPr>
        <a:xfrm>
          <a:off x="958940" y="1014070"/>
          <a:ext cx="1737892" cy="1159174"/>
        </a:xfrm>
        <a:prstGeom prst="rect">
          <a:avLst/>
        </a:prstGeom>
        <a:solidFill>
          <a:srgbClr val="EBEBEB"/>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pt-PT" sz="1400" b="1" kern="1200" dirty="0">
              <a:solidFill>
                <a:srgbClr val="DBA223"/>
              </a:solidFill>
            </a:rPr>
            <a:t>274</a:t>
          </a:r>
        </a:p>
        <a:p>
          <a:pPr marL="0" lvl="0" indent="0" algn="just"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Novos Doentes</a:t>
          </a:r>
          <a:endParaRPr lang="pt-PT" sz="1100" kern="1200" dirty="0">
            <a:solidFill>
              <a:srgbClr val="000000"/>
            </a:solidFill>
            <a:latin typeface="Arial" panose="020B0604020202020204" pitchFamily="34" charset="0"/>
            <a:cs typeface="Arial" panose="020B0604020202020204" pitchFamily="34" charset="0"/>
          </a:endParaRPr>
        </a:p>
      </dsp:txBody>
      <dsp:txXfrm>
        <a:off x="1237003" y="1014070"/>
        <a:ext cx="1459829" cy="1159174"/>
      </dsp:txXfrm>
    </dsp:sp>
    <dsp:sp modelId="{E585A159-2383-4BBF-B43A-71F017C5F52B}">
      <dsp:nvSpPr>
        <dsp:cNvPr id="0" name=""/>
        <dsp:cNvSpPr/>
      </dsp:nvSpPr>
      <dsp:spPr>
        <a:xfrm>
          <a:off x="958923" y="2335400"/>
          <a:ext cx="1737892" cy="1159174"/>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pt-PT" sz="1400" b="1" kern="1200" dirty="0">
              <a:solidFill>
                <a:srgbClr val="DBA223"/>
              </a:solidFill>
            </a:rPr>
            <a:t>12 </a:t>
          </a:r>
        </a:p>
        <a:p>
          <a:pPr marL="0" lvl="0" indent="0" algn="just"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Falência de TX</a:t>
          </a:r>
        </a:p>
      </dsp:txBody>
      <dsp:txXfrm>
        <a:off x="1236985" y="2335400"/>
        <a:ext cx="1459829" cy="1159174"/>
      </dsp:txXfrm>
    </dsp:sp>
    <dsp:sp modelId="{8EA00E4F-BBB5-497E-9178-29E5589F85C2}">
      <dsp:nvSpPr>
        <dsp:cNvPr id="0" name=""/>
        <dsp:cNvSpPr/>
      </dsp:nvSpPr>
      <dsp:spPr>
        <a:xfrm>
          <a:off x="958940" y="3661669"/>
          <a:ext cx="1737892" cy="1159174"/>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42</a:t>
          </a:r>
          <a:r>
            <a:rPr lang="pt-PT" sz="1400" kern="1200" dirty="0">
              <a:solidFill>
                <a:srgbClr val="000000"/>
              </a:solidFill>
            </a:rPr>
            <a:t>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Transição HD para DP</a:t>
          </a:r>
        </a:p>
      </dsp:txBody>
      <dsp:txXfrm>
        <a:off x="1237003" y="3661669"/>
        <a:ext cx="1459829" cy="1159174"/>
      </dsp:txXfrm>
    </dsp:sp>
    <dsp:sp modelId="{C6B5A3A0-ECDE-44AE-9E94-7EF148CA3F3D}">
      <dsp:nvSpPr>
        <dsp:cNvPr id="0" name=""/>
        <dsp:cNvSpPr/>
      </dsp:nvSpPr>
      <dsp:spPr>
        <a:xfrm>
          <a:off x="4212" y="44399"/>
          <a:ext cx="1158594" cy="1158594"/>
        </a:xfrm>
        <a:prstGeom prst="ellipse">
          <a:avLst/>
        </a:prstGeom>
        <a:solidFill>
          <a:schemeClr val="bg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pt-PT" sz="3200" b="1" kern="1200" dirty="0">
              <a:solidFill>
                <a:srgbClr val="002060"/>
              </a:solidFill>
            </a:rPr>
            <a:t>In</a:t>
          </a:r>
        </a:p>
      </dsp:txBody>
      <dsp:txXfrm>
        <a:off x="173884" y="214071"/>
        <a:ext cx="819250" cy="819250"/>
      </dsp:txXfrm>
    </dsp:sp>
    <dsp:sp modelId="{D6F0DC38-0318-4AEA-BF15-F93EA1128BB2}">
      <dsp:nvSpPr>
        <dsp:cNvPr id="0" name=""/>
        <dsp:cNvSpPr/>
      </dsp:nvSpPr>
      <dsp:spPr>
        <a:xfrm>
          <a:off x="5108656" y="948402"/>
          <a:ext cx="1737892" cy="1159174"/>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49</a:t>
          </a:r>
          <a:r>
            <a:rPr lang="pt-PT" sz="1400" b="1" kern="1200" dirty="0">
              <a:solidFill>
                <a:srgbClr val="8AB145"/>
              </a:solidFill>
            </a:rPr>
            <a:t>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Mortes</a:t>
          </a:r>
        </a:p>
      </dsp:txBody>
      <dsp:txXfrm>
        <a:off x="5386718" y="948402"/>
        <a:ext cx="1459829" cy="1159174"/>
      </dsp:txXfrm>
    </dsp:sp>
    <dsp:sp modelId="{BE18A6EC-CE52-447F-A83B-A9FDBC039FB5}">
      <dsp:nvSpPr>
        <dsp:cNvPr id="0" name=""/>
        <dsp:cNvSpPr/>
      </dsp:nvSpPr>
      <dsp:spPr>
        <a:xfrm>
          <a:off x="5108656" y="2279714"/>
          <a:ext cx="1737892" cy="1159174"/>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105</a:t>
          </a:r>
          <a:r>
            <a:rPr lang="pt-PT" sz="1400" kern="1200" dirty="0">
              <a:solidFill>
                <a:srgbClr val="DBA223"/>
              </a:solidFill>
            </a:rPr>
            <a:t>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Transplantes</a:t>
          </a:r>
        </a:p>
      </dsp:txBody>
      <dsp:txXfrm>
        <a:off x="5386718" y="2279714"/>
        <a:ext cx="1459829" cy="1159174"/>
      </dsp:txXfrm>
    </dsp:sp>
    <dsp:sp modelId="{D28DA5BF-3CDC-45A8-9BBC-60F959A9B2EB}">
      <dsp:nvSpPr>
        <dsp:cNvPr id="0" name=""/>
        <dsp:cNvSpPr/>
      </dsp:nvSpPr>
      <dsp:spPr>
        <a:xfrm>
          <a:off x="5108673" y="3594518"/>
          <a:ext cx="1737892" cy="1159174"/>
        </a:xfrm>
        <a:prstGeom prst="rect">
          <a:avLst/>
        </a:prstGeom>
        <a:solidFill>
          <a:srgbClr val="EBEBEB">
            <a:alpha val="90000"/>
          </a:srgbClr>
        </a:solidFill>
        <a:ln w="12700" cap="flat" cmpd="sng" algn="ctr">
          <a:solidFill>
            <a:srgbClr val="DBA22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186</a:t>
          </a:r>
          <a:r>
            <a:rPr lang="pt-PT" sz="1400" kern="1200" dirty="0">
              <a:solidFill>
                <a:srgbClr val="000000"/>
              </a:solidFill>
            </a:rPr>
            <a:t>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Saída para HD</a:t>
          </a:r>
        </a:p>
      </dsp:txBody>
      <dsp:txXfrm>
        <a:off x="5386736" y="3594518"/>
        <a:ext cx="1459829" cy="1159174"/>
      </dsp:txXfrm>
    </dsp:sp>
    <dsp:sp modelId="{A0C2FACE-D06A-4A7B-858D-9B10C7C1250D}">
      <dsp:nvSpPr>
        <dsp:cNvPr id="0" name=""/>
        <dsp:cNvSpPr/>
      </dsp:nvSpPr>
      <dsp:spPr>
        <a:xfrm>
          <a:off x="7897851" y="948402"/>
          <a:ext cx="1737892" cy="1159174"/>
        </a:xfrm>
        <a:prstGeom prst="rect">
          <a:avLst/>
        </a:prstGeom>
        <a:solidFill>
          <a:srgbClr val="EBEBEB"/>
        </a:solidFill>
        <a:ln w="12700" cap="flat" cmpd="sng" algn="ctr">
          <a:solidFill>
            <a:srgbClr val="DBA22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FFC000"/>
              </a:solidFill>
            </a:rPr>
            <a:t>3</a:t>
          </a:r>
          <a:r>
            <a:rPr lang="pt-PT" sz="1400" b="1" kern="1200" dirty="0">
              <a:solidFill>
                <a:srgbClr val="8AB145"/>
              </a:solidFill>
            </a:rPr>
            <a:t> </a:t>
          </a:r>
        </a:p>
        <a:p>
          <a:pPr marL="0" lvl="0" indent="0" algn="l" defTabSz="622300">
            <a:lnSpc>
              <a:spcPct val="90000"/>
            </a:lnSpc>
            <a:spcBef>
              <a:spcPct val="0"/>
            </a:spcBef>
            <a:spcAft>
              <a:spcPct val="35000"/>
            </a:spcAft>
            <a:buNone/>
          </a:pPr>
          <a:r>
            <a:rPr lang="pt-PT" sz="1400" kern="1200" dirty="0" err="1">
              <a:solidFill>
                <a:srgbClr val="000000"/>
              </a:solidFill>
              <a:latin typeface="Arial" panose="020B0604020202020204" pitchFamily="34" charset="0"/>
              <a:cs typeface="Arial" panose="020B0604020202020204" pitchFamily="34" charset="0"/>
            </a:rPr>
            <a:t>Recup</a:t>
          </a:r>
          <a:r>
            <a:rPr lang="pt-PT" sz="1400" kern="1200" dirty="0">
              <a:solidFill>
                <a:srgbClr val="000000"/>
              </a:solidFill>
              <a:latin typeface="Arial" panose="020B0604020202020204" pitchFamily="34" charset="0"/>
              <a:cs typeface="Arial" panose="020B0604020202020204" pitchFamily="34" charset="0"/>
            </a:rPr>
            <a:t>. função</a:t>
          </a:r>
        </a:p>
      </dsp:txBody>
      <dsp:txXfrm>
        <a:off x="8175914" y="948402"/>
        <a:ext cx="1459829" cy="1159174"/>
      </dsp:txXfrm>
    </dsp:sp>
    <dsp:sp modelId="{932082B0-1ABE-4024-993C-01F3BE98D146}">
      <dsp:nvSpPr>
        <dsp:cNvPr id="0" name=""/>
        <dsp:cNvSpPr/>
      </dsp:nvSpPr>
      <dsp:spPr>
        <a:xfrm>
          <a:off x="7897851" y="2289926"/>
          <a:ext cx="1737892" cy="1159174"/>
        </a:xfrm>
        <a:prstGeom prst="rect">
          <a:avLst/>
        </a:prstGeom>
        <a:solidFill>
          <a:srgbClr val="EBEBEB">
            <a:alpha val="90000"/>
          </a:srgbClr>
        </a:solidFill>
        <a:ln w="12700" cap="flat" cmpd="sng" algn="ctr">
          <a:solidFill>
            <a:srgbClr val="DBA223">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2</a:t>
          </a:r>
          <a:endParaRPr lang="pt-PT" sz="1400" kern="1200" dirty="0">
            <a:solidFill>
              <a:srgbClr val="000000"/>
            </a:solidFill>
          </a:endParaRP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Cuidados Paliativos</a:t>
          </a:r>
        </a:p>
      </dsp:txBody>
      <dsp:txXfrm>
        <a:off x="8175914" y="2289926"/>
        <a:ext cx="1459829" cy="1159174"/>
      </dsp:txXfrm>
    </dsp:sp>
    <dsp:sp modelId="{4F2C0BA2-6E9E-441A-A66C-0D81DEF50C8C}">
      <dsp:nvSpPr>
        <dsp:cNvPr id="0" name=""/>
        <dsp:cNvSpPr/>
      </dsp:nvSpPr>
      <dsp:spPr>
        <a:xfrm>
          <a:off x="4126093" y="16547"/>
          <a:ext cx="1158594" cy="1158594"/>
        </a:xfrm>
        <a:prstGeom prst="ellipse">
          <a:avLst/>
        </a:prstGeom>
        <a:solidFill>
          <a:schemeClr val="bg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pt-PT" sz="3200" b="1" kern="1200" dirty="0">
              <a:solidFill>
                <a:srgbClr val="002060"/>
              </a:solidFill>
            </a:rPr>
            <a:t>Out</a:t>
          </a:r>
        </a:p>
      </dsp:txBody>
      <dsp:txXfrm>
        <a:off x="4295765" y="186219"/>
        <a:ext cx="819250" cy="819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3B2AB-7B50-49F0-8E72-52C1FB34C2F1}">
      <dsp:nvSpPr>
        <dsp:cNvPr id="0" name=""/>
        <dsp:cNvSpPr/>
      </dsp:nvSpPr>
      <dsp:spPr>
        <a:xfrm>
          <a:off x="1908073" y="879937"/>
          <a:ext cx="1511313" cy="1008046"/>
        </a:xfrm>
        <a:prstGeom prst="rect">
          <a:avLst/>
        </a:prstGeom>
        <a:solidFill>
          <a:srgbClr val="EBEBEB"/>
        </a:solidFill>
        <a:ln w="12700" cap="flat" cmpd="sng" algn="ctr">
          <a:solidFill>
            <a:schemeClr val="accent2">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pt-PT" sz="1400" b="1" kern="1200" dirty="0">
              <a:solidFill>
                <a:srgbClr val="DBA223"/>
              </a:solidFill>
            </a:rPr>
            <a:t>397</a:t>
          </a:r>
        </a:p>
        <a:p>
          <a:pPr marL="0" lvl="0" indent="0" algn="just"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Primeiro Tratamento</a:t>
          </a:r>
          <a:endParaRPr lang="pt-PT" sz="1100" kern="1200" dirty="0">
            <a:solidFill>
              <a:srgbClr val="000000"/>
            </a:solidFill>
            <a:latin typeface="Arial" panose="020B0604020202020204" pitchFamily="34" charset="0"/>
            <a:cs typeface="Arial" panose="020B0604020202020204" pitchFamily="34" charset="0"/>
          </a:endParaRPr>
        </a:p>
      </dsp:txBody>
      <dsp:txXfrm>
        <a:off x="2149884" y="879937"/>
        <a:ext cx="1269503" cy="1008046"/>
      </dsp:txXfrm>
    </dsp:sp>
    <dsp:sp modelId="{E585A159-2383-4BBF-B43A-71F017C5F52B}">
      <dsp:nvSpPr>
        <dsp:cNvPr id="0" name=""/>
        <dsp:cNvSpPr/>
      </dsp:nvSpPr>
      <dsp:spPr>
        <a:xfrm>
          <a:off x="1908058" y="2028999"/>
          <a:ext cx="1511313" cy="1008046"/>
        </a:xfrm>
        <a:prstGeom prst="rect">
          <a:avLst/>
        </a:prstGeom>
        <a:solidFill>
          <a:srgbClr val="EBEBEB">
            <a:alpha val="90000"/>
          </a:srgbClr>
        </a:solidFill>
        <a:ln w="12700" cap="flat" cmpd="sng" algn="ctr">
          <a:solidFill>
            <a:schemeClr val="accent2">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just" defTabSz="622300">
            <a:lnSpc>
              <a:spcPct val="90000"/>
            </a:lnSpc>
            <a:spcBef>
              <a:spcPct val="0"/>
            </a:spcBef>
            <a:spcAft>
              <a:spcPct val="35000"/>
            </a:spcAft>
            <a:buNone/>
          </a:pPr>
          <a:r>
            <a:rPr lang="pt-PT" sz="1400" b="1" kern="1200" dirty="0">
              <a:solidFill>
                <a:srgbClr val="DBA223"/>
              </a:solidFill>
            </a:rPr>
            <a:t>43</a:t>
          </a:r>
        </a:p>
        <a:p>
          <a:pPr marL="0" lvl="0" indent="0" algn="just"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HD para TMC</a:t>
          </a:r>
        </a:p>
      </dsp:txBody>
      <dsp:txXfrm>
        <a:off x="2149868" y="2028999"/>
        <a:ext cx="1269503" cy="1008046"/>
      </dsp:txXfrm>
    </dsp:sp>
    <dsp:sp modelId="{8EA00E4F-BBB5-497E-9178-29E5589F85C2}">
      <dsp:nvSpPr>
        <dsp:cNvPr id="0" name=""/>
        <dsp:cNvSpPr/>
      </dsp:nvSpPr>
      <dsp:spPr>
        <a:xfrm>
          <a:off x="1908073" y="3182355"/>
          <a:ext cx="1511313" cy="1008046"/>
        </a:xfrm>
        <a:prstGeom prst="rect">
          <a:avLst/>
        </a:prstGeom>
        <a:solidFill>
          <a:srgbClr val="EBEBEB">
            <a:alpha val="90000"/>
          </a:srgbClr>
        </a:solidFill>
        <a:ln w="12700" cap="flat" cmpd="sng" algn="ctr">
          <a:solidFill>
            <a:schemeClr val="accent2">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FFC000"/>
              </a:solidFill>
            </a:rPr>
            <a:t>1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DP para TMC</a:t>
          </a:r>
        </a:p>
      </dsp:txBody>
      <dsp:txXfrm>
        <a:off x="2149884" y="3182355"/>
        <a:ext cx="1269503" cy="1008046"/>
      </dsp:txXfrm>
    </dsp:sp>
    <dsp:sp modelId="{C6B5A3A0-ECDE-44AE-9E94-7EF148CA3F3D}">
      <dsp:nvSpPr>
        <dsp:cNvPr id="0" name=""/>
        <dsp:cNvSpPr/>
      </dsp:nvSpPr>
      <dsp:spPr>
        <a:xfrm>
          <a:off x="1077818" y="36688"/>
          <a:ext cx="1007542" cy="1007542"/>
        </a:xfrm>
        <a:prstGeom prst="ellipse">
          <a:avLst/>
        </a:prstGeom>
        <a:solidFill>
          <a:schemeClr val="bg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PT" sz="2800" b="1" kern="1200" dirty="0">
              <a:solidFill>
                <a:schemeClr val="accent3">
                  <a:lumMod val="50000"/>
                </a:schemeClr>
              </a:solidFill>
            </a:rPr>
            <a:t>In</a:t>
          </a:r>
        </a:p>
      </dsp:txBody>
      <dsp:txXfrm>
        <a:off x="1225369" y="184239"/>
        <a:ext cx="712440" cy="712440"/>
      </dsp:txXfrm>
    </dsp:sp>
    <dsp:sp modelId="{D6F0DC38-0318-4AEA-BF15-F93EA1128BB2}">
      <dsp:nvSpPr>
        <dsp:cNvPr id="0" name=""/>
        <dsp:cNvSpPr/>
      </dsp:nvSpPr>
      <dsp:spPr>
        <a:xfrm>
          <a:off x="5516769" y="822831"/>
          <a:ext cx="1511313" cy="1008046"/>
        </a:xfrm>
        <a:prstGeom prst="rect">
          <a:avLst/>
        </a:prstGeom>
        <a:solidFill>
          <a:srgbClr val="EBEBEB">
            <a:alpha val="90000"/>
          </a:srgbClr>
        </a:solidFill>
        <a:ln w="12700" cap="flat" cmpd="sng" algn="ctr">
          <a:solidFill>
            <a:schemeClr val="accent2">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115</a:t>
          </a:r>
          <a:r>
            <a:rPr lang="pt-PT" sz="1400" b="1" kern="1200" dirty="0">
              <a:solidFill>
                <a:srgbClr val="8AB145"/>
              </a:solidFill>
            </a:rPr>
            <a:t>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Mortes</a:t>
          </a:r>
        </a:p>
      </dsp:txBody>
      <dsp:txXfrm>
        <a:off x="5758579" y="822831"/>
        <a:ext cx="1269503" cy="1008046"/>
      </dsp:txXfrm>
    </dsp:sp>
    <dsp:sp modelId="{BE18A6EC-CE52-447F-A83B-A9FDBC039FB5}">
      <dsp:nvSpPr>
        <dsp:cNvPr id="0" name=""/>
        <dsp:cNvSpPr/>
      </dsp:nvSpPr>
      <dsp:spPr>
        <a:xfrm>
          <a:off x="5516769" y="1980572"/>
          <a:ext cx="1511313" cy="1008046"/>
        </a:xfrm>
        <a:prstGeom prst="rect">
          <a:avLst/>
        </a:prstGeom>
        <a:solidFill>
          <a:srgbClr val="EBEBEB">
            <a:alpha val="90000"/>
          </a:srgbClr>
        </a:solidFill>
        <a:ln w="12700" cap="flat" cmpd="sng" algn="ctr">
          <a:solidFill>
            <a:schemeClr val="accent2">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9</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Saída para HD</a:t>
          </a:r>
        </a:p>
      </dsp:txBody>
      <dsp:txXfrm>
        <a:off x="5758579" y="1980572"/>
        <a:ext cx="1269503" cy="1008046"/>
      </dsp:txXfrm>
    </dsp:sp>
    <dsp:sp modelId="{D28DA5BF-3CDC-45A8-9BBC-60F959A9B2EB}">
      <dsp:nvSpPr>
        <dsp:cNvPr id="0" name=""/>
        <dsp:cNvSpPr/>
      </dsp:nvSpPr>
      <dsp:spPr>
        <a:xfrm>
          <a:off x="5516784" y="3163394"/>
          <a:ext cx="1511313" cy="1008046"/>
        </a:xfrm>
        <a:prstGeom prst="rect">
          <a:avLst/>
        </a:prstGeom>
        <a:solidFill>
          <a:srgbClr val="EBEBEB">
            <a:alpha val="90000"/>
          </a:srgb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FFC000"/>
              </a:solidFill>
            </a:rPr>
            <a:t>0 </a:t>
          </a:r>
        </a:p>
        <a:p>
          <a:pPr marL="0" lvl="0" indent="0" algn="l" defTabSz="622300">
            <a:lnSpc>
              <a:spcPct val="90000"/>
            </a:lnSpc>
            <a:spcBef>
              <a:spcPct val="0"/>
            </a:spcBef>
            <a:spcAft>
              <a:spcPct val="35000"/>
            </a:spcAft>
            <a:buNone/>
          </a:pPr>
          <a:r>
            <a:rPr lang="pt-PT" sz="1400" kern="1200" dirty="0">
              <a:solidFill>
                <a:srgbClr val="000000"/>
              </a:solidFill>
              <a:latin typeface="Arial" panose="020B0604020202020204" pitchFamily="34" charset="0"/>
              <a:cs typeface="Arial" panose="020B0604020202020204" pitchFamily="34" charset="0"/>
            </a:rPr>
            <a:t>Saída para DP</a:t>
          </a:r>
        </a:p>
      </dsp:txBody>
      <dsp:txXfrm>
        <a:off x="5758594" y="3163394"/>
        <a:ext cx="1269503" cy="1008046"/>
      </dsp:txXfrm>
    </dsp:sp>
    <dsp:sp modelId="{7B449D92-8440-4771-A97E-7340F8A2706C}">
      <dsp:nvSpPr>
        <dsp:cNvPr id="0" name=""/>
        <dsp:cNvSpPr/>
      </dsp:nvSpPr>
      <dsp:spPr>
        <a:xfrm>
          <a:off x="142219" y="3235449"/>
          <a:ext cx="1511313" cy="1008046"/>
        </a:xfrm>
        <a:prstGeom prst="rect">
          <a:avLst/>
        </a:prstGeom>
        <a:solidFill>
          <a:srgbClr val="EBEBEB">
            <a:alpha val="90000"/>
          </a:srgbClr>
        </a:solidFill>
        <a:ln w="12700" cap="flat" cmpd="sng" algn="ctr">
          <a:solidFill>
            <a:schemeClr val="accent2">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pt-PT" sz="1400" b="1" kern="1200" dirty="0">
              <a:solidFill>
                <a:srgbClr val="DBA223"/>
              </a:solidFill>
            </a:rPr>
            <a:t>311</a:t>
          </a:r>
          <a:r>
            <a:rPr lang="pt-PT" sz="1400" kern="1200" dirty="0">
              <a:solidFill>
                <a:srgbClr val="000000"/>
              </a:solidFill>
            </a:rPr>
            <a:t> </a:t>
          </a:r>
        </a:p>
        <a:p>
          <a:pPr marL="0" lvl="0" indent="0" algn="l" defTabSz="622300">
            <a:lnSpc>
              <a:spcPct val="90000"/>
            </a:lnSpc>
            <a:spcBef>
              <a:spcPct val="0"/>
            </a:spcBef>
            <a:spcAft>
              <a:spcPct val="35000"/>
            </a:spcAft>
            <a:buNone/>
          </a:pPr>
          <a:r>
            <a:rPr lang="pt-PT" sz="1400" kern="1200" dirty="0">
              <a:solidFill>
                <a:srgbClr val="000000"/>
              </a:solidFill>
            </a:rPr>
            <a:t>HD para CP</a:t>
          </a:r>
        </a:p>
      </dsp:txBody>
      <dsp:txXfrm>
        <a:off x="384029" y="3235449"/>
        <a:ext cx="1269503" cy="1008046"/>
      </dsp:txXfrm>
    </dsp:sp>
    <dsp:sp modelId="{4F2C0BA2-6E9E-441A-A66C-0D81DEF50C8C}">
      <dsp:nvSpPr>
        <dsp:cNvPr id="0" name=""/>
        <dsp:cNvSpPr/>
      </dsp:nvSpPr>
      <dsp:spPr>
        <a:xfrm>
          <a:off x="4662308" y="12466"/>
          <a:ext cx="1007542" cy="1007542"/>
        </a:xfrm>
        <a:prstGeom prst="ellipse">
          <a:avLst/>
        </a:prstGeom>
        <a:solidFill>
          <a:schemeClr val="bg1"/>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PT" sz="2800" b="1" kern="1200" dirty="0">
              <a:solidFill>
                <a:schemeClr val="accent3">
                  <a:lumMod val="50000"/>
                </a:schemeClr>
              </a:solidFill>
            </a:rPr>
            <a:t>Out</a:t>
          </a:r>
        </a:p>
      </dsp:txBody>
      <dsp:txXfrm>
        <a:off x="4809859" y="160017"/>
        <a:ext cx="712440" cy="71244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0.74715</cdr:x>
      <cdr:y>0.37639</cdr:y>
    </cdr:from>
    <cdr:to>
      <cdr:x>0.83153</cdr:x>
      <cdr:y>0.44318</cdr:y>
    </cdr:to>
    <cdr:sp macro="" textlink="">
      <cdr:nvSpPr>
        <cdr:cNvPr id="3" name="CaixaDeTexto 19">
          <a:extLst xmlns:a="http://schemas.openxmlformats.org/drawingml/2006/main">
            <a:ext uri="{FF2B5EF4-FFF2-40B4-BE49-F238E27FC236}">
              <a16:creationId xmlns:a16="http://schemas.microsoft.com/office/drawing/2014/main" id="{528D8619-9E3E-DA05-BD19-AD619025C6A6}"/>
            </a:ext>
          </a:extLst>
        </cdr:cNvPr>
        <cdr:cNvSpPr txBox="1"/>
      </cdr:nvSpPr>
      <cdr:spPr>
        <a:xfrm xmlns:a="http://schemas.openxmlformats.org/drawingml/2006/main">
          <a:off x="7761132" y="1560964"/>
          <a:ext cx="876509" cy="2769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xmlns:a="http://schemas.openxmlformats.org/drawingml/2006/main">
          <a:r>
            <a:rPr lang="pt-PT" sz="1200" dirty="0">
              <a:solidFill>
                <a:srgbClr val="FF0000"/>
              </a:solidFill>
              <a:latin typeface="Arial" panose="020B0604020202020204" pitchFamily="34" charset="0"/>
            </a:rPr>
            <a:t>+ 1,6 %</a:t>
          </a:r>
        </a:p>
      </cdr:txBody>
    </cdr:sp>
  </cdr:relSizeAnchor>
  <cdr:relSizeAnchor xmlns:cdr="http://schemas.openxmlformats.org/drawingml/2006/chartDrawing">
    <cdr:from>
      <cdr:x>0.41271</cdr:x>
      <cdr:y>0.69093</cdr:y>
    </cdr:from>
    <cdr:to>
      <cdr:x>0.46826</cdr:x>
      <cdr:y>0.76223</cdr:y>
    </cdr:to>
    <cdr:sp macro="" textlink="">
      <cdr:nvSpPr>
        <cdr:cNvPr id="4" name="CaixaDeTexto 3">
          <a:extLst xmlns:a="http://schemas.openxmlformats.org/drawingml/2006/main">
            <a:ext uri="{FF2B5EF4-FFF2-40B4-BE49-F238E27FC236}">
              <a16:creationId xmlns:a16="http://schemas.microsoft.com/office/drawing/2014/main" id="{62628C97-6711-3537-1C44-30E9B40AC312}"/>
            </a:ext>
          </a:extLst>
        </cdr:cNvPr>
        <cdr:cNvSpPr txBox="1"/>
      </cdr:nvSpPr>
      <cdr:spPr>
        <a:xfrm xmlns:a="http://schemas.openxmlformats.org/drawingml/2006/main">
          <a:off x="4881631" y="2865475"/>
          <a:ext cx="657054" cy="2956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pt-PT" sz="1100" dirty="0">
            <a:latin typeface="Arial" panose="020B0604020202020204" pitchFamily="34" charset="0"/>
          </a:endParaRPr>
        </a:p>
      </cdr:txBody>
    </cdr:sp>
  </cdr:relSizeAnchor>
  <cdr:relSizeAnchor xmlns:cdr="http://schemas.openxmlformats.org/drawingml/2006/chartDrawing">
    <cdr:from>
      <cdr:x>0.68054</cdr:x>
      <cdr:y>0.48185</cdr:y>
    </cdr:from>
    <cdr:to>
      <cdr:x>0.76492</cdr:x>
      <cdr:y>0.54864</cdr:y>
    </cdr:to>
    <cdr:sp macro="" textlink="">
      <cdr:nvSpPr>
        <cdr:cNvPr id="2" name="CaixaDeTexto 19">
          <a:extLst xmlns:a="http://schemas.openxmlformats.org/drawingml/2006/main">
            <a:ext uri="{FF2B5EF4-FFF2-40B4-BE49-F238E27FC236}">
              <a16:creationId xmlns:a16="http://schemas.microsoft.com/office/drawing/2014/main" id="{9EC82514-9B52-76DE-38E4-DCA9D767760D}"/>
            </a:ext>
          </a:extLst>
        </cdr:cNvPr>
        <cdr:cNvSpPr txBox="1"/>
      </cdr:nvSpPr>
      <cdr:spPr>
        <a:xfrm xmlns:a="http://schemas.openxmlformats.org/drawingml/2006/main">
          <a:off x="7069189" y="1998336"/>
          <a:ext cx="876509" cy="27699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xmlns:a="http://schemas.openxmlformats.org/drawingml/2006/main">
          <a:r>
            <a:rPr lang="pt-PT" sz="1200" dirty="0">
              <a:solidFill>
                <a:srgbClr val="FF0000"/>
              </a:solidFill>
              <a:latin typeface="Arial" panose="020B0604020202020204" pitchFamily="34" charset="0"/>
            </a:rPr>
            <a:t>+ 1,1 %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a:extLst>
              <a:ext uri="{FF2B5EF4-FFF2-40B4-BE49-F238E27FC236}">
                <a16:creationId xmlns:a16="http://schemas.microsoft.com/office/drawing/2014/main" id="{779DCEB4-FFE2-FD69-CC3F-C1D0A946E6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a:extLst>
              <a:ext uri="{FF2B5EF4-FFF2-40B4-BE49-F238E27FC236}">
                <a16:creationId xmlns:a16="http://schemas.microsoft.com/office/drawing/2014/main" id="{B8A5A648-8E6D-EC00-F6FB-9B725670B6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73F41A-53BE-411D-B50D-8258D8AFCF5E}" type="datetimeFigureOut">
              <a:rPr lang="pt-PT" smtClean="0"/>
              <a:t>25/03/2026</a:t>
            </a:fld>
            <a:endParaRPr lang="pt-PT"/>
          </a:p>
        </p:txBody>
      </p:sp>
      <p:sp>
        <p:nvSpPr>
          <p:cNvPr id="4" name="Marcador de Posição do Rodapé 3">
            <a:extLst>
              <a:ext uri="{FF2B5EF4-FFF2-40B4-BE49-F238E27FC236}">
                <a16:creationId xmlns:a16="http://schemas.microsoft.com/office/drawing/2014/main" id="{37310FAB-860D-F6BF-F104-601E6652DF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a:extLst>
              <a:ext uri="{FF2B5EF4-FFF2-40B4-BE49-F238E27FC236}">
                <a16:creationId xmlns:a16="http://schemas.microsoft.com/office/drawing/2014/main" id="{41A124F6-54D9-9F04-5E0F-B50DC6729E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EEB9F6-78BF-474D-98F5-4461332F9448}" type="slidenum">
              <a:rPr lang="pt-PT" smtClean="0"/>
              <a:t>‹nº›</a:t>
            </a:fld>
            <a:endParaRPr lang="pt-PT"/>
          </a:p>
        </p:txBody>
      </p:sp>
    </p:spTree>
    <p:extLst>
      <p:ext uri="{BB962C8B-B14F-4D97-AF65-F5344CB8AC3E}">
        <p14:creationId xmlns:p14="http://schemas.microsoft.com/office/powerpoint/2010/main" val="2090228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778C2-D4CE-4281-B841-9C09EDEE145C}" type="datetimeFigureOut">
              <a:rPr lang="pt-PT" smtClean="0"/>
              <a:t>25/03/2026</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E038-FD71-4FEB-ACE5-17A6FEEAA98D}" type="slidenum">
              <a:rPr lang="pt-PT" smtClean="0"/>
              <a:t>‹nº›</a:t>
            </a:fld>
            <a:endParaRPr lang="pt-PT"/>
          </a:p>
        </p:txBody>
      </p:sp>
    </p:spTree>
    <p:extLst>
      <p:ext uri="{BB962C8B-B14F-4D97-AF65-F5344CB8AC3E}">
        <p14:creationId xmlns:p14="http://schemas.microsoft.com/office/powerpoint/2010/main" val="910675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PT" dirty="0"/>
          </a:p>
        </p:txBody>
      </p:sp>
      <p:sp>
        <p:nvSpPr>
          <p:cNvPr id="4" name="Espaço Reservado para Número de Slide 3"/>
          <p:cNvSpPr>
            <a:spLocks noGrp="1"/>
          </p:cNvSpPr>
          <p:nvPr>
            <p:ph type="sldNum" sz="quarter" idx="5"/>
          </p:nvPr>
        </p:nvSpPr>
        <p:spPr/>
        <p:txBody>
          <a:bodyPr/>
          <a:lstStyle/>
          <a:p>
            <a:fld id="{5CC9E038-FD71-4FEB-ACE5-17A6FEEAA98D}" type="slidenum">
              <a:rPr lang="pt-PT" smtClean="0"/>
              <a:t>13</a:t>
            </a:fld>
            <a:endParaRPr lang="pt-PT"/>
          </a:p>
        </p:txBody>
      </p:sp>
    </p:spTree>
    <p:extLst>
      <p:ext uri="{BB962C8B-B14F-4D97-AF65-F5344CB8AC3E}">
        <p14:creationId xmlns:p14="http://schemas.microsoft.com/office/powerpoint/2010/main" val="1668063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2B94A-312C-B64C-94F5-5B1AEA4AB06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64C6A4DB-A9E6-5A54-D8B3-72E0EA4C1CC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85D83770-D9A6-3676-62F1-3746EBB57EB6}"/>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CF240BBC-8B6B-B078-9998-05CB58C48216}"/>
              </a:ext>
            </a:extLst>
          </p:cNvPr>
          <p:cNvSpPr>
            <a:spLocks noGrp="1"/>
          </p:cNvSpPr>
          <p:nvPr>
            <p:ph type="sldNum" sz="quarter" idx="5"/>
          </p:nvPr>
        </p:nvSpPr>
        <p:spPr/>
        <p:txBody>
          <a:bodyPr/>
          <a:lstStyle/>
          <a:p>
            <a:fld id="{5CC9E038-FD71-4FEB-ACE5-17A6FEEAA98D}" type="slidenum">
              <a:rPr lang="pt-PT" smtClean="0"/>
              <a:t>26</a:t>
            </a:fld>
            <a:endParaRPr lang="pt-PT"/>
          </a:p>
        </p:txBody>
      </p:sp>
    </p:spTree>
    <p:extLst>
      <p:ext uri="{BB962C8B-B14F-4D97-AF65-F5344CB8AC3E}">
        <p14:creationId xmlns:p14="http://schemas.microsoft.com/office/powerpoint/2010/main" val="4287129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EBC39-FCD9-8299-BF3A-53FE730EEF81}"/>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EB281FC7-931C-84CB-748B-807F6214C52C}"/>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EB9D937-F6D1-B30C-B715-86506E032AF5}"/>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99B722EE-C413-4051-03E2-408470DF9C74}"/>
              </a:ext>
            </a:extLst>
          </p:cNvPr>
          <p:cNvSpPr>
            <a:spLocks noGrp="1"/>
          </p:cNvSpPr>
          <p:nvPr>
            <p:ph type="sldNum" sz="quarter" idx="5"/>
          </p:nvPr>
        </p:nvSpPr>
        <p:spPr/>
        <p:txBody>
          <a:bodyPr/>
          <a:lstStyle/>
          <a:p>
            <a:fld id="{5CC9E038-FD71-4FEB-ACE5-17A6FEEAA98D}" type="slidenum">
              <a:rPr lang="pt-PT" smtClean="0"/>
              <a:t>29</a:t>
            </a:fld>
            <a:endParaRPr lang="pt-PT"/>
          </a:p>
        </p:txBody>
      </p:sp>
    </p:spTree>
    <p:extLst>
      <p:ext uri="{BB962C8B-B14F-4D97-AF65-F5344CB8AC3E}">
        <p14:creationId xmlns:p14="http://schemas.microsoft.com/office/powerpoint/2010/main" val="379822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3B939-71F4-DC9B-5BC1-D198711CAB5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7E56512A-FEEC-1981-7A2F-828C49524511}"/>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C134380-ECDC-B0EC-9B47-250B4060A229}"/>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030A5437-408E-F1C4-0967-B6F40C8EE6E1}"/>
              </a:ext>
            </a:extLst>
          </p:cNvPr>
          <p:cNvSpPr>
            <a:spLocks noGrp="1"/>
          </p:cNvSpPr>
          <p:nvPr>
            <p:ph type="sldNum" sz="quarter" idx="5"/>
          </p:nvPr>
        </p:nvSpPr>
        <p:spPr/>
        <p:txBody>
          <a:bodyPr/>
          <a:lstStyle/>
          <a:p>
            <a:fld id="{5CC9E038-FD71-4FEB-ACE5-17A6FEEAA98D}" type="slidenum">
              <a:rPr lang="pt-PT" smtClean="0"/>
              <a:t>30</a:t>
            </a:fld>
            <a:endParaRPr lang="pt-PT"/>
          </a:p>
        </p:txBody>
      </p:sp>
    </p:spTree>
    <p:extLst>
      <p:ext uri="{BB962C8B-B14F-4D97-AF65-F5344CB8AC3E}">
        <p14:creationId xmlns:p14="http://schemas.microsoft.com/office/powerpoint/2010/main" val="3860358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32A08-EABD-B25E-BB2B-A44ED12273F8}"/>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0242F772-A803-214F-D408-98F66C8367DC}"/>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8415E5D9-A7AF-AD06-84C5-0045208964F6}"/>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52568088-B362-D3B0-0C10-41674DD96DEB}"/>
              </a:ext>
            </a:extLst>
          </p:cNvPr>
          <p:cNvSpPr>
            <a:spLocks noGrp="1"/>
          </p:cNvSpPr>
          <p:nvPr>
            <p:ph type="sldNum" sz="quarter" idx="5"/>
          </p:nvPr>
        </p:nvSpPr>
        <p:spPr/>
        <p:txBody>
          <a:bodyPr/>
          <a:lstStyle/>
          <a:p>
            <a:fld id="{5CC9E038-FD71-4FEB-ACE5-17A6FEEAA98D}" type="slidenum">
              <a:rPr lang="pt-PT" smtClean="0"/>
              <a:t>31</a:t>
            </a:fld>
            <a:endParaRPr lang="pt-PT"/>
          </a:p>
        </p:txBody>
      </p:sp>
    </p:spTree>
    <p:extLst>
      <p:ext uri="{BB962C8B-B14F-4D97-AF65-F5344CB8AC3E}">
        <p14:creationId xmlns:p14="http://schemas.microsoft.com/office/powerpoint/2010/main" val="314754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F0302-27B6-D55C-AF97-EF5AF9976FE2}"/>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CC82368C-8889-FDB5-72E0-A4E752B7F718}"/>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4BA0A61-EC9B-2DB8-88FD-477CAC8BE8AD}"/>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016BC1E9-26B4-E7EF-C14A-54CC3A1E0B9D}"/>
              </a:ext>
            </a:extLst>
          </p:cNvPr>
          <p:cNvSpPr>
            <a:spLocks noGrp="1"/>
          </p:cNvSpPr>
          <p:nvPr>
            <p:ph type="sldNum" sz="quarter" idx="5"/>
          </p:nvPr>
        </p:nvSpPr>
        <p:spPr/>
        <p:txBody>
          <a:bodyPr/>
          <a:lstStyle/>
          <a:p>
            <a:fld id="{5CC9E038-FD71-4FEB-ACE5-17A6FEEAA98D}" type="slidenum">
              <a:rPr lang="pt-PT" smtClean="0"/>
              <a:t>32</a:t>
            </a:fld>
            <a:endParaRPr lang="pt-PT"/>
          </a:p>
        </p:txBody>
      </p:sp>
    </p:spTree>
    <p:extLst>
      <p:ext uri="{BB962C8B-B14F-4D97-AF65-F5344CB8AC3E}">
        <p14:creationId xmlns:p14="http://schemas.microsoft.com/office/powerpoint/2010/main" val="1987813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2803-4959-8122-90D2-6907863E830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FAB3C66C-344F-FE5C-C643-EFFD62AA36C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6D7AB6A5-50AB-1DAB-39E8-B9E7A9721D3F}"/>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36FBFEE5-1646-8E4B-1D28-8CA923EE99A8}"/>
              </a:ext>
            </a:extLst>
          </p:cNvPr>
          <p:cNvSpPr>
            <a:spLocks noGrp="1"/>
          </p:cNvSpPr>
          <p:nvPr>
            <p:ph type="sldNum" sz="quarter" idx="5"/>
          </p:nvPr>
        </p:nvSpPr>
        <p:spPr/>
        <p:txBody>
          <a:bodyPr/>
          <a:lstStyle/>
          <a:p>
            <a:fld id="{5CC9E038-FD71-4FEB-ACE5-17A6FEEAA98D}" type="slidenum">
              <a:rPr lang="pt-PT" smtClean="0"/>
              <a:t>33</a:t>
            </a:fld>
            <a:endParaRPr lang="pt-PT"/>
          </a:p>
        </p:txBody>
      </p:sp>
    </p:spTree>
    <p:extLst>
      <p:ext uri="{BB962C8B-B14F-4D97-AF65-F5344CB8AC3E}">
        <p14:creationId xmlns:p14="http://schemas.microsoft.com/office/powerpoint/2010/main" val="2055388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631F-31C8-3FD1-26B6-D75DDB1ED40D}"/>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1069672A-5698-30AC-171C-8D2A882644AC}"/>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00581F31-75A2-361D-B86E-DAAFFA7CC457}"/>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06695E7F-E744-EDB9-18FD-2C0435AC72F1}"/>
              </a:ext>
            </a:extLst>
          </p:cNvPr>
          <p:cNvSpPr>
            <a:spLocks noGrp="1"/>
          </p:cNvSpPr>
          <p:nvPr>
            <p:ph type="sldNum" sz="quarter" idx="5"/>
          </p:nvPr>
        </p:nvSpPr>
        <p:spPr/>
        <p:txBody>
          <a:bodyPr/>
          <a:lstStyle/>
          <a:p>
            <a:fld id="{5CC9E038-FD71-4FEB-ACE5-17A6FEEAA98D}" type="slidenum">
              <a:rPr lang="pt-PT" smtClean="0"/>
              <a:t>35</a:t>
            </a:fld>
            <a:endParaRPr lang="pt-PT"/>
          </a:p>
        </p:txBody>
      </p:sp>
    </p:spTree>
    <p:extLst>
      <p:ext uri="{BB962C8B-B14F-4D97-AF65-F5344CB8AC3E}">
        <p14:creationId xmlns:p14="http://schemas.microsoft.com/office/powerpoint/2010/main" val="1812864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8B9AD-5E0D-3A75-32E1-10BC9CD07B1C}"/>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35D35085-ED09-9C76-D4A8-EA83B87865B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7D823316-C47D-5CE1-F210-0E7E1BCB3659}"/>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6CDC8E3A-FFBE-DA2E-4D05-58B7C86D4E38}"/>
              </a:ext>
            </a:extLst>
          </p:cNvPr>
          <p:cNvSpPr>
            <a:spLocks noGrp="1"/>
          </p:cNvSpPr>
          <p:nvPr>
            <p:ph type="sldNum" sz="quarter" idx="5"/>
          </p:nvPr>
        </p:nvSpPr>
        <p:spPr/>
        <p:txBody>
          <a:bodyPr/>
          <a:lstStyle/>
          <a:p>
            <a:fld id="{5CC9E038-FD71-4FEB-ACE5-17A6FEEAA98D}" type="slidenum">
              <a:rPr lang="pt-PT" smtClean="0"/>
              <a:t>36</a:t>
            </a:fld>
            <a:endParaRPr lang="pt-PT"/>
          </a:p>
        </p:txBody>
      </p:sp>
    </p:spTree>
    <p:extLst>
      <p:ext uri="{BB962C8B-B14F-4D97-AF65-F5344CB8AC3E}">
        <p14:creationId xmlns:p14="http://schemas.microsoft.com/office/powerpoint/2010/main" val="2724725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0C991-7AC6-C04E-7366-59F9482F068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E4ED9A68-1190-2279-F094-AB1EFEB2F3BD}"/>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0B879D78-4DD3-C80F-ED76-D044997ACCB9}"/>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AD205724-CAFB-58D5-8862-091C6BDF6063}"/>
              </a:ext>
            </a:extLst>
          </p:cNvPr>
          <p:cNvSpPr>
            <a:spLocks noGrp="1"/>
          </p:cNvSpPr>
          <p:nvPr>
            <p:ph type="sldNum" sz="quarter" idx="5"/>
          </p:nvPr>
        </p:nvSpPr>
        <p:spPr/>
        <p:txBody>
          <a:bodyPr/>
          <a:lstStyle/>
          <a:p>
            <a:fld id="{5CC9E038-FD71-4FEB-ACE5-17A6FEEAA98D}" type="slidenum">
              <a:rPr lang="pt-PT" smtClean="0"/>
              <a:t>37</a:t>
            </a:fld>
            <a:endParaRPr lang="pt-PT"/>
          </a:p>
        </p:txBody>
      </p:sp>
    </p:spTree>
    <p:extLst>
      <p:ext uri="{BB962C8B-B14F-4D97-AF65-F5344CB8AC3E}">
        <p14:creationId xmlns:p14="http://schemas.microsoft.com/office/powerpoint/2010/main" val="374018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F34B0-93F6-2906-B68B-3B4E1CADF73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CA3D41A8-CE7C-40D4-DE27-21AA6D55B341}"/>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3C33A4C1-0812-E29C-67AA-C2C132801B21}"/>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EFC13407-6780-D5ED-8600-2AE8FFE1EBB5}"/>
              </a:ext>
            </a:extLst>
          </p:cNvPr>
          <p:cNvSpPr>
            <a:spLocks noGrp="1"/>
          </p:cNvSpPr>
          <p:nvPr>
            <p:ph type="sldNum" sz="quarter" idx="5"/>
          </p:nvPr>
        </p:nvSpPr>
        <p:spPr/>
        <p:txBody>
          <a:bodyPr/>
          <a:lstStyle/>
          <a:p>
            <a:fld id="{5CC9E038-FD71-4FEB-ACE5-17A6FEEAA98D}" type="slidenum">
              <a:rPr lang="pt-PT" smtClean="0"/>
              <a:t>38</a:t>
            </a:fld>
            <a:endParaRPr lang="pt-PT"/>
          </a:p>
        </p:txBody>
      </p:sp>
    </p:spTree>
    <p:extLst>
      <p:ext uri="{BB962C8B-B14F-4D97-AF65-F5344CB8AC3E}">
        <p14:creationId xmlns:p14="http://schemas.microsoft.com/office/powerpoint/2010/main" val="27875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5CC9E038-FD71-4FEB-ACE5-17A6FEEAA98D}" type="slidenum">
              <a:rPr lang="pt-PT" smtClean="0"/>
              <a:t>14</a:t>
            </a:fld>
            <a:endParaRPr lang="pt-PT"/>
          </a:p>
        </p:txBody>
      </p:sp>
    </p:spTree>
    <p:extLst>
      <p:ext uri="{BB962C8B-B14F-4D97-AF65-F5344CB8AC3E}">
        <p14:creationId xmlns:p14="http://schemas.microsoft.com/office/powerpoint/2010/main" val="216835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7101-A986-E126-6DC4-2B08B67EED0C}"/>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9385CA0C-5B40-3D48-2BF2-32B41A69529B}"/>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E7773138-6E37-F642-47DA-891175F67A88}"/>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620FA4BF-BEB2-653F-CF10-E676CCC1D19A}"/>
              </a:ext>
            </a:extLst>
          </p:cNvPr>
          <p:cNvSpPr>
            <a:spLocks noGrp="1"/>
          </p:cNvSpPr>
          <p:nvPr>
            <p:ph type="sldNum" sz="quarter" idx="5"/>
          </p:nvPr>
        </p:nvSpPr>
        <p:spPr/>
        <p:txBody>
          <a:bodyPr/>
          <a:lstStyle/>
          <a:p>
            <a:fld id="{5CC9E038-FD71-4FEB-ACE5-17A6FEEAA98D}" type="slidenum">
              <a:rPr lang="pt-PT" smtClean="0"/>
              <a:t>39</a:t>
            </a:fld>
            <a:endParaRPr lang="pt-PT"/>
          </a:p>
        </p:txBody>
      </p:sp>
    </p:spTree>
    <p:extLst>
      <p:ext uri="{BB962C8B-B14F-4D97-AF65-F5344CB8AC3E}">
        <p14:creationId xmlns:p14="http://schemas.microsoft.com/office/powerpoint/2010/main" val="4252869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BC5BB-EA36-FC1C-BCA5-F9E0A4D5315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61B29715-DCAC-5C7F-FD66-90528E66902A}"/>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017EB387-7BCD-ED19-FA1D-35D01DD02B37}"/>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4305878A-C2C5-AD52-5360-016FCBCCC4C6}"/>
              </a:ext>
            </a:extLst>
          </p:cNvPr>
          <p:cNvSpPr>
            <a:spLocks noGrp="1"/>
          </p:cNvSpPr>
          <p:nvPr>
            <p:ph type="sldNum" sz="quarter" idx="5"/>
          </p:nvPr>
        </p:nvSpPr>
        <p:spPr/>
        <p:txBody>
          <a:bodyPr/>
          <a:lstStyle/>
          <a:p>
            <a:fld id="{5CC9E038-FD71-4FEB-ACE5-17A6FEEAA98D}" type="slidenum">
              <a:rPr lang="pt-PT" smtClean="0"/>
              <a:t>40</a:t>
            </a:fld>
            <a:endParaRPr lang="pt-PT"/>
          </a:p>
        </p:txBody>
      </p:sp>
    </p:spTree>
    <p:extLst>
      <p:ext uri="{BB962C8B-B14F-4D97-AF65-F5344CB8AC3E}">
        <p14:creationId xmlns:p14="http://schemas.microsoft.com/office/powerpoint/2010/main" val="3555462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3C66-8976-4976-9CFF-A0506F12A26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3EF572C-0B1A-B791-CCB1-A77DCB74681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E1FA5CB6-BC5F-67B5-01CD-A6AF9D6C6201}"/>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EDDD52C5-0FA1-9B23-CAAE-0ED2F5694E19}"/>
              </a:ext>
            </a:extLst>
          </p:cNvPr>
          <p:cNvSpPr>
            <a:spLocks noGrp="1"/>
          </p:cNvSpPr>
          <p:nvPr>
            <p:ph type="sldNum" sz="quarter" idx="5"/>
          </p:nvPr>
        </p:nvSpPr>
        <p:spPr/>
        <p:txBody>
          <a:bodyPr/>
          <a:lstStyle/>
          <a:p>
            <a:fld id="{5CC9E038-FD71-4FEB-ACE5-17A6FEEAA98D}" type="slidenum">
              <a:rPr lang="pt-PT" smtClean="0"/>
              <a:t>41</a:t>
            </a:fld>
            <a:endParaRPr lang="pt-PT"/>
          </a:p>
        </p:txBody>
      </p:sp>
    </p:spTree>
    <p:extLst>
      <p:ext uri="{BB962C8B-B14F-4D97-AF65-F5344CB8AC3E}">
        <p14:creationId xmlns:p14="http://schemas.microsoft.com/office/powerpoint/2010/main" val="608776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3C66-8976-4976-9CFF-A0506F12A26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3EF572C-0B1A-B791-CCB1-A77DCB74681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E1FA5CB6-BC5F-67B5-01CD-A6AF9D6C6201}"/>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EDDD52C5-0FA1-9B23-CAAE-0ED2F5694E19}"/>
              </a:ext>
            </a:extLst>
          </p:cNvPr>
          <p:cNvSpPr>
            <a:spLocks noGrp="1"/>
          </p:cNvSpPr>
          <p:nvPr>
            <p:ph type="sldNum" sz="quarter" idx="5"/>
          </p:nvPr>
        </p:nvSpPr>
        <p:spPr/>
        <p:txBody>
          <a:bodyPr/>
          <a:lstStyle/>
          <a:p>
            <a:fld id="{5CC9E038-FD71-4FEB-ACE5-17A6FEEAA98D}" type="slidenum">
              <a:rPr lang="pt-PT" smtClean="0"/>
              <a:t>42</a:t>
            </a:fld>
            <a:endParaRPr lang="pt-PT"/>
          </a:p>
        </p:txBody>
      </p:sp>
    </p:spTree>
    <p:extLst>
      <p:ext uri="{BB962C8B-B14F-4D97-AF65-F5344CB8AC3E}">
        <p14:creationId xmlns:p14="http://schemas.microsoft.com/office/powerpoint/2010/main" val="388574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13C66-8976-4976-9CFF-A0506F12A26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3EF572C-0B1A-B791-CCB1-A77DCB746816}"/>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E1FA5CB6-BC5F-67B5-01CD-A6AF9D6C6201}"/>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EDDD52C5-0FA1-9B23-CAAE-0ED2F5694E19}"/>
              </a:ext>
            </a:extLst>
          </p:cNvPr>
          <p:cNvSpPr>
            <a:spLocks noGrp="1"/>
          </p:cNvSpPr>
          <p:nvPr>
            <p:ph type="sldNum" sz="quarter" idx="5"/>
          </p:nvPr>
        </p:nvSpPr>
        <p:spPr/>
        <p:txBody>
          <a:bodyPr/>
          <a:lstStyle/>
          <a:p>
            <a:fld id="{5CC9E038-FD71-4FEB-ACE5-17A6FEEAA98D}" type="slidenum">
              <a:rPr lang="pt-PT" smtClean="0"/>
              <a:t>43</a:t>
            </a:fld>
            <a:endParaRPr lang="pt-PT"/>
          </a:p>
        </p:txBody>
      </p:sp>
    </p:spTree>
    <p:extLst>
      <p:ext uri="{BB962C8B-B14F-4D97-AF65-F5344CB8AC3E}">
        <p14:creationId xmlns:p14="http://schemas.microsoft.com/office/powerpoint/2010/main" val="16157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1DD1C-8595-B9AE-D902-2844A3FC183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D3AF39C5-8766-2A06-6127-FA711A7EF341}"/>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A3A9EEB-FAB9-2EFE-A4BE-0FEA3EB955D5}"/>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E039E8AD-313E-AC5B-6BE1-4A79F45EFA77}"/>
              </a:ext>
            </a:extLst>
          </p:cNvPr>
          <p:cNvSpPr>
            <a:spLocks noGrp="1"/>
          </p:cNvSpPr>
          <p:nvPr>
            <p:ph type="sldNum" sz="quarter" idx="5"/>
          </p:nvPr>
        </p:nvSpPr>
        <p:spPr/>
        <p:txBody>
          <a:bodyPr/>
          <a:lstStyle/>
          <a:p>
            <a:fld id="{5CC9E038-FD71-4FEB-ACE5-17A6FEEAA98D}" type="slidenum">
              <a:rPr lang="pt-PT" smtClean="0"/>
              <a:t>15</a:t>
            </a:fld>
            <a:endParaRPr lang="pt-PT"/>
          </a:p>
        </p:txBody>
      </p:sp>
    </p:spTree>
    <p:extLst>
      <p:ext uri="{BB962C8B-B14F-4D97-AF65-F5344CB8AC3E}">
        <p14:creationId xmlns:p14="http://schemas.microsoft.com/office/powerpoint/2010/main" val="283287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79D97-D0F5-A7EF-0DD3-850CBB378DB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43EC21FE-1507-1612-0E91-C01038374053}"/>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0FE96495-94DE-7568-1910-1679A262A5BA}"/>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8B3F15FD-EB3E-A12F-FFEF-58A4C416BDFF}"/>
              </a:ext>
            </a:extLst>
          </p:cNvPr>
          <p:cNvSpPr>
            <a:spLocks noGrp="1"/>
          </p:cNvSpPr>
          <p:nvPr>
            <p:ph type="sldNum" sz="quarter" idx="5"/>
          </p:nvPr>
        </p:nvSpPr>
        <p:spPr/>
        <p:txBody>
          <a:bodyPr/>
          <a:lstStyle/>
          <a:p>
            <a:fld id="{5CC9E038-FD71-4FEB-ACE5-17A6FEEAA98D}" type="slidenum">
              <a:rPr lang="pt-PT" smtClean="0"/>
              <a:t>16</a:t>
            </a:fld>
            <a:endParaRPr lang="pt-PT"/>
          </a:p>
        </p:txBody>
      </p:sp>
    </p:spTree>
    <p:extLst>
      <p:ext uri="{BB962C8B-B14F-4D97-AF65-F5344CB8AC3E}">
        <p14:creationId xmlns:p14="http://schemas.microsoft.com/office/powerpoint/2010/main" val="18340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8A89D-B2A0-D07B-0E55-25974FF7BE5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17FA7EC-4386-01DD-139F-ABC9576EB6E3}"/>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2AB470E-26F6-9462-4B40-B063140E9BC7}"/>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FD6AF498-B0B0-F4F6-CDC3-80034B83B08E}"/>
              </a:ext>
            </a:extLst>
          </p:cNvPr>
          <p:cNvSpPr>
            <a:spLocks noGrp="1"/>
          </p:cNvSpPr>
          <p:nvPr>
            <p:ph type="sldNum" sz="quarter" idx="5"/>
          </p:nvPr>
        </p:nvSpPr>
        <p:spPr/>
        <p:txBody>
          <a:bodyPr/>
          <a:lstStyle/>
          <a:p>
            <a:fld id="{5CC9E038-FD71-4FEB-ACE5-17A6FEEAA98D}" type="slidenum">
              <a:rPr lang="pt-PT" smtClean="0"/>
              <a:t>17</a:t>
            </a:fld>
            <a:endParaRPr lang="pt-PT"/>
          </a:p>
        </p:txBody>
      </p:sp>
    </p:spTree>
    <p:extLst>
      <p:ext uri="{BB962C8B-B14F-4D97-AF65-F5344CB8AC3E}">
        <p14:creationId xmlns:p14="http://schemas.microsoft.com/office/powerpoint/2010/main" val="78324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6D59-F7F1-DB02-C1ED-8101FE03193E}"/>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F3780549-32F4-97D1-3366-6D07C33C8CFE}"/>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57671A5F-93CC-D77C-6424-5BB8EA4F8858}"/>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9E504945-4BE8-84C5-5CA5-AD2411602281}"/>
              </a:ext>
            </a:extLst>
          </p:cNvPr>
          <p:cNvSpPr>
            <a:spLocks noGrp="1"/>
          </p:cNvSpPr>
          <p:nvPr>
            <p:ph type="sldNum" sz="quarter" idx="5"/>
          </p:nvPr>
        </p:nvSpPr>
        <p:spPr/>
        <p:txBody>
          <a:bodyPr/>
          <a:lstStyle/>
          <a:p>
            <a:fld id="{5CC9E038-FD71-4FEB-ACE5-17A6FEEAA98D}" type="slidenum">
              <a:rPr lang="pt-PT" smtClean="0"/>
              <a:t>18</a:t>
            </a:fld>
            <a:endParaRPr lang="pt-PT"/>
          </a:p>
        </p:txBody>
      </p:sp>
    </p:spTree>
    <p:extLst>
      <p:ext uri="{BB962C8B-B14F-4D97-AF65-F5344CB8AC3E}">
        <p14:creationId xmlns:p14="http://schemas.microsoft.com/office/powerpoint/2010/main" val="88350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C53A1-92DC-D652-13A4-FE9937D96CF3}"/>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729CECB8-F066-E599-1C67-A137D947CAE1}"/>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4721A0CA-2AC7-D7EC-0D65-08F94A897918}"/>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EDCF07A4-23FF-8443-857A-5D975803E625}"/>
              </a:ext>
            </a:extLst>
          </p:cNvPr>
          <p:cNvSpPr>
            <a:spLocks noGrp="1"/>
          </p:cNvSpPr>
          <p:nvPr>
            <p:ph type="sldNum" sz="quarter" idx="5"/>
          </p:nvPr>
        </p:nvSpPr>
        <p:spPr/>
        <p:txBody>
          <a:bodyPr/>
          <a:lstStyle/>
          <a:p>
            <a:fld id="{5CC9E038-FD71-4FEB-ACE5-17A6FEEAA98D}" type="slidenum">
              <a:rPr lang="pt-PT" smtClean="0"/>
              <a:t>19</a:t>
            </a:fld>
            <a:endParaRPr lang="pt-PT"/>
          </a:p>
        </p:txBody>
      </p:sp>
    </p:spTree>
    <p:extLst>
      <p:ext uri="{BB962C8B-B14F-4D97-AF65-F5344CB8AC3E}">
        <p14:creationId xmlns:p14="http://schemas.microsoft.com/office/powerpoint/2010/main" val="206217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24C69-BDA0-4EC7-7035-752BA54D96D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3B5C9588-3697-F8C9-8898-61A86BF9D201}"/>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AE01CFBF-2D11-AA3F-1E74-02C26FF4DE4D}"/>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65E5C494-82D5-278C-1A79-37D6D0F8C832}"/>
              </a:ext>
            </a:extLst>
          </p:cNvPr>
          <p:cNvSpPr>
            <a:spLocks noGrp="1"/>
          </p:cNvSpPr>
          <p:nvPr>
            <p:ph type="sldNum" sz="quarter" idx="5"/>
          </p:nvPr>
        </p:nvSpPr>
        <p:spPr/>
        <p:txBody>
          <a:bodyPr/>
          <a:lstStyle/>
          <a:p>
            <a:fld id="{5CC9E038-FD71-4FEB-ACE5-17A6FEEAA98D}" type="slidenum">
              <a:rPr lang="pt-PT" smtClean="0"/>
              <a:t>20</a:t>
            </a:fld>
            <a:endParaRPr lang="pt-PT"/>
          </a:p>
        </p:txBody>
      </p:sp>
    </p:spTree>
    <p:extLst>
      <p:ext uri="{BB962C8B-B14F-4D97-AF65-F5344CB8AC3E}">
        <p14:creationId xmlns:p14="http://schemas.microsoft.com/office/powerpoint/2010/main" val="121422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763F1-29D3-FC12-35EB-06B1C8E14E95}"/>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6AE90D43-D7D8-21AA-4B6D-A02BAEAF2B5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825BA24A-FF24-B80D-CF7A-4F22888C851B}"/>
              </a:ext>
            </a:extLst>
          </p:cNvPr>
          <p:cNvSpPr>
            <a:spLocks noGrp="1"/>
          </p:cNvSpPr>
          <p:nvPr>
            <p:ph type="body" idx="1"/>
          </p:nvPr>
        </p:nvSpPr>
        <p:spPr/>
        <p:txBody>
          <a:bodyPr/>
          <a:lstStyle/>
          <a:p>
            <a:endParaRPr lang="pt-PT" dirty="0"/>
          </a:p>
        </p:txBody>
      </p:sp>
      <p:sp>
        <p:nvSpPr>
          <p:cNvPr id="4" name="Marcador de Posição do Número do Diapositivo 3">
            <a:extLst>
              <a:ext uri="{FF2B5EF4-FFF2-40B4-BE49-F238E27FC236}">
                <a16:creationId xmlns:a16="http://schemas.microsoft.com/office/drawing/2014/main" id="{62216A13-A8C6-A4C3-4F46-96ABC91A1982}"/>
              </a:ext>
            </a:extLst>
          </p:cNvPr>
          <p:cNvSpPr>
            <a:spLocks noGrp="1"/>
          </p:cNvSpPr>
          <p:nvPr>
            <p:ph type="sldNum" sz="quarter" idx="5"/>
          </p:nvPr>
        </p:nvSpPr>
        <p:spPr/>
        <p:txBody>
          <a:bodyPr/>
          <a:lstStyle/>
          <a:p>
            <a:fld id="{5CC9E038-FD71-4FEB-ACE5-17A6FEEAA98D}" type="slidenum">
              <a:rPr lang="pt-PT" smtClean="0"/>
              <a:t>25</a:t>
            </a:fld>
            <a:endParaRPr lang="pt-PT"/>
          </a:p>
        </p:txBody>
      </p:sp>
    </p:spTree>
    <p:extLst>
      <p:ext uri="{BB962C8B-B14F-4D97-AF65-F5344CB8AC3E}">
        <p14:creationId xmlns:p14="http://schemas.microsoft.com/office/powerpoint/2010/main" val="265711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 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632231"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3" name="Text Placeholder 11"/>
          <p:cNvSpPr>
            <a:spLocks noGrp="1"/>
          </p:cNvSpPr>
          <p:nvPr>
            <p:ph type="body" sz="quarter" idx="11" hasCustomPrompt="1"/>
          </p:nvPr>
        </p:nvSpPr>
        <p:spPr>
          <a:xfrm>
            <a:off x="3992937"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4" name="Text Placeholder 11"/>
          <p:cNvSpPr>
            <a:spLocks noGrp="1"/>
          </p:cNvSpPr>
          <p:nvPr>
            <p:ph type="body" sz="quarter" idx="12" hasCustomPrompt="1"/>
          </p:nvPr>
        </p:nvSpPr>
        <p:spPr>
          <a:xfrm>
            <a:off x="6353643"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5" name="Text Placeholder 11"/>
          <p:cNvSpPr>
            <a:spLocks noGrp="1"/>
          </p:cNvSpPr>
          <p:nvPr>
            <p:ph type="body" sz="quarter" idx="13" hasCustomPrompt="1"/>
          </p:nvPr>
        </p:nvSpPr>
        <p:spPr>
          <a:xfrm>
            <a:off x="8714349"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7" name="Text Placeholder 16"/>
          <p:cNvSpPr>
            <a:spLocks noGrp="1"/>
          </p:cNvSpPr>
          <p:nvPr>
            <p:ph type="body" sz="quarter" idx="14" hasCustomPrompt="1"/>
          </p:nvPr>
        </p:nvSpPr>
        <p:spPr>
          <a:xfrm>
            <a:off x="1825988"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CREATIVE</a:t>
            </a:r>
            <a:endParaRPr kumimoji="0" lang="ru-RU" altLang="ru-RU" sz="1800" b="0" i="0" u="none" strike="noStrike" cap="none" normalizeH="0" baseline="0" dirty="0">
              <a:ln>
                <a:noFill/>
              </a:ln>
              <a:solidFill>
                <a:schemeClr val="tx1"/>
              </a:solidFill>
              <a:effectLst/>
            </a:endParaRPr>
          </a:p>
        </p:txBody>
      </p:sp>
      <p:sp>
        <p:nvSpPr>
          <p:cNvPr id="18" name="Text Placeholder 16"/>
          <p:cNvSpPr>
            <a:spLocks noGrp="1"/>
          </p:cNvSpPr>
          <p:nvPr>
            <p:ph type="body" sz="quarter" idx="15" hasCustomPrompt="1"/>
          </p:nvPr>
        </p:nvSpPr>
        <p:spPr>
          <a:xfrm>
            <a:off x="4045419"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1"/>
                </a:solidFill>
                <a:effectLst/>
                <a:latin typeface="Open Sans" panose="020B0606030504020204" pitchFamily="34" charset="0"/>
              </a:rPr>
              <a:t>INVESTMENT</a:t>
            </a:r>
            <a:endParaRPr kumimoji="0" lang="ru-RU" altLang="ru-RU" sz="1800" b="0" i="0" u="none" strike="noStrike" cap="none" normalizeH="0" baseline="0" dirty="0">
              <a:ln>
                <a:noFill/>
              </a:ln>
              <a:solidFill>
                <a:schemeClr val="tx1"/>
              </a:solidFill>
              <a:effectLst/>
            </a:endParaRPr>
          </a:p>
        </p:txBody>
      </p:sp>
      <p:sp>
        <p:nvSpPr>
          <p:cNvPr id="19" name="Text Placeholder 16"/>
          <p:cNvSpPr>
            <a:spLocks noGrp="1"/>
          </p:cNvSpPr>
          <p:nvPr>
            <p:ph type="body" sz="quarter" idx="16" hasCustomPrompt="1"/>
          </p:nvPr>
        </p:nvSpPr>
        <p:spPr>
          <a:xfrm>
            <a:off x="6584018"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1"/>
                </a:solidFill>
                <a:effectLst/>
                <a:latin typeface="Open Sans" panose="020B0606030504020204" pitchFamily="34" charset="0"/>
              </a:rPr>
              <a:t>STRATEGY</a:t>
            </a:r>
            <a:endParaRPr kumimoji="0" lang="ru-RU" altLang="ru-RU" sz="1800" b="0" i="0" u="none" strike="noStrike" cap="none" normalizeH="0" baseline="0" dirty="0">
              <a:ln>
                <a:noFill/>
              </a:ln>
              <a:solidFill>
                <a:schemeClr val="tx1"/>
              </a:solidFill>
              <a:effectLst/>
            </a:endParaRPr>
          </a:p>
        </p:txBody>
      </p:sp>
      <p:sp>
        <p:nvSpPr>
          <p:cNvPr id="20" name="Text Placeholder 16"/>
          <p:cNvSpPr>
            <a:spLocks noGrp="1"/>
          </p:cNvSpPr>
          <p:nvPr>
            <p:ph type="body" sz="quarter" idx="17" hasCustomPrompt="1"/>
          </p:nvPr>
        </p:nvSpPr>
        <p:spPr>
          <a:xfrm>
            <a:off x="8829536"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1"/>
                </a:solidFill>
                <a:effectLst/>
                <a:latin typeface="Open Sans" panose="020B0606030504020204" pitchFamily="34" charset="0"/>
              </a:rPr>
              <a:t>GOAL</a:t>
            </a:r>
            <a:endParaRPr kumimoji="0" lang="ru-RU" altLang="ru-RU"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1746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011552"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011552"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2"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3"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4" name="Text Placeholder 33"/>
          <p:cNvSpPr>
            <a:spLocks noGrp="1"/>
          </p:cNvSpPr>
          <p:nvPr>
            <p:ph type="body" sz="quarter" idx="21" hasCustomPrompt="1"/>
          </p:nvPr>
        </p:nvSpPr>
        <p:spPr>
          <a:xfrm>
            <a:off x="1011552"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2" hasCustomPrompt="1"/>
          </p:nvPr>
        </p:nvSpPr>
        <p:spPr>
          <a:xfrm>
            <a:off x="1011552"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6"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17"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18" name="Text Placeholder 36"/>
          <p:cNvSpPr>
            <a:spLocks noGrp="1"/>
          </p:cNvSpPr>
          <p:nvPr>
            <p:ph type="body" sz="quarter" idx="25" hasCustomPrompt="1"/>
          </p:nvPr>
        </p:nvSpPr>
        <p:spPr>
          <a:xfrm>
            <a:off x="9258298"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9" name="Text Placeholder 33"/>
          <p:cNvSpPr>
            <a:spLocks noGrp="1"/>
          </p:cNvSpPr>
          <p:nvPr>
            <p:ph type="body" sz="quarter" idx="26" hasCustomPrompt="1"/>
          </p:nvPr>
        </p:nvSpPr>
        <p:spPr>
          <a:xfrm>
            <a:off x="9382124"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0" name="Text Placeholder 36"/>
          <p:cNvSpPr>
            <a:spLocks noGrp="1"/>
          </p:cNvSpPr>
          <p:nvPr>
            <p:ph type="body" sz="quarter" idx="27" hasCustomPrompt="1"/>
          </p:nvPr>
        </p:nvSpPr>
        <p:spPr>
          <a:xfrm>
            <a:off x="9258298" y="5087938"/>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21" name="Text Placeholder 33"/>
          <p:cNvSpPr>
            <a:spLocks noGrp="1"/>
          </p:cNvSpPr>
          <p:nvPr>
            <p:ph type="body" sz="quarter" idx="28" hasCustomPrompt="1"/>
          </p:nvPr>
        </p:nvSpPr>
        <p:spPr>
          <a:xfrm>
            <a:off x="9382124" y="5483224"/>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77499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02 options">
    <p:spTree>
      <p:nvGrpSpPr>
        <p:cNvPr id="1" name=""/>
        <p:cNvGrpSpPr/>
        <p:nvPr/>
      </p:nvGrpSpPr>
      <p:grpSpPr>
        <a:xfrm>
          <a:off x="0" y="0"/>
          <a:ext cx="0" cy="0"/>
          <a:chOff x="0" y="0"/>
          <a:chExt cx="0" cy="0"/>
        </a:xfrm>
      </p:grpSpPr>
      <p:sp>
        <p:nvSpPr>
          <p:cNvPr id="6" name="Text Placeholder 33"/>
          <p:cNvSpPr>
            <a:spLocks noGrp="1"/>
          </p:cNvSpPr>
          <p:nvPr>
            <p:ph type="body" sz="quarter" idx="11" hasCustomPrompt="1"/>
          </p:nvPr>
        </p:nvSpPr>
        <p:spPr>
          <a:xfrm>
            <a:off x="840105" y="156051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4" hasCustomPrompt="1"/>
          </p:nvPr>
        </p:nvSpPr>
        <p:spPr>
          <a:xfrm>
            <a:off x="840104" y="101917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8" name="Text Placeholder 33"/>
          <p:cNvSpPr>
            <a:spLocks noGrp="1"/>
          </p:cNvSpPr>
          <p:nvPr>
            <p:ph type="body" sz="quarter" idx="15" hasCustomPrompt="1"/>
          </p:nvPr>
        </p:nvSpPr>
        <p:spPr>
          <a:xfrm>
            <a:off x="840105" y="335597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6" hasCustomPrompt="1"/>
          </p:nvPr>
        </p:nvSpPr>
        <p:spPr>
          <a:xfrm>
            <a:off x="840104" y="281463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0" name="Text Placeholder 33"/>
          <p:cNvSpPr>
            <a:spLocks noGrp="1"/>
          </p:cNvSpPr>
          <p:nvPr>
            <p:ph type="body" sz="quarter" idx="17" hasCustomPrompt="1"/>
          </p:nvPr>
        </p:nvSpPr>
        <p:spPr>
          <a:xfrm>
            <a:off x="840105" y="515143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1" name="Text Placeholder 36"/>
          <p:cNvSpPr>
            <a:spLocks noGrp="1"/>
          </p:cNvSpPr>
          <p:nvPr>
            <p:ph type="body" sz="quarter" idx="18" hasCustomPrompt="1"/>
          </p:nvPr>
        </p:nvSpPr>
        <p:spPr>
          <a:xfrm>
            <a:off x="840104" y="461009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330851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8F184-160A-4E95-8C14-0637B8F5F714}" type="datetime1">
              <a:rPr lang="ru-RU" smtClean="0"/>
              <a:t>25.03.2026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4730313-29A6-4D5B-A27A-B362436FA5D8}" type="slidenum">
              <a:rPr lang="ru-RU" smtClean="0"/>
              <a:t>‹nº›</a:t>
            </a:fld>
            <a:endParaRPr lang="ru-RU"/>
          </a:p>
        </p:txBody>
      </p:sp>
    </p:spTree>
    <p:extLst>
      <p:ext uri="{BB962C8B-B14F-4D97-AF65-F5344CB8AC3E}">
        <p14:creationId xmlns:p14="http://schemas.microsoft.com/office/powerpoint/2010/main" val="1749652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F69F47-9AA3-4CEF-9307-4049D98E38D1}" type="datetime1">
              <a:rPr lang="ru-RU" smtClean="0"/>
              <a:t>25.03.2026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730313-29A6-4D5B-A27A-B362436FA5D8}" type="slidenum">
              <a:rPr lang="ru-RU" smtClean="0"/>
              <a:t>‹nº›</a:t>
            </a:fld>
            <a:endParaRPr lang="ru-RU"/>
          </a:p>
        </p:txBody>
      </p:sp>
    </p:spTree>
    <p:extLst>
      <p:ext uri="{BB962C8B-B14F-4D97-AF65-F5344CB8AC3E}">
        <p14:creationId xmlns:p14="http://schemas.microsoft.com/office/powerpoint/2010/main" val="3329991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A5D590-F0B2-4953-B7A4-E83011044EF1}" type="datetime1">
              <a:rPr lang="ru-RU" smtClean="0"/>
              <a:t>25.03.2026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730313-29A6-4D5B-A27A-B362436FA5D8}" type="slidenum">
              <a:rPr lang="ru-RU" smtClean="0"/>
              <a:t>‹nº›</a:t>
            </a:fld>
            <a:endParaRPr lang="ru-RU"/>
          </a:p>
        </p:txBody>
      </p:sp>
    </p:spTree>
    <p:extLst>
      <p:ext uri="{BB962C8B-B14F-4D97-AF65-F5344CB8AC3E}">
        <p14:creationId xmlns:p14="http://schemas.microsoft.com/office/powerpoint/2010/main" val="3146805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25AAAFBD-7C2E-43FE-929C-94D83AE98AFC}" type="datetime1">
              <a:rPr lang="ru-RU" smtClean="0"/>
              <a:t>25.03.2026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730313-29A6-4D5B-A27A-B362436FA5D8}" type="slidenum">
              <a:rPr lang="ru-RU" smtClean="0"/>
              <a:t>‹nº›</a:t>
            </a:fld>
            <a:endParaRPr lang="ru-RU"/>
          </a:p>
        </p:txBody>
      </p:sp>
    </p:spTree>
    <p:extLst>
      <p:ext uri="{BB962C8B-B14F-4D97-AF65-F5344CB8AC3E}">
        <p14:creationId xmlns:p14="http://schemas.microsoft.com/office/powerpoint/2010/main" val="937259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F3081386-6E2D-4C97-B472-95C0CF9E6553}" type="datetime1">
              <a:rPr lang="ru-RU" smtClean="0"/>
              <a:t>25.03.2026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730313-29A6-4D5B-A27A-B362436FA5D8}" type="slidenum">
              <a:rPr lang="ru-RU" smtClean="0"/>
              <a:t>‹nº›</a:t>
            </a:fld>
            <a:endParaRPr lang="ru-RU"/>
          </a:p>
        </p:txBody>
      </p:sp>
    </p:spTree>
    <p:extLst>
      <p:ext uri="{BB962C8B-B14F-4D97-AF65-F5344CB8AC3E}">
        <p14:creationId xmlns:p14="http://schemas.microsoft.com/office/powerpoint/2010/main" val="1773025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02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40105" y="3279774"/>
            <a:ext cx="2531746" cy="1558925"/>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37" name="Text Placeholder 36"/>
          <p:cNvSpPr>
            <a:spLocks noGrp="1"/>
          </p:cNvSpPr>
          <p:nvPr>
            <p:ph type="body" sz="quarter" idx="12" hasCustomPrompt="1"/>
          </p:nvPr>
        </p:nvSpPr>
        <p:spPr>
          <a:xfrm>
            <a:off x="8905875" y="2484438"/>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44" name="Text Placeholder 33"/>
          <p:cNvSpPr>
            <a:spLocks noGrp="1"/>
          </p:cNvSpPr>
          <p:nvPr>
            <p:ph type="body" sz="quarter" idx="13" hasCustomPrompt="1"/>
          </p:nvPr>
        </p:nvSpPr>
        <p:spPr>
          <a:xfrm>
            <a:off x="8905875" y="3301998"/>
            <a:ext cx="2489516" cy="1558925"/>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840104" y="2490789"/>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Tree>
    <p:extLst>
      <p:ext uri="{BB962C8B-B14F-4D97-AF65-F5344CB8AC3E}">
        <p14:creationId xmlns:p14="http://schemas.microsoft.com/office/powerpoint/2010/main" val="2485861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1106805" y="1274759"/>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8905875" y="733421"/>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44" name="Text Placeholder 33"/>
          <p:cNvSpPr>
            <a:spLocks noGrp="1"/>
          </p:cNvSpPr>
          <p:nvPr>
            <p:ph type="body" sz="quarter" idx="13" hasCustomPrompt="1"/>
          </p:nvPr>
        </p:nvSpPr>
        <p:spPr>
          <a:xfrm>
            <a:off x="8791575" y="1287459"/>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1106804" y="733421"/>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0" name="Text Placeholder 33"/>
          <p:cNvSpPr>
            <a:spLocks noGrp="1"/>
          </p:cNvSpPr>
          <p:nvPr>
            <p:ph type="body" sz="quarter" idx="15" hasCustomPrompt="1"/>
          </p:nvPr>
        </p:nvSpPr>
        <p:spPr>
          <a:xfrm>
            <a:off x="1106805" y="5246684"/>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1106804" y="4705346"/>
            <a:ext cx="2531747" cy="541338"/>
          </a:xfrm>
        </p:spPr>
        <p:txBody>
          <a:bodyPr>
            <a:noAutofit/>
          </a:bodyPr>
          <a:lstStyle>
            <a:lvl1pPr marL="0" indent="0" algn="l">
              <a:buNone/>
              <a:defRPr kumimoji="0" lang="en-US" sz="24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2" name="Text Placeholder 36"/>
          <p:cNvSpPr>
            <a:spLocks noGrp="1"/>
          </p:cNvSpPr>
          <p:nvPr>
            <p:ph type="body" sz="quarter" idx="17" hasCustomPrompt="1"/>
          </p:nvPr>
        </p:nvSpPr>
        <p:spPr>
          <a:xfrm>
            <a:off x="8905875" y="4705346"/>
            <a:ext cx="2489516" cy="541338"/>
          </a:xfrm>
        </p:spPr>
        <p:txBody>
          <a:bodyPr>
            <a:noAutofit/>
          </a:bodyPr>
          <a:lstStyle>
            <a:lvl1pPr marL="0" indent="0" algn="r">
              <a:buNone/>
              <a:defRPr kumimoji="0" lang="en-US" sz="24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3" name="Text Placeholder 33"/>
          <p:cNvSpPr>
            <a:spLocks noGrp="1"/>
          </p:cNvSpPr>
          <p:nvPr>
            <p:ph type="body" sz="quarter" idx="18" hasCustomPrompt="1"/>
          </p:nvPr>
        </p:nvSpPr>
        <p:spPr>
          <a:xfrm>
            <a:off x="8791575" y="5259384"/>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355344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106803"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106803"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185552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 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2346065"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7" name="Text Placeholder 16"/>
          <p:cNvSpPr>
            <a:spLocks noGrp="1"/>
          </p:cNvSpPr>
          <p:nvPr>
            <p:ph type="body" sz="quarter" idx="14" hasCustomPrompt="1"/>
          </p:nvPr>
        </p:nvSpPr>
        <p:spPr>
          <a:xfrm>
            <a:off x="2392397" y="5426599"/>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CREATIVE</a:t>
            </a:r>
            <a:endParaRPr kumimoji="0" lang="ru-RU" altLang="ru-RU" sz="1800" b="0" i="0" u="none" strike="noStrike" cap="none" normalizeH="0" baseline="0" dirty="0">
              <a:ln>
                <a:noFill/>
              </a:ln>
              <a:solidFill>
                <a:schemeClr val="tx1"/>
              </a:solidFill>
              <a:effectLst/>
            </a:endParaRPr>
          </a:p>
        </p:txBody>
      </p:sp>
      <p:sp>
        <p:nvSpPr>
          <p:cNvPr id="11" name="Text Placeholder 11"/>
          <p:cNvSpPr>
            <a:spLocks noGrp="1"/>
          </p:cNvSpPr>
          <p:nvPr>
            <p:ph type="body" sz="quarter" idx="15" hasCustomPrompt="1"/>
          </p:nvPr>
        </p:nvSpPr>
        <p:spPr>
          <a:xfrm>
            <a:off x="5198561" y="579765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6" name="Text Placeholder 16"/>
          <p:cNvSpPr>
            <a:spLocks noGrp="1"/>
          </p:cNvSpPr>
          <p:nvPr>
            <p:ph type="body" sz="quarter" idx="16" hasCustomPrompt="1"/>
          </p:nvPr>
        </p:nvSpPr>
        <p:spPr>
          <a:xfrm>
            <a:off x="5244893" y="5426599"/>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GROWTH</a:t>
            </a:r>
            <a:endParaRPr kumimoji="0" lang="ru-RU" altLang="ru-RU" sz="1800" b="0" i="0" u="none" strike="noStrike" cap="none" normalizeH="0" baseline="0" dirty="0">
              <a:ln>
                <a:noFill/>
              </a:ln>
              <a:solidFill>
                <a:schemeClr val="tx1"/>
              </a:solidFill>
              <a:effectLst/>
            </a:endParaRPr>
          </a:p>
        </p:txBody>
      </p:sp>
      <p:sp>
        <p:nvSpPr>
          <p:cNvPr id="21" name="Text Placeholder 11"/>
          <p:cNvSpPr>
            <a:spLocks noGrp="1"/>
          </p:cNvSpPr>
          <p:nvPr>
            <p:ph type="body" sz="quarter" idx="17" hasCustomPrompt="1"/>
          </p:nvPr>
        </p:nvSpPr>
        <p:spPr>
          <a:xfrm>
            <a:off x="8051057"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2" name="Text Placeholder 16"/>
          <p:cNvSpPr>
            <a:spLocks noGrp="1"/>
          </p:cNvSpPr>
          <p:nvPr>
            <p:ph type="body" sz="quarter" idx="18" hasCustomPrompt="1"/>
          </p:nvPr>
        </p:nvSpPr>
        <p:spPr>
          <a:xfrm>
            <a:off x="8097390" y="5426599"/>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BUSINESS</a:t>
            </a:r>
            <a:endParaRPr kumimoji="0" lang="ru-RU" altLang="ru-RU" sz="1800" b="0" i="0" u="none" strike="noStrike" cap="none" normalizeH="0" baseline="0" dirty="0">
              <a:ln>
                <a:noFill/>
              </a:ln>
              <a:solidFill>
                <a:schemeClr val="tx1"/>
              </a:solidFill>
              <a:effectLst/>
            </a:endParaRPr>
          </a:p>
        </p:txBody>
      </p:sp>
      <p:sp>
        <p:nvSpPr>
          <p:cNvPr id="23" name="Text Placeholder 11"/>
          <p:cNvSpPr>
            <a:spLocks noGrp="1"/>
          </p:cNvSpPr>
          <p:nvPr>
            <p:ph type="body" sz="quarter" idx="19" hasCustomPrompt="1"/>
          </p:nvPr>
        </p:nvSpPr>
        <p:spPr>
          <a:xfrm>
            <a:off x="3796138"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4" name="Text Placeholder 16"/>
          <p:cNvSpPr>
            <a:spLocks noGrp="1"/>
          </p:cNvSpPr>
          <p:nvPr>
            <p:ph type="body" sz="quarter" idx="20" hasCustomPrompt="1"/>
          </p:nvPr>
        </p:nvSpPr>
        <p:spPr>
          <a:xfrm>
            <a:off x="3728513" y="641239"/>
            <a:ext cx="1956514"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MANAGEMENT</a:t>
            </a:r>
            <a:endParaRPr kumimoji="0" lang="ru-RU" altLang="ru-RU" sz="1800" b="0" i="0" u="none" strike="noStrike" cap="none" normalizeH="0" baseline="0" dirty="0">
              <a:ln>
                <a:noFill/>
              </a:ln>
              <a:solidFill>
                <a:schemeClr val="tx1"/>
              </a:solidFill>
              <a:effectLst/>
            </a:endParaRPr>
          </a:p>
        </p:txBody>
      </p:sp>
      <p:sp>
        <p:nvSpPr>
          <p:cNvPr id="25" name="Text Placeholder 11"/>
          <p:cNvSpPr>
            <a:spLocks noGrp="1"/>
          </p:cNvSpPr>
          <p:nvPr>
            <p:ph type="body" sz="quarter" idx="21" hasCustomPrompt="1"/>
          </p:nvPr>
        </p:nvSpPr>
        <p:spPr>
          <a:xfrm>
            <a:off x="7140425"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6" name="Text Placeholder 16"/>
          <p:cNvSpPr>
            <a:spLocks noGrp="1"/>
          </p:cNvSpPr>
          <p:nvPr>
            <p:ph type="body" sz="quarter" idx="22" hasCustomPrompt="1"/>
          </p:nvPr>
        </p:nvSpPr>
        <p:spPr>
          <a:xfrm>
            <a:off x="7072800" y="641239"/>
            <a:ext cx="1956514"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TEAMWORK</a:t>
            </a:r>
            <a:endParaRPr kumimoji="0" lang="ru-RU" altLang="ru-RU"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24392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06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478278"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478278"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13" name="Text Placeholder 36"/>
          <p:cNvSpPr>
            <a:spLocks noGrp="1"/>
          </p:cNvSpPr>
          <p:nvPr>
            <p:ph type="body" sz="quarter" idx="27" hasCustomPrompt="1"/>
          </p:nvPr>
        </p:nvSpPr>
        <p:spPr>
          <a:xfrm>
            <a:off x="8848724" y="5087938"/>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16" name="Text Placeholder 33"/>
          <p:cNvSpPr>
            <a:spLocks noGrp="1"/>
          </p:cNvSpPr>
          <p:nvPr>
            <p:ph type="body" sz="quarter" idx="28" hasCustomPrompt="1"/>
          </p:nvPr>
        </p:nvSpPr>
        <p:spPr>
          <a:xfrm>
            <a:off x="8972550" y="5483224"/>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2060593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625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0" y="51919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29" y="40274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0" y="375681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29" y="258603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0" y="2315365"/>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8968276" y="1129643"/>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8968277" y="858974"/>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88013" y="257260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88014" y="2301937"/>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8968276" y="5462584"/>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8968277" y="5191915"/>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129643"/>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0" y="858974"/>
            <a:ext cx="1741172" cy="270669"/>
          </a:xfrm>
        </p:spPr>
        <p:txBody>
          <a:bodyPr>
            <a:noAutofit/>
          </a:bodyPr>
          <a:lstStyle>
            <a:lvl1pPr marL="0" indent="0" algn="l">
              <a:buNone/>
              <a:defRPr kumimoji="0" lang="en-US" sz="16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
        <p:nvSpPr>
          <p:cNvPr id="16" name="Text Placeholder 33"/>
          <p:cNvSpPr>
            <a:spLocks noGrp="1"/>
          </p:cNvSpPr>
          <p:nvPr>
            <p:ph type="body" sz="quarter" idx="29" hasCustomPrompt="1"/>
          </p:nvPr>
        </p:nvSpPr>
        <p:spPr>
          <a:xfrm>
            <a:off x="9388013" y="397278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17" name="Text Placeholder 36"/>
          <p:cNvSpPr>
            <a:spLocks noGrp="1"/>
          </p:cNvSpPr>
          <p:nvPr>
            <p:ph type="body" sz="quarter" idx="30" hasCustomPrompt="1"/>
          </p:nvPr>
        </p:nvSpPr>
        <p:spPr>
          <a:xfrm>
            <a:off x="9388014" y="3702117"/>
            <a:ext cx="1741172" cy="270669"/>
          </a:xfrm>
        </p:spPr>
        <p:txBody>
          <a:bodyPr>
            <a:noAutofit/>
          </a:bodyPr>
          <a:lstStyle>
            <a:lvl1pPr marL="0" indent="0" algn="r">
              <a:buNone/>
              <a:defRPr kumimoji="0" lang="en-US" sz="16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Tree>
    <p:extLst>
      <p:ext uri="{BB962C8B-B14F-4D97-AF65-F5344CB8AC3E}">
        <p14:creationId xmlns:p14="http://schemas.microsoft.com/office/powerpoint/2010/main" val="61954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05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7304404" y="960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8" name="Text Placeholder 36"/>
          <p:cNvSpPr>
            <a:spLocks noGrp="1"/>
          </p:cNvSpPr>
          <p:nvPr>
            <p:ph type="body" sz="quarter" idx="14" hasCustomPrompt="1"/>
          </p:nvPr>
        </p:nvSpPr>
        <p:spPr>
          <a:xfrm>
            <a:off x="7304404" y="636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0" name="Text Placeholder 33"/>
          <p:cNvSpPr>
            <a:spLocks noGrp="1"/>
          </p:cNvSpPr>
          <p:nvPr>
            <p:ph type="body" sz="quarter" idx="15" hasCustomPrompt="1"/>
          </p:nvPr>
        </p:nvSpPr>
        <p:spPr>
          <a:xfrm>
            <a:off x="7304404" y="2103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11" name="Text Placeholder 36"/>
          <p:cNvSpPr>
            <a:spLocks noGrp="1"/>
          </p:cNvSpPr>
          <p:nvPr>
            <p:ph type="body" sz="quarter" idx="16" hasCustomPrompt="1"/>
          </p:nvPr>
        </p:nvSpPr>
        <p:spPr>
          <a:xfrm>
            <a:off x="7304404" y="1779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2" name="Text Placeholder 33"/>
          <p:cNvSpPr>
            <a:spLocks noGrp="1"/>
          </p:cNvSpPr>
          <p:nvPr>
            <p:ph type="body" sz="quarter" idx="17" hasCustomPrompt="1"/>
          </p:nvPr>
        </p:nvSpPr>
        <p:spPr>
          <a:xfrm>
            <a:off x="7304404" y="3246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19" name="Text Placeholder 36"/>
          <p:cNvSpPr>
            <a:spLocks noGrp="1"/>
          </p:cNvSpPr>
          <p:nvPr>
            <p:ph type="body" sz="quarter" idx="18" hasCustomPrompt="1"/>
          </p:nvPr>
        </p:nvSpPr>
        <p:spPr>
          <a:xfrm>
            <a:off x="7304404" y="2922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0" name="Text Placeholder 33"/>
          <p:cNvSpPr>
            <a:spLocks noGrp="1"/>
          </p:cNvSpPr>
          <p:nvPr>
            <p:ph type="body" sz="quarter" idx="19" hasCustomPrompt="1"/>
          </p:nvPr>
        </p:nvSpPr>
        <p:spPr>
          <a:xfrm>
            <a:off x="7304404" y="4389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21" name="Text Placeholder 36"/>
          <p:cNvSpPr>
            <a:spLocks noGrp="1"/>
          </p:cNvSpPr>
          <p:nvPr>
            <p:ph type="body" sz="quarter" idx="20" hasCustomPrompt="1"/>
          </p:nvPr>
        </p:nvSpPr>
        <p:spPr>
          <a:xfrm>
            <a:off x="7304404" y="4065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
        <p:nvSpPr>
          <p:cNvPr id="22" name="Text Placeholder 33"/>
          <p:cNvSpPr>
            <a:spLocks noGrp="1"/>
          </p:cNvSpPr>
          <p:nvPr>
            <p:ph type="body" sz="quarter" idx="21" hasCustomPrompt="1"/>
          </p:nvPr>
        </p:nvSpPr>
        <p:spPr>
          <a:xfrm>
            <a:off x="7304404" y="5532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23" name="Text Placeholder 36"/>
          <p:cNvSpPr>
            <a:spLocks noGrp="1"/>
          </p:cNvSpPr>
          <p:nvPr>
            <p:ph type="body" sz="quarter" idx="22" hasCustomPrompt="1"/>
          </p:nvPr>
        </p:nvSpPr>
        <p:spPr>
          <a:xfrm>
            <a:off x="7304404" y="5208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05</a:t>
            </a:r>
            <a:endParaRPr lang="ru-RU" dirty="0"/>
          </a:p>
        </p:txBody>
      </p:sp>
    </p:spTree>
    <p:extLst>
      <p:ext uri="{BB962C8B-B14F-4D97-AF65-F5344CB8AC3E}">
        <p14:creationId xmlns:p14="http://schemas.microsoft.com/office/powerpoint/2010/main" val="3700838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047750" y="3224213"/>
            <a:ext cx="3216822" cy="2025650"/>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20" name="Text Placeholder 19"/>
          <p:cNvSpPr>
            <a:spLocks noGrp="1"/>
          </p:cNvSpPr>
          <p:nvPr>
            <p:ph type="body" sz="quarter" idx="13" hasCustomPrompt="1"/>
          </p:nvPr>
        </p:nvSpPr>
        <p:spPr>
          <a:xfrm>
            <a:off x="1047750" y="2124305"/>
            <a:ext cx="3786505" cy="443274"/>
          </a:xfrm>
        </p:spPr>
        <p:txBody>
          <a:bodyPr>
            <a:noAutofit/>
          </a:bodyPr>
          <a:lstStyle>
            <a:lvl1pPr marL="0" indent="0">
              <a:buNone/>
              <a:defRPr sz="36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21" name="Text Placeholder 19"/>
          <p:cNvSpPr>
            <a:spLocks noGrp="1"/>
          </p:cNvSpPr>
          <p:nvPr>
            <p:ph type="body" sz="quarter" idx="14" hasCustomPrompt="1"/>
          </p:nvPr>
        </p:nvSpPr>
        <p:spPr>
          <a:xfrm>
            <a:off x="1047750" y="2567579"/>
            <a:ext cx="3786505" cy="443274"/>
          </a:xfrm>
        </p:spPr>
        <p:txBody>
          <a:bodyPr>
            <a:noAutofit/>
          </a:bodyPr>
          <a:lstStyle>
            <a:lvl1pPr marL="0" indent="0">
              <a:buNone/>
              <a:defRPr sz="36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2294629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05_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775333" y="5418134"/>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16" hasCustomPrompt="1"/>
          </p:nvPr>
        </p:nvSpPr>
        <p:spPr>
          <a:xfrm>
            <a:off x="775332" y="5035548"/>
            <a:ext cx="1691679"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7" name="Text Placeholder 33"/>
          <p:cNvSpPr>
            <a:spLocks noGrp="1"/>
          </p:cNvSpPr>
          <p:nvPr>
            <p:ph type="body" sz="quarter" idx="19" hasCustomPrompt="1"/>
          </p:nvPr>
        </p:nvSpPr>
        <p:spPr>
          <a:xfrm>
            <a:off x="775334" y="343336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0" hasCustomPrompt="1"/>
          </p:nvPr>
        </p:nvSpPr>
        <p:spPr>
          <a:xfrm>
            <a:off x="775333" y="3050776"/>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9" name="Text Placeholder 33"/>
          <p:cNvSpPr>
            <a:spLocks noGrp="1"/>
          </p:cNvSpPr>
          <p:nvPr>
            <p:ph type="body" sz="quarter" idx="21" hasCustomPrompt="1"/>
          </p:nvPr>
        </p:nvSpPr>
        <p:spPr>
          <a:xfrm>
            <a:off x="775333" y="1405336"/>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1" name="Text Placeholder 36"/>
          <p:cNvSpPr>
            <a:spLocks noGrp="1"/>
          </p:cNvSpPr>
          <p:nvPr>
            <p:ph type="body" sz="quarter" idx="22" hasCustomPrompt="1"/>
          </p:nvPr>
        </p:nvSpPr>
        <p:spPr>
          <a:xfrm>
            <a:off x="775332" y="1022750"/>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9429749" y="3112687"/>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9753599" y="3495273"/>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9429748" y="1022750"/>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9753598" y="1405336"/>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3635537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05_01_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987477"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4" name="Text Placeholder 11"/>
          <p:cNvSpPr>
            <a:spLocks noGrp="1"/>
          </p:cNvSpPr>
          <p:nvPr>
            <p:ph type="body" sz="quarter" idx="15" hasCustomPrompt="1"/>
          </p:nvPr>
        </p:nvSpPr>
        <p:spPr>
          <a:xfrm>
            <a:off x="4839973" y="579765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0" name="Text Placeholder 11"/>
          <p:cNvSpPr>
            <a:spLocks noGrp="1"/>
          </p:cNvSpPr>
          <p:nvPr>
            <p:ph type="body" sz="quarter" idx="17" hasCustomPrompt="1"/>
          </p:nvPr>
        </p:nvSpPr>
        <p:spPr>
          <a:xfrm>
            <a:off x="7692469"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3" name="Text Placeholder 11"/>
          <p:cNvSpPr>
            <a:spLocks noGrp="1"/>
          </p:cNvSpPr>
          <p:nvPr>
            <p:ph type="body" sz="quarter" idx="19" hasCustomPrompt="1"/>
          </p:nvPr>
        </p:nvSpPr>
        <p:spPr>
          <a:xfrm>
            <a:off x="3437550"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9" name="Text Placeholder 11"/>
          <p:cNvSpPr>
            <a:spLocks noGrp="1"/>
          </p:cNvSpPr>
          <p:nvPr>
            <p:ph type="body" sz="quarter" idx="21" hasCustomPrompt="1"/>
          </p:nvPr>
        </p:nvSpPr>
        <p:spPr>
          <a:xfrm>
            <a:off x="6781837"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3" name="Text Placeholder 2"/>
          <p:cNvSpPr>
            <a:spLocks noGrp="1"/>
          </p:cNvSpPr>
          <p:nvPr>
            <p:ph type="body" sz="quarter" idx="23" hasCustomPrompt="1"/>
          </p:nvPr>
        </p:nvSpPr>
        <p:spPr>
          <a:xfrm>
            <a:off x="1984563" y="5396821"/>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01</a:t>
            </a:r>
            <a:endParaRPr lang="ru-RU" dirty="0"/>
          </a:p>
        </p:txBody>
      </p:sp>
      <p:sp>
        <p:nvSpPr>
          <p:cNvPr id="31" name="Text Placeholder 2"/>
          <p:cNvSpPr>
            <a:spLocks noGrp="1"/>
          </p:cNvSpPr>
          <p:nvPr>
            <p:ph type="body" sz="quarter" idx="24" hasCustomPrompt="1"/>
          </p:nvPr>
        </p:nvSpPr>
        <p:spPr>
          <a:xfrm>
            <a:off x="4837058" y="5396821"/>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03</a:t>
            </a:r>
            <a:endParaRPr lang="ru-RU" dirty="0"/>
          </a:p>
        </p:txBody>
      </p:sp>
      <p:sp>
        <p:nvSpPr>
          <p:cNvPr id="32" name="Text Placeholder 2"/>
          <p:cNvSpPr>
            <a:spLocks noGrp="1"/>
          </p:cNvSpPr>
          <p:nvPr>
            <p:ph type="body" sz="quarter" idx="25" hasCustomPrompt="1"/>
          </p:nvPr>
        </p:nvSpPr>
        <p:spPr>
          <a:xfrm>
            <a:off x="7689553" y="5396821"/>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05</a:t>
            </a:r>
            <a:endParaRPr lang="ru-RU" dirty="0"/>
          </a:p>
        </p:txBody>
      </p:sp>
      <p:sp>
        <p:nvSpPr>
          <p:cNvPr id="33" name="Text Placeholder 2"/>
          <p:cNvSpPr>
            <a:spLocks noGrp="1"/>
          </p:cNvSpPr>
          <p:nvPr>
            <p:ph type="body" sz="quarter" idx="26" hasCustomPrompt="1"/>
          </p:nvPr>
        </p:nvSpPr>
        <p:spPr>
          <a:xfrm>
            <a:off x="3437550" y="610840"/>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02</a:t>
            </a:r>
            <a:endParaRPr lang="ru-RU" dirty="0"/>
          </a:p>
        </p:txBody>
      </p:sp>
      <p:sp>
        <p:nvSpPr>
          <p:cNvPr id="34" name="Text Placeholder 2"/>
          <p:cNvSpPr>
            <a:spLocks noGrp="1"/>
          </p:cNvSpPr>
          <p:nvPr>
            <p:ph type="body" sz="quarter" idx="27" hasCustomPrompt="1"/>
          </p:nvPr>
        </p:nvSpPr>
        <p:spPr>
          <a:xfrm>
            <a:off x="6777464" y="610840"/>
            <a:ext cx="1824178" cy="407987"/>
          </a:xfrm>
        </p:spPr>
        <p:txBody>
          <a:bodyPr>
            <a:normAutofit/>
          </a:bodyPr>
          <a:lstStyle>
            <a:lvl1pPr marL="0" indent="0">
              <a:buNone/>
              <a:defRPr sz="20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dirty="0"/>
              <a:t>INFODATA 04</a:t>
            </a:r>
            <a:endParaRPr lang="ru-RU" dirty="0"/>
          </a:p>
        </p:txBody>
      </p:sp>
    </p:spTree>
    <p:extLst>
      <p:ext uri="{BB962C8B-B14F-4D97-AF65-F5344CB8AC3E}">
        <p14:creationId xmlns:p14="http://schemas.microsoft.com/office/powerpoint/2010/main" val="3710404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lef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85205" y="1542397"/>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85205" y="291848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85205" y="416560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0" name="Text Placeholder 16"/>
          <p:cNvSpPr>
            <a:spLocks noGrp="1"/>
          </p:cNvSpPr>
          <p:nvPr>
            <p:ph type="body" sz="quarter" idx="13" hasCustomPrompt="1"/>
          </p:nvPr>
        </p:nvSpPr>
        <p:spPr>
          <a:xfrm>
            <a:off x="785205" y="5188511"/>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04</a:t>
            </a:r>
            <a:endParaRPr lang="ru-RU" dirty="0"/>
          </a:p>
        </p:txBody>
      </p:sp>
      <p:sp>
        <p:nvSpPr>
          <p:cNvPr id="24" name="Text Placeholder 23"/>
          <p:cNvSpPr>
            <a:spLocks noGrp="1"/>
          </p:cNvSpPr>
          <p:nvPr>
            <p:ph type="body" sz="quarter" idx="14" hasCustomPrompt="1"/>
          </p:nvPr>
        </p:nvSpPr>
        <p:spPr>
          <a:xfrm>
            <a:off x="777080" y="1957705"/>
            <a:ext cx="4427379" cy="955694"/>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5" name="Text Placeholder 23"/>
          <p:cNvSpPr>
            <a:spLocks noGrp="1"/>
          </p:cNvSpPr>
          <p:nvPr>
            <p:ph type="body" sz="quarter" idx="15" hasCustomPrompt="1"/>
          </p:nvPr>
        </p:nvSpPr>
        <p:spPr>
          <a:xfrm>
            <a:off x="777080" y="3281363"/>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6" name="Text Placeholder 23"/>
          <p:cNvSpPr>
            <a:spLocks noGrp="1"/>
          </p:cNvSpPr>
          <p:nvPr>
            <p:ph type="body" sz="quarter" idx="16" hasCustomPrompt="1"/>
          </p:nvPr>
        </p:nvSpPr>
        <p:spPr>
          <a:xfrm>
            <a:off x="777080" y="5575619"/>
            <a:ext cx="4427379" cy="1068388"/>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7" name="Text Placeholder 23"/>
          <p:cNvSpPr>
            <a:spLocks noGrp="1"/>
          </p:cNvSpPr>
          <p:nvPr>
            <p:ph type="body" sz="quarter" idx="17" hasCustomPrompt="1"/>
          </p:nvPr>
        </p:nvSpPr>
        <p:spPr>
          <a:xfrm>
            <a:off x="777080" y="4526375"/>
            <a:ext cx="4427379" cy="657055"/>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Tree>
    <p:extLst>
      <p:ext uri="{BB962C8B-B14F-4D97-AF65-F5344CB8AC3E}">
        <p14:creationId xmlns:p14="http://schemas.microsoft.com/office/powerpoint/2010/main" val="4121933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righ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125045" y="1542397"/>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125045" y="2918480"/>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125045" y="4165600"/>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0" name="Text Placeholder 16"/>
          <p:cNvSpPr>
            <a:spLocks noGrp="1"/>
          </p:cNvSpPr>
          <p:nvPr>
            <p:ph type="body" sz="quarter" idx="13" hasCustomPrompt="1"/>
          </p:nvPr>
        </p:nvSpPr>
        <p:spPr>
          <a:xfrm>
            <a:off x="7125045" y="5188511"/>
            <a:ext cx="4419254"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04</a:t>
            </a:r>
            <a:endParaRPr lang="ru-RU" dirty="0"/>
          </a:p>
        </p:txBody>
      </p:sp>
      <p:sp>
        <p:nvSpPr>
          <p:cNvPr id="24" name="Text Placeholder 23"/>
          <p:cNvSpPr>
            <a:spLocks noGrp="1"/>
          </p:cNvSpPr>
          <p:nvPr>
            <p:ph type="body" sz="quarter" idx="14" hasCustomPrompt="1"/>
          </p:nvPr>
        </p:nvSpPr>
        <p:spPr>
          <a:xfrm>
            <a:off x="7116920" y="1957705"/>
            <a:ext cx="4427379" cy="955694"/>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5" name="Text Placeholder 23"/>
          <p:cNvSpPr>
            <a:spLocks noGrp="1"/>
          </p:cNvSpPr>
          <p:nvPr>
            <p:ph type="body" sz="quarter" idx="15" hasCustomPrompt="1"/>
          </p:nvPr>
        </p:nvSpPr>
        <p:spPr>
          <a:xfrm>
            <a:off x="7116920" y="3281363"/>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
        <p:nvSpPr>
          <p:cNvPr id="26" name="Text Placeholder 23"/>
          <p:cNvSpPr>
            <a:spLocks noGrp="1"/>
          </p:cNvSpPr>
          <p:nvPr>
            <p:ph type="body" sz="quarter" idx="16" hasCustomPrompt="1"/>
          </p:nvPr>
        </p:nvSpPr>
        <p:spPr>
          <a:xfrm>
            <a:off x="7116920" y="5575619"/>
            <a:ext cx="4427379" cy="1068388"/>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a:p>
            <a:pPr lvl="0"/>
            <a:endParaRPr lang="ru-RU" dirty="0"/>
          </a:p>
        </p:txBody>
      </p:sp>
      <p:sp>
        <p:nvSpPr>
          <p:cNvPr id="27" name="Text Placeholder 23"/>
          <p:cNvSpPr>
            <a:spLocks noGrp="1"/>
          </p:cNvSpPr>
          <p:nvPr>
            <p:ph type="body" sz="quarter" idx="17" hasCustomPrompt="1"/>
          </p:nvPr>
        </p:nvSpPr>
        <p:spPr>
          <a:xfrm>
            <a:off x="7116920" y="4526375"/>
            <a:ext cx="4427379" cy="657055"/>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Tree>
    <p:extLst>
      <p:ext uri="{BB962C8B-B14F-4D97-AF65-F5344CB8AC3E}">
        <p14:creationId xmlns:p14="http://schemas.microsoft.com/office/powerpoint/2010/main" val="885400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righ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687467" y="2304397"/>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687467" y="3680480"/>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687467" y="4927600"/>
            <a:ext cx="3872099" cy="382027"/>
          </a:xfrm>
          <a:prstGeom prst="rect">
            <a:avLst/>
          </a:prstGeom>
        </p:spPr>
        <p:txBody>
          <a:bodyPr/>
          <a:lstStyle>
            <a:lvl1pPr marL="0" indent="0" algn="r">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4" name="Text Placeholder 23"/>
          <p:cNvSpPr>
            <a:spLocks noGrp="1"/>
          </p:cNvSpPr>
          <p:nvPr>
            <p:ph type="body" sz="quarter" idx="14" hasCustomPrompt="1"/>
          </p:nvPr>
        </p:nvSpPr>
        <p:spPr>
          <a:xfrm>
            <a:off x="7158830" y="2719705"/>
            <a:ext cx="4427379" cy="955694"/>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a:t>
            </a:r>
            <a:endParaRPr lang="ru-RU" dirty="0"/>
          </a:p>
        </p:txBody>
      </p:sp>
      <p:sp>
        <p:nvSpPr>
          <p:cNvPr id="25" name="Text Placeholder 23"/>
          <p:cNvSpPr>
            <a:spLocks noGrp="1"/>
          </p:cNvSpPr>
          <p:nvPr>
            <p:ph type="body" sz="quarter" idx="15" hasCustomPrompt="1"/>
          </p:nvPr>
        </p:nvSpPr>
        <p:spPr>
          <a:xfrm>
            <a:off x="7158830" y="4043363"/>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
        <p:nvSpPr>
          <p:cNvPr id="58" name="Text Placeholder 23"/>
          <p:cNvSpPr>
            <a:spLocks noGrp="1"/>
          </p:cNvSpPr>
          <p:nvPr>
            <p:ph type="body" sz="quarter" idx="19" hasCustomPrompt="1"/>
          </p:nvPr>
        </p:nvSpPr>
        <p:spPr>
          <a:xfrm>
            <a:off x="7158830" y="5325269"/>
            <a:ext cx="4427379" cy="879156"/>
          </a:xfrm>
          <a:prstGeom prst="rect">
            <a:avLst/>
          </a:prstGeom>
        </p:spPr>
        <p:txBody>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Tree>
    <p:extLst>
      <p:ext uri="{BB962C8B-B14F-4D97-AF65-F5344CB8AC3E}">
        <p14:creationId xmlns:p14="http://schemas.microsoft.com/office/powerpoint/2010/main" val="2385187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left">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50410" y="2304397"/>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50410" y="368048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50410" y="492760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4" name="Text Placeholder 23"/>
          <p:cNvSpPr>
            <a:spLocks noGrp="1"/>
          </p:cNvSpPr>
          <p:nvPr>
            <p:ph type="body" sz="quarter" idx="14" hasCustomPrompt="1"/>
          </p:nvPr>
        </p:nvSpPr>
        <p:spPr>
          <a:xfrm>
            <a:off x="750410" y="2719705"/>
            <a:ext cx="4427379" cy="955694"/>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a:t>
            </a:r>
            <a:endParaRPr lang="ru-RU" dirty="0"/>
          </a:p>
        </p:txBody>
      </p:sp>
      <p:sp>
        <p:nvSpPr>
          <p:cNvPr id="25" name="Text Placeholder 23"/>
          <p:cNvSpPr>
            <a:spLocks noGrp="1"/>
          </p:cNvSpPr>
          <p:nvPr>
            <p:ph type="body" sz="quarter" idx="15" hasCustomPrompt="1"/>
          </p:nvPr>
        </p:nvSpPr>
        <p:spPr>
          <a:xfrm>
            <a:off x="750410" y="4043363"/>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
        <p:nvSpPr>
          <p:cNvPr id="58" name="Text Placeholder 23"/>
          <p:cNvSpPr>
            <a:spLocks noGrp="1"/>
          </p:cNvSpPr>
          <p:nvPr>
            <p:ph type="body" sz="quarter" idx="19" hasCustomPrompt="1"/>
          </p:nvPr>
        </p:nvSpPr>
        <p:spPr>
          <a:xfrm>
            <a:off x="750410" y="5325269"/>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a:t>
            </a:r>
            <a:endParaRPr lang="ru-RU" dirty="0"/>
          </a:p>
        </p:txBody>
      </p:sp>
    </p:spTree>
    <p:extLst>
      <p:ext uri="{BB962C8B-B14F-4D97-AF65-F5344CB8AC3E}">
        <p14:creationId xmlns:p14="http://schemas.microsoft.com/office/powerpoint/2010/main" val="69215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01 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8168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 name="Text Placeholder 2"/>
          <p:cNvSpPr>
            <a:spLocks noGrp="1"/>
          </p:cNvSpPr>
          <p:nvPr>
            <p:ph type="body" sz="quarter" idx="18" hasCustomPrompt="1"/>
          </p:nvPr>
        </p:nvSpPr>
        <p:spPr>
          <a:xfrm>
            <a:off x="816882" y="5064283"/>
            <a:ext cx="1763033" cy="383494"/>
          </a:xfrm>
        </p:spPr>
        <p:txBody>
          <a:bodyPr/>
          <a:lstStyle>
            <a:lvl1pPr marL="0" indent="0" algn="ctr">
              <a:buNone/>
              <a:defRPr sz="1800" b="1"/>
            </a:lvl1pPr>
          </a:lstStyle>
          <a:p>
            <a:pPr lvl="0"/>
            <a:r>
              <a:rPr lang="en-US" dirty="0"/>
              <a:t>CREATIVE</a:t>
            </a:r>
            <a:endParaRPr lang="ru-RU" dirty="0"/>
          </a:p>
        </p:txBody>
      </p:sp>
      <p:sp>
        <p:nvSpPr>
          <p:cNvPr id="26" name="Text Placeholder 11"/>
          <p:cNvSpPr>
            <a:spLocks noGrp="1"/>
          </p:cNvSpPr>
          <p:nvPr>
            <p:ph type="body" sz="quarter" idx="19" hasCustomPrompt="1"/>
          </p:nvPr>
        </p:nvSpPr>
        <p:spPr>
          <a:xfrm>
            <a:off x="29885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7" name="Text Placeholder 2"/>
          <p:cNvSpPr>
            <a:spLocks noGrp="1"/>
          </p:cNvSpPr>
          <p:nvPr>
            <p:ph type="body" sz="quarter" idx="20" hasCustomPrompt="1"/>
          </p:nvPr>
        </p:nvSpPr>
        <p:spPr>
          <a:xfrm>
            <a:off x="2988582" y="5064283"/>
            <a:ext cx="1763033" cy="383494"/>
          </a:xfrm>
        </p:spPr>
        <p:txBody>
          <a:bodyPr/>
          <a:lstStyle>
            <a:lvl1pPr marL="0" indent="0" algn="ctr">
              <a:buNone/>
              <a:defRPr sz="1800" b="1"/>
            </a:lvl1pPr>
          </a:lstStyle>
          <a:p>
            <a:pPr lvl="0"/>
            <a:r>
              <a:rPr lang="en-US" dirty="0"/>
              <a:t>INVESTMENT</a:t>
            </a:r>
            <a:endParaRPr lang="ru-RU" dirty="0"/>
          </a:p>
        </p:txBody>
      </p:sp>
      <p:sp>
        <p:nvSpPr>
          <p:cNvPr id="28" name="Text Placeholder 11"/>
          <p:cNvSpPr>
            <a:spLocks noGrp="1"/>
          </p:cNvSpPr>
          <p:nvPr>
            <p:ph type="body" sz="quarter" idx="21" hasCustomPrompt="1"/>
          </p:nvPr>
        </p:nvSpPr>
        <p:spPr>
          <a:xfrm>
            <a:off x="5160282"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9" name="Text Placeholder 2"/>
          <p:cNvSpPr>
            <a:spLocks noGrp="1"/>
          </p:cNvSpPr>
          <p:nvPr>
            <p:ph type="body" sz="quarter" idx="22" hasCustomPrompt="1"/>
          </p:nvPr>
        </p:nvSpPr>
        <p:spPr>
          <a:xfrm>
            <a:off x="5160281" y="5064283"/>
            <a:ext cx="1885498" cy="383494"/>
          </a:xfrm>
        </p:spPr>
        <p:txBody>
          <a:bodyPr/>
          <a:lstStyle>
            <a:lvl1pPr marL="0" indent="0" algn="ctr">
              <a:buNone/>
              <a:defRPr sz="1800" b="1"/>
            </a:lvl1pPr>
          </a:lstStyle>
          <a:p>
            <a:pPr lvl="0"/>
            <a:r>
              <a:rPr lang="en-US" dirty="0"/>
              <a:t>MANAGEMENT</a:t>
            </a:r>
            <a:endParaRPr lang="ru-RU" dirty="0"/>
          </a:p>
        </p:txBody>
      </p:sp>
      <p:sp>
        <p:nvSpPr>
          <p:cNvPr id="30" name="Text Placeholder 11"/>
          <p:cNvSpPr>
            <a:spLocks noGrp="1"/>
          </p:cNvSpPr>
          <p:nvPr>
            <p:ph type="body" sz="quarter" idx="23" hasCustomPrompt="1"/>
          </p:nvPr>
        </p:nvSpPr>
        <p:spPr>
          <a:xfrm>
            <a:off x="7331980"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1" name="Text Placeholder 2"/>
          <p:cNvSpPr>
            <a:spLocks noGrp="1"/>
          </p:cNvSpPr>
          <p:nvPr>
            <p:ph type="body" sz="quarter" idx="24" hasCustomPrompt="1"/>
          </p:nvPr>
        </p:nvSpPr>
        <p:spPr>
          <a:xfrm>
            <a:off x="7331979" y="5064283"/>
            <a:ext cx="1763033" cy="383494"/>
          </a:xfrm>
        </p:spPr>
        <p:txBody>
          <a:bodyPr/>
          <a:lstStyle>
            <a:lvl1pPr marL="0" indent="0" algn="ctr">
              <a:buNone/>
              <a:defRPr sz="1800" b="1"/>
            </a:lvl1pPr>
          </a:lstStyle>
          <a:p>
            <a:pPr lvl="0"/>
            <a:r>
              <a:rPr lang="en-US" dirty="0"/>
              <a:t>BUSINESS</a:t>
            </a:r>
            <a:endParaRPr lang="ru-RU" dirty="0"/>
          </a:p>
        </p:txBody>
      </p:sp>
      <p:sp>
        <p:nvSpPr>
          <p:cNvPr id="32" name="Text Placeholder 11"/>
          <p:cNvSpPr>
            <a:spLocks noGrp="1"/>
          </p:cNvSpPr>
          <p:nvPr>
            <p:ph type="body" sz="quarter" idx="25" hasCustomPrompt="1"/>
          </p:nvPr>
        </p:nvSpPr>
        <p:spPr>
          <a:xfrm>
            <a:off x="9503677"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3" name="Text Placeholder 2"/>
          <p:cNvSpPr>
            <a:spLocks noGrp="1"/>
          </p:cNvSpPr>
          <p:nvPr>
            <p:ph type="body" sz="quarter" idx="26" hasCustomPrompt="1"/>
          </p:nvPr>
        </p:nvSpPr>
        <p:spPr>
          <a:xfrm>
            <a:off x="9503676" y="5064283"/>
            <a:ext cx="1763033" cy="383494"/>
          </a:xfrm>
        </p:spPr>
        <p:txBody>
          <a:bodyPr/>
          <a:lstStyle>
            <a:lvl1pPr marL="0" indent="0" algn="ctr">
              <a:buNone/>
              <a:defRPr sz="1800" b="1"/>
            </a:lvl1pPr>
          </a:lstStyle>
          <a:p>
            <a:pPr lvl="0"/>
            <a:r>
              <a:rPr lang="en-US" dirty="0"/>
              <a:t>GOAL</a:t>
            </a:r>
            <a:endParaRPr lang="ru-RU" dirty="0"/>
          </a:p>
        </p:txBody>
      </p:sp>
    </p:spTree>
    <p:extLst>
      <p:ext uri="{BB962C8B-B14F-4D97-AF65-F5344CB8AC3E}">
        <p14:creationId xmlns:p14="http://schemas.microsoft.com/office/powerpoint/2010/main" val="3030326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7" name="Text Placeholder 16"/>
          <p:cNvSpPr>
            <a:spLocks noGrp="1"/>
          </p:cNvSpPr>
          <p:nvPr>
            <p:ph type="body" sz="quarter" idx="10" hasCustomPrompt="1"/>
          </p:nvPr>
        </p:nvSpPr>
        <p:spPr>
          <a:xfrm>
            <a:off x="785205" y="1542397"/>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01</a:t>
            </a:r>
            <a:endParaRPr lang="ru-RU" dirty="0"/>
          </a:p>
        </p:txBody>
      </p:sp>
      <p:sp>
        <p:nvSpPr>
          <p:cNvPr id="18" name="Text Placeholder 16"/>
          <p:cNvSpPr>
            <a:spLocks noGrp="1"/>
          </p:cNvSpPr>
          <p:nvPr>
            <p:ph type="body" sz="quarter" idx="11" hasCustomPrompt="1"/>
          </p:nvPr>
        </p:nvSpPr>
        <p:spPr>
          <a:xfrm>
            <a:off x="785205" y="291848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02</a:t>
            </a:r>
            <a:endParaRPr lang="ru-RU" dirty="0"/>
          </a:p>
        </p:txBody>
      </p:sp>
      <p:sp>
        <p:nvSpPr>
          <p:cNvPr id="19" name="Text Placeholder 16"/>
          <p:cNvSpPr>
            <a:spLocks noGrp="1"/>
          </p:cNvSpPr>
          <p:nvPr>
            <p:ph type="body" sz="quarter" idx="12" hasCustomPrompt="1"/>
          </p:nvPr>
        </p:nvSpPr>
        <p:spPr>
          <a:xfrm>
            <a:off x="785205" y="4165600"/>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03</a:t>
            </a:r>
            <a:endParaRPr lang="ru-RU" dirty="0"/>
          </a:p>
        </p:txBody>
      </p:sp>
      <p:sp>
        <p:nvSpPr>
          <p:cNvPr id="20" name="Text Placeholder 16"/>
          <p:cNvSpPr>
            <a:spLocks noGrp="1"/>
          </p:cNvSpPr>
          <p:nvPr>
            <p:ph type="body" sz="quarter" idx="13" hasCustomPrompt="1"/>
          </p:nvPr>
        </p:nvSpPr>
        <p:spPr>
          <a:xfrm>
            <a:off x="785205" y="5188511"/>
            <a:ext cx="3872099" cy="382027"/>
          </a:xfrm>
          <a:prstGeom prst="rect">
            <a:avLst/>
          </a:prstGeom>
        </p:spPr>
        <p:txBody>
          <a:bodyPr/>
          <a:lstStyle>
            <a:lvl1pPr marL="0" indent="0" algn="l">
              <a:buNone/>
              <a:defRPr sz="230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sz="2300"/>
            </a:lvl2pPr>
            <a:lvl3pPr>
              <a:defRPr sz="2300"/>
            </a:lvl3pPr>
            <a:lvl4pPr>
              <a:defRPr sz="2300"/>
            </a:lvl4pPr>
            <a:lvl5pPr>
              <a:defRPr sz="2300"/>
            </a:lvl5pPr>
          </a:lstStyle>
          <a:p>
            <a:pPr lvl="0"/>
            <a:r>
              <a:rPr lang="en-US" dirty="0"/>
              <a:t>Infodata 04</a:t>
            </a:r>
            <a:endParaRPr lang="ru-RU" dirty="0"/>
          </a:p>
        </p:txBody>
      </p:sp>
      <p:sp>
        <p:nvSpPr>
          <p:cNvPr id="24" name="Text Placeholder 23"/>
          <p:cNvSpPr>
            <a:spLocks noGrp="1"/>
          </p:cNvSpPr>
          <p:nvPr>
            <p:ph type="body" sz="quarter" idx="14" hasCustomPrompt="1"/>
          </p:nvPr>
        </p:nvSpPr>
        <p:spPr>
          <a:xfrm>
            <a:off x="777080" y="1957705"/>
            <a:ext cx="4427379" cy="955694"/>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5" name="Text Placeholder 23"/>
          <p:cNvSpPr>
            <a:spLocks noGrp="1"/>
          </p:cNvSpPr>
          <p:nvPr>
            <p:ph type="body" sz="quarter" idx="15" hasCustomPrompt="1"/>
          </p:nvPr>
        </p:nvSpPr>
        <p:spPr>
          <a:xfrm>
            <a:off x="777080" y="3281363"/>
            <a:ext cx="4427379" cy="879156"/>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6" name="Text Placeholder 23"/>
          <p:cNvSpPr>
            <a:spLocks noGrp="1"/>
          </p:cNvSpPr>
          <p:nvPr>
            <p:ph type="body" sz="quarter" idx="16" hasCustomPrompt="1"/>
          </p:nvPr>
        </p:nvSpPr>
        <p:spPr>
          <a:xfrm>
            <a:off x="777080" y="5575619"/>
            <a:ext cx="4427379" cy="1068388"/>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a:t>
            </a:r>
            <a:endParaRPr lang="ru-RU" altLang="ru-RU" sz="1100" dirty="0">
              <a:latin typeface="Open Sans" panose="020B0606030504020204" pitchFamily="34" charset="0"/>
              <a:cs typeface="Open Sans" panose="020B0606030504020204" pitchFamily="34" charset="0"/>
            </a:endParaRPr>
          </a:p>
          <a:p>
            <a:pPr lvl="0"/>
            <a:endParaRPr lang="ru-RU" dirty="0"/>
          </a:p>
        </p:txBody>
      </p:sp>
      <p:sp>
        <p:nvSpPr>
          <p:cNvPr id="27" name="Text Placeholder 23"/>
          <p:cNvSpPr>
            <a:spLocks noGrp="1"/>
          </p:cNvSpPr>
          <p:nvPr>
            <p:ph type="body" sz="quarter" idx="17" hasCustomPrompt="1"/>
          </p:nvPr>
        </p:nvSpPr>
        <p:spPr>
          <a:xfrm>
            <a:off x="777080" y="4526375"/>
            <a:ext cx="4427379" cy="657055"/>
          </a:xfrm>
          <a:prstGeom prst="rect">
            <a:avLst/>
          </a:prstGeom>
        </p:spPr>
        <p:txBody>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1100">
                <a:latin typeface="Arial" panose="020B0604020202020204" pitchFamily="34"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ru-RU" sz="1100" dirty="0">
                <a:latin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a:t>
            </a:r>
            <a:endParaRPr lang="ru-RU" dirty="0"/>
          </a:p>
        </p:txBody>
      </p:sp>
      <p:sp>
        <p:nvSpPr>
          <p:cNvPr id="29" name="Text Placeholder 28"/>
          <p:cNvSpPr>
            <a:spLocks noGrp="1"/>
          </p:cNvSpPr>
          <p:nvPr>
            <p:ph type="body" sz="quarter" idx="18" hasCustomPrompt="1"/>
          </p:nvPr>
        </p:nvSpPr>
        <p:spPr>
          <a:xfrm>
            <a:off x="4885055" y="349250"/>
            <a:ext cx="2887980" cy="540067"/>
          </a:xfrm>
          <a:prstGeom prst="rect">
            <a:avLst/>
          </a:prstGeom>
        </p:spPr>
        <p:txBody>
          <a:bodyPr/>
          <a:lstStyle>
            <a:lvl1pPr marL="0" indent="0" algn="ctr">
              <a:buNone/>
              <a:defRPr sz="2800" b="1">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800"/>
            </a:lvl3pPr>
            <a:lvl4pPr>
              <a:defRPr sz="2800"/>
            </a:lvl4pPr>
            <a:lvl5pPr>
              <a:defRPr sz="2800"/>
            </a:lvl5pPr>
          </a:lstStyle>
          <a:p>
            <a:pPr lvl="0"/>
            <a:r>
              <a:rPr lang="en-US" dirty="0"/>
              <a:t>COUNTRY</a:t>
            </a:r>
            <a:endParaRPr lang="ru-RU" dirty="0"/>
          </a:p>
        </p:txBody>
      </p:sp>
    </p:spTree>
    <p:extLst>
      <p:ext uri="{BB962C8B-B14F-4D97-AF65-F5344CB8AC3E}">
        <p14:creationId xmlns:p14="http://schemas.microsoft.com/office/powerpoint/2010/main" val="123656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yrami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346881" y="4579485"/>
            <a:ext cx="2457676" cy="466044"/>
          </a:xfrm>
        </p:spPr>
        <p:txBody>
          <a:bodyPr>
            <a:normAutofit/>
          </a:bodyPr>
          <a:lstStyle>
            <a:lvl1pPr marL="0" indent="0">
              <a:buNone/>
              <a:defRPr sz="2400" b="1">
                <a:solidFill>
                  <a:schemeClr val="tx1"/>
                </a:solidFill>
              </a:defRPr>
            </a:lvl1pPr>
          </a:lstStyle>
          <a:p>
            <a:pPr lvl="0"/>
            <a:r>
              <a:rPr lang="en-US" dirty="0"/>
              <a:t>INVESTMENT</a:t>
            </a:r>
            <a:endParaRPr lang="ru-RU" dirty="0"/>
          </a:p>
        </p:txBody>
      </p:sp>
      <p:sp>
        <p:nvSpPr>
          <p:cNvPr id="10" name="Text Placeholder 9"/>
          <p:cNvSpPr>
            <a:spLocks noGrp="1"/>
          </p:cNvSpPr>
          <p:nvPr>
            <p:ph type="body" sz="quarter" idx="11" hasCustomPrompt="1"/>
          </p:nvPr>
        </p:nvSpPr>
        <p:spPr>
          <a:xfrm>
            <a:off x="1346881" y="5046209"/>
            <a:ext cx="3118983"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2" name="Text Placeholder 7"/>
          <p:cNvSpPr>
            <a:spLocks noGrp="1"/>
          </p:cNvSpPr>
          <p:nvPr>
            <p:ph type="body" sz="quarter" idx="12" hasCustomPrompt="1"/>
          </p:nvPr>
        </p:nvSpPr>
        <p:spPr>
          <a:xfrm>
            <a:off x="1665288" y="2938463"/>
            <a:ext cx="2457676" cy="466044"/>
          </a:xfrm>
        </p:spPr>
        <p:txBody>
          <a:bodyPr>
            <a:normAutofit/>
          </a:bodyPr>
          <a:lstStyle>
            <a:lvl1pPr marL="0" indent="0">
              <a:buNone/>
              <a:defRPr sz="2400" b="1">
                <a:solidFill>
                  <a:schemeClr val="tx1"/>
                </a:solidFill>
              </a:defRPr>
            </a:lvl1pPr>
          </a:lstStyle>
          <a:p>
            <a:pPr lvl="0"/>
            <a:r>
              <a:rPr lang="en-US" dirty="0"/>
              <a:t>STRATEGY</a:t>
            </a:r>
            <a:endParaRPr lang="ru-RU" dirty="0"/>
          </a:p>
        </p:txBody>
      </p:sp>
      <p:sp>
        <p:nvSpPr>
          <p:cNvPr id="13" name="Text Placeholder 9"/>
          <p:cNvSpPr>
            <a:spLocks noGrp="1"/>
          </p:cNvSpPr>
          <p:nvPr>
            <p:ph type="body" sz="quarter" idx="13" hasCustomPrompt="1"/>
          </p:nvPr>
        </p:nvSpPr>
        <p:spPr>
          <a:xfrm>
            <a:off x="1665288" y="3405187"/>
            <a:ext cx="3118983"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4" name="Text Placeholder 7"/>
          <p:cNvSpPr>
            <a:spLocks noGrp="1"/>
          </p:cNvSpPr>
          <p:nvPr>
            <p:ph type="body" sz="quarter" idx="14" hasCustomPrompt="1"/>
          </p:nvPr>
        </p:nvSpPr>
        <p:spPr>
          <a:xfrm>
            <a:off x="2008188" y="1316496"/>
            <a:ext cx="2457676" cy="466044"/>
          </a:xfrm>
        </p:spPr>
        <p:txBody>
          <a:bodyPr>
            <a:normAutofit/>
          </a:bodyPr>
          <a:lstStyle>
            <a:lvl1pPr marL="0" indent="0">
              <a:buNone/>
              <a:defRPr sz="2400" b="1">
                <a:solidFill>
                  <a:schemeClr val="tx1"/>
                </a:solidFill>
              </a:defRPr>
            </a:lvl1pPr>
          </a:lstStyle>
          <a:p>
            <a:pPr lvl="0"/>
            <a:r>
              <a:rPr lang="en-US" dirty="0"/>
              <a:t>STARTUP</a:t>
            </a:r>
            <a:endParaRPr lang="ru-RU" dirty="0"/>
          </a:p>
        </p:txBody>
      </p:sp>
      <p:sp>
        <p:nvSpPr>
          <p:cNvPr id="15" name="Text Placeholder 9"/>
          <p:cNvSpPr>
            <a:spLocks noGrp="1"/>
          </p:cNvSpPr>
          <p:nvPr>
            <p:ph type="body" sz="quarter" idx="15" hasCustomPrompt="1"/>
          </p:nvPr>
        </p:nvSpPr>
        <p:spPr>
          <a:xfrm>
            <a:off x="2008188" y="1783220"/>
            <a:ext cx="3118983"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a:t>
            </a:r>
            <a:endParaRPr lang="ru-RU" dirty="0"/>
          </a:p>
        </p:txBody>
      </p:sp>
    </p:spTree>
    <p:extLst>
      <p:ext uri="{BB962C8B-B14F-4D97-AF65-F5344CB8AC3E}">
        <p14:creationId xmlns:p14="http://schemas.microsoft.com/office/powerpoint/2010/main" val="332322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yramid">
    <p:spTree>
      <p:nvGrpSpPr>
        <p:cNvPr id="1" name=""/>
        <p:cNvGrpSpPr/>
        <p:nvPr/>
      </p:nvGrpSpPr>
      <p:grpSpPr>
        <a:xfrm>
          <a:off x="0" y="0"/>
          <a:ext cx="0" cy="0"/>
          <a:chOff x="0" y="0"/>
          <a:chExt cx="0" cy="0"/>
        </a:xfrm>
      </p:grpSpPr>
      <p:sp>
        <p:nvSpPr>
          <p:cNvPr id="14" name="Text Placeholder 7"/>
          <p:cNvSpPr>
            <a:spLocks noGrp="1"/>
          </p:cNvSpPr>
          <p:nvPr>
            <p:ph type="body" sz="quarter" idx="14" hasCustomPrompt="1"/>
          </p:nvPr>
        </p:nvSpPr>
        <p:spPr>
          <a:xfrm>
            <a:off x="938667" y="3692303"/>
            <a:ext cx="2367869" cy="349018"/>
          </a:xfrm>
        </p:spPr>
        <p:txBody>
          <a:bodyPr>
            <a:noAutofit/>
          </a:bodyPr>
          <a:lstStyle>
            <a:lvl1pPr marL="0" indent="0">
              <a:buNone/>
              <a:defRPr sz="2400" b="1">
                <a:solidFill>
                  <a:schemeClr val="tx1"/>
                </a:solidFill>
              </a:defRPr>
            </a:lvl1pPr>
          </a:lstStyle>
          <a:p>
            <a:pPr lvl="0"/>
            <a:r>
              <a:rPr lang="en-US" dirty="0"/>
              <a:t>INVESTMENT</a:t>
            </a:r>
            <a:endParaRPr lang="ru-RU" dirty="0"/>
          </a:p>
        </p:txBody>
      </p:sp>
      <p:sp>
        <p:nvSpPr>
          <p:cNvPr id="15" name="Text Placeholder 9"/>
          <p:cNvSpPr>
            <a:spLocks noGrp="1"/>
          </p:cNvSpPr>
          <p:nvPr>
            <p:ph type="body" sz="quarter" idx="15" hasCustomPrompt="1"/>
          </p:nvPr>
        </p:nvSpPr>
        <p:spPr>
          <a:xfrm>
            <a:off x="938666" y="4044727"/>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22" name="Text Placeholder 7"/>
          <p:cNvSpPr>
            <a:spLocks noGrp="1"/>
          </p:cNvSpPr>
          <p:nvPr>
            <p:ph type="body" sz="quarter" idx="22" hasCustomPrompt="1"/>
          </p:nvPr>
        </p:nvSpPr>
        <p:spPr>
          <a:xfrm>
            <a:off x="2024517" y="1610410"/>
            <a:ext cx="2367869" cy="349018"/>
          </a:xfrm>
        </p:spPr>
        <p:txBody>
          <a:bodyPr>
            <a:noAutofit/>
          </a:bodyPr>
          <a:lstStyle>
            <a:lvl1pPr marL="0" indent="0">
              <a:buNone/>
              <a:defRPr sz="2400" b="1">
                <a:solidFill>
                  <a:schemeClr val="tx1"/>
                </a:solidFill>
              </a:defRPr>
            </a:lvl1pPr>
          </a:lstStyle>
          <a:p>
            <a:pPr lvl="0"/>
            <a:r>
              <a:rPr lang="en-US" dirty="0"/>
              <a:t>CREATIVE</a:t>
            </a:r>
            <a:endParaRPr lang="ru-RU" dirty="0"/>
          </a:p>
        </p:txBody>
      </p:sp>
      <p:sp>
        <p:nvSpPr>
          <p:cNvPr id="23" name="Text Placeholder 9"/>
          <p:cNvSpPr>
            <a:spLocks noGrp="1"/>
          </p:cNvSpPr>
          <p:nvPr>
            <p:ph type="body" sz="quarter" idx="23" hasCustomPrompt="1"/>
          </p:nvPr>
        </p:nvSpPr>
        <p:spPr>
          <a:xfrm>
            <a:off x="2024516" y="1962834"/>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27" name="Text Placeholder 7"/>
          <p:cNvSpPr>
            <a:spLocks noGrp="1"/>
          </p:cNvSpPr>
          <p:nvPr>
            <p:ph type="body" sz="quarter" idx="24" hasCustomPrompt="1"/>
          </p:nvPr>
        </p:nvSpPr>
        <p:spPr>
          <a:xfrm>
            <a:off x="8000775" y="1610410"/>
            <a:ext cx="2367869" cy="349018"/>
          </a:xfrm>
        </p:spPr>
        <p:txBody>
          <a:bodyPr>
            <a:noAutofit/>
          </a:bodyPr>
          <a:lstStyle>
            <a:lvl1pPr marL="0" indent="0" algn="r">
              <a:buNone/>
              <a:defRPr sz="2400" b="1">
                <a:solidFill>
                  <a:schemeClr val="tx1"/>
                </a:solidFill>
              </a:defRPr>
            </a:lvl1pPr>
          </a:lstStyle>
          <a:p>
            <a:pPr lvl="0"/>
            <a:r>
              <a:rPr lang="en-US" dirty="0"/>
              <a:t>STRATEGY</a:t>
            </a:r>
            <a:endParaRPr lang="ru-RU" dirty="0"/>
          </a:p>
        </p:txBody>
      </p:sp>
      <p:sp>
        <p:nvSpPr>
          <p:cNvPr id="28" name="Text Placeholder 9"/>
          <p:cNvSpPr>
            <a:spLocks noGrp="1"/>
          </p:cNvSpPr>
          <p:nvPr>
            <p:ph type="body" sz="quarter" idx="25" hasCustomPrompt="1"/>
          </p:nvPr>
        </p:nvSpPr>
        <p:spPr>
          <a:xfrm>
            <a:off x="8000774" y="1962834"/>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
        <p:nvSpPr>
          <p:cNvPr id="29" name="Text Placeholder 7"/>
          <p:cNvSpPr>
            <a:spLocks noGrp="1"/>
          </p:cNvSpPr>
          <p:nvPr>
            <p:ph type="body" sz="quarter" idx="26" hasCustomPrompt="1"/>
          </p:nvPr>
        </p:nvSpPr>
        <p:spPr>
          <a:xfrm>
            <a:off x="8841695" y="3692303"/>
            <a:ext cx="2465841" cy="349018"/>
          </a:xfrm>
        </p:spPr>
        <p:txBody>
          <a:bodyPr>
            <a:noAutofit/>
          </a:bodyPr>
          <a:lstStyle>
            <a:lvl1pPr marL="0" indent="0" algn="r">
              <a:buNone/>
              <a:defRPr sz="2400" b="1">
                <a:solidFill>
                  <a:schemeClr val="tx1"/>
                </a:solidFill>
              </a:defRPr>
            </a:lvl1pPr>
          </a:lstStyle>
          <a:p>
            <a:pPr lvl="0"/>
            <a:r>
              <a:rPr lang="en-US" dirty="0"/>
              <a:t>MANAGEMENT</a:t>
            </a:r>
            <a:endParaRPr lang="ru-RU" dirty="0"/>
          </a:p>
        </p:txBody>
      </p:sp>
      <p:sp>
        <p:nvSpPr>
          <p:cNvPr id="30" name="Text Placeholder 9"/>
          <p:cNvSpPr>
            <a:spLocks noGrp="1"/>
          </p:cNvSpPr>
          <p:nvPr>
            <p:ph type="body" sz="quarter" idx="27" hasCustomPrompt="1"/>
          </p:nvPr>
        </p:nvSpPr>
        <p:spPr>
          <a:xfrm>
            <a:off x="8841694" y="4044727"/>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120016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yramid">
    <p:spTree>
      <p:nvGrpSpPr>
        <p:cNvPr id="1" name=""/>
        <p:cNvGrpSpPr/>
        <p:nvPr/>
      </p:nvGrpSpPr>
      <p:grpSpPr>
        <a:xfrm>
          <a:off x="0" y="0"/>
          <a:ext cx="0" cy="0"/>
          <a:chOff x="0" y="0"/>
          <a:chExt cx="0" cy="0"/>
        </a:xfrm>
      </p:grpSpPr>
      <p:sp>
        <p:nvSpPr>
          <p:cNvPr id="7" name="Text Placeholder 7"/>
          <p:cNvSpPr>
            <a:spLocks noGrp="1"/>
          </p:cNvSpPr>
          <p:nvPr>
            <p:ph type="body" sz="quarter" idx="14" hasCustomPrompt="1"/>
          </p:nvPr>
        </p:nvSpPr>
        <p:spPr>
          <a:xfrm>
            <a:off x="865189" y="4892453"/>
            <a:ext cx="2367869" cy="349018"/>
          </a:xfrm>
        </p:spPr>
        <p:txBody>
          <a:bodyPr>
            <a:noAutofit/>
          </a:bodyPr>
          <a:lstStyle>
            <a:lvl1pPr marL="0" indent="0">
              <a:buNone/>
              <a:defRPr sz="1800" b="1">
                <a:solidFill>
                  <a:schemeClr val="tx1"/>
                </a:solidFill>
              </a:defRPr>
            </a:lvl1pPr>
          </a:lstStyle>
          <a:p>
            <a:pPr lvl="0"/>
            <a:r>
              <a:rPr lang="en-US" dirty="0"/>
              <a:t>INVESTMENT</a:t>
            </a:r>
            <a:endParaRPr lang="ru-RU" dirty="0"/>
          </a:p>
        </p:txBody>
      </p:sp>
      <p:sp>
        <p:nvSpPr>
          <p:cNvPr id="8" name="Text Placeholder 9"/>
          <p:cNvSpPr>
            <a:spLocks noGrp="1"/>
          </p:cNvSpPr>
          <p:nvPr>
            <p:ph type="body" sz="quarter" idx="15" hasCustomPrompt="1"/>
          </p:nvPr>
        </p:nvSpPr>
        <p:spPr>
          <a:xfrm>
            <a:off x="865189" y="5244877"/>
            <a:ext cx="1890530"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9" name="Text Placeholder 7"/>
          <p:cNvSpPr>
            <a:spLocks noGrp="1"/>
          </p:cNvSpPr>
          <p:nvPr>
            <p:ph type="body" sz="quarter" idx="16" hasCustomPrompt="1"/>
          </p:nvPr>
        </p:nvSpPr>
        <p:spPr>
          <a:xfrm>
            <a:off x="1714388" y="2916696"/>
            <a:ext cx="2367869" cy="349018"/>
          </a:xfrm>
        </p:spPr>
        <p:txBody>
          <a:bodyPr>
            <a:noAutofit/>
          </a:bodyPr>
          <a:lstStyle>
            <a:lvl1pPr marL="0" indent="0">
              <a:buNone/>
              <a:defRPr sz="1800" b="1">
                <a:solidFill>
                  <a:schemeClr val="tx1"/>
                </a:solidFill>
              </a:defRPr>
            </a:lvl1pPr>
          </a:lstStyle>
          <a:p>
            <a:pPr lvl="0"/>
            <a:r>
              <a:rPr lang="en-US" dirty="0"/>
              <a:t>STRATEGY</a:t>
            </a:r>
            <a:endParaRPr lang="ru-RU" dirty="0"/>
          </a:p>
        </p:txBody>
      </p:sp>
      <p:sp>
        <p:nvSpPr>
          <p:cNvPr id="10" name="Text Placeholder 9"/>
          <p:cNvSpPr>
            <a:spLocks noGrp="1"/>
          </p:cNvSpPr>
          <p:nvPr>
            <p:ph type="body" sz="quarter" idx="17" hasCustomPrompt="1"/>
          </p:nvPr>
        </p:nvSpPr>
        <p:spPr>
          <a:xfrm>
            <a:off x="1714388" y="3269120"/>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11" name="Text Placeholder 7"/>
          <p:cNvSpPr>
            <a:spLocks noGrp="1"/>
          </p:cNvSpPr>
          <p:nvPr>
            <p:ph type="body" sz="quarter" idx="18" hasCustomPrompt="1"/>
          </p:nvPr>
        </p:nvSpPr>
        <p:spPr>
          <a:xfrm>
            <a:off x="7220576" y="833104"/>
            <a:ext cx="2367869" cy="349018"/>
          </a:xfrm>
        </p:spPr>
        <p:txBody>
          <a:bodyPr>
            <a:noAutofit/>
          </a:bodyPr>
          <a:lstStyle>
            <a:lvl1pPr marL="0" indent="0" algn="r">
              <a:buNone/>
              <a:defRPr sz="1800" b="1">
                <a:solidFill>
                  <a:schemeClr val="tx1"/>
                </a:solidFill>
              </a:defRPr>
            </a:lvl1pPr>
          </a:lstStyle>
          <a:p>
            <a:pPr lvl="0"/>
            <a:r>
              <a:rPr lang="en-US" dirty="0"/>
              <a:t>MARKETING</a:t>
            </a:r>
            <a:endParaRPr lang="ru-RU" dirty="0"/>
          </a:p>
        </p:txBody>
      </p:sp>
      <p:sp>
        <p:nvSpPr>
          <p:cNvPr id="12" name="Text Placeholder 9"/>
          <p:cNvSpPr>
            <a:spLocks noGrp="1"/>
          </p:cNvSpPr>
          <p:nvPr>
            <p:ph type="body" sz="quarter" idx="19" hasCustomPrompt="1"/>
          </p:nvPr>
        </p:nvSpPr>
        <p:spPr>
          <a:xfrm>
            <a:off x="7551963" y="1185528"/>
            <a:ext cx="203648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3" name="Text Placeholder 7"/>
          <p:cNvSpPr>
            <a:spLocks noGrp="1"/>
          </p:cNvSpPr>
          <p:nvPr>
            <p:ph type="body" sz="quarter" idx="20" hasCustomPrompt="1"/>
          </p:nvPr>
        </p:nvSpPr>
        <p:spPr>
          <a:xfrm>
            <a:off x="8408593" y="2916696"/>
            <a:ext cx="2367869" cy="349018"/>
          </a:xfrm>
        </p:spPr>
        <p:txBody>
          <a:bodyPr>
            <a:noAutofit/>
          </a:bodyPr>
          <a:lstStyle>
            <a:lvl1pPr marL="0" indent="0" algn="r">
              <a:buNone/>
              <a:defRPr sz="1800" b="1">
                <a:solidFill>
                  <a:schemeClr val="tx1"/>
                </a:solidFill>
              </a:defRPr>
            </a:lvl1pPr>
          </a:lstStyle>
          <a:p>
            <a:pPr lvl="0"/>
            <a:r>
              <a:rPr lang="en-US" dirty="0"/>
              <a:t>TEAMWORK</a:t>
            </a:r>
            <a:endParaRPr lang="ru-RU" dirty="0"/>
          </a:p>
        </p:txBody>
      </p:sp>
      <p:sp>
        <p:nvSpPr>
          <p:cNvPr id="14" name="Text Placeholder 9"/>
          <p:cNvSpPr>
            <a:spLocks noGrp="1"/>
          </p:cNvSpPr>
          <p:nvPr>
            <p:ph type="body" sz="quarter" idx="21" hasCustomPrompt="1"/>
          </p:nvPr>
        </p:nvSpPr>
        <p:spPr>
          <a:xfrm>
            <a:off x="8727620" y="3269120"/>
            <a:ext cx="204884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5" name="Text Placeholder 7"/>
          <p:cNvSpPr>
            <a:spLocks noGrp="1"/>
          </p:cNvSpPr>
          <p:nvPr>
            <p:ph type="body" sz="quarter" idx="22" hasCustomPrompt="1"/>
          </p:nvPr>
        </p:nvSpPr>
        <p:spPr>
          <a:xfrm>
            <a:off x="2846118" y="917808"/>
            <a:ext cx="2367869" cy="349018"/>
          </a:xfrm>
        </p:spPr>
        <p:txBody>
          <a:bodyPr>
            <a:noAutofit/>
          </a:bodyPr>
          <a:lstStyle>
            <a:lvl1pPr marL="0" indent="0">
              <a:buNone/>
              <a:defRPr sz="1800" b="1">
                <a:solidFill>
                  <a:schemeClr val="tx1"/>
                </a:solidFill>
              </a:defRPr>
            </a:lvl1pPr>
          </a:lstStyle>
          <a:p>
            <a:pPr lvl="0"/>
            <a:r>
              <a:rPr lang="en-US" dirty="0"/>
              <a:t>BUSINESS</a:t>
            </a:r>
            <a:endParaRPr lang="ru-RU" dirty="0"/>
          </a:p>
        </p:txBody>
      </p:sp>
      <p:sp>
        <p:nvSpPr>
          <p:cNvPr id="16" name="Text Placeholder 9"/>
          <p:cNvSpPr>
            <a:spLocks noGrp="1"/>
          </p:cNvSpPr>
          <p:nvPr>
            <p:ph type="body" sz="quarter" idx="23" hasCustomPrompt="1"/>
          </p:nvPr>
        </p:nvSpPr>
        <p:spPr>
          <a:xfrm>
            <a:off x="2846118" y="1270232"/>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197370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6 Pyramid">
    <p:spTree>
      <p:nvGrpSpPr>
        <p:cNvPr id="1" name=""/>
        <p:cNvGrpSpPr/>
        <p:nvPr/>
      </p:nvGrpSpPr>
      <p:grpSpPr>
        <a:xfrm>
          <a:off x="0" y="0"/>
          <a:ext cx="0" cy="0"/>
          <a:chOff x="0" y="0"/>
          <a:chExt cx="0" cy="0"/>
        </a:xfrm>
      </p:grpSpPr>
      <p:sp>
        <p:nvSpPr>
          <p:cNvPr id="7" name="Text Placeholder 7"/>
          <p:cNvSpPr>
            <a:spLocks noGrp="1"/>
          </p:cNvSpPr>
          <p:nvPr>
            <p:ph type="body" sz="quarter" idx="14" hasCustomPrompt="1"/>
          </p:nvPr>
        </p:nvSpPr>
        <p:spPr>
          <a:xfrm>
            <a:off x="865189" y="4892453"/>
            <a:ext cx="2367869" cy="349018"/>
          </a:xfrm>
        </p:spPr>
        <p:txBody>
          <a:bodyPr>
            <a:noAutofit/>
          </a:bodyPr>
          <a:lstStyle>
            <a:lvl1pPr marL="0" indent="0">
              <a:buNone/>
              <a:defRPr sz="1800" b="1">
                <a:solidFill>
                  <a:schemeClr val="tx1"/>
                </a:solidFill>
              </a:defRPr>
            </a:lvl1pPr>
          </a:lstStyle>
          <a:p>
            <a:pPr lvl="0"/>
            <a:r>
              <a:rPr lang="en-US" dirty="0"/>
              <a:t>INVESTMENT</a:t>
            </a:r>
            <a:endParaRPr lang="ru-RU" dirty="0"/>
          </a:p>
        </p:txBody>
      </p:sp>
      <p:sp>
        <p:nvSpPr>
          <p:cNvPr id="8" name="Text Placeholder 9"/>
          <p:cNvSpPr>
            <a:spLocks noGrp="1"/>
          </p:cNvSpPr>
          <p:nvPr>
            <p:ph type="body" sz="quarter" idx="15" hasCustomPrompt="1"/>
          </p:nvPr>
        </p:nvSpPr>
        <p:spPr>
          <a:xfrm>
            <a:off x="865189" y="5244877"/>
            <a:ext cx="1890530"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9" name="Text Placeholder 7"/>
          <p:cNvSpPr>
            <a:spLocks noGrp="1"/>
          </p:cNvSpPr>
          <p:nvPr>
            <p:ph type="body" sz="quarter" idx="16" hasCustomPrompt="1"/>
          </p:nvPr>
        </p:nvSpPr>
        <p:spPr>
          <a:xfrm>
            <a:off x="1714388" y="2916696"/>
            <a:ext cx="2367869" cy="349018"/>
          </a:xfrm>
        </p:spPr>
        <p:txBody>
          <a:bodyPr>
            <a:noAutofit/>
          </a:bodyPr>
          <a:lstStyle>
            <a:lvl1pPr marL="0" indent="0">
              <a:buNone/>
              <a:defRPr sz="1800" b="1">
                <a:solidFill>
                  <a:schemeClr val="tx1"/>
                </a:solidFill>
              </a:defRPr>
            </a:lvl1pPr>
          </a:lstStyle>
          <a:p>
            <a:pPr lvl="0"/>
            <a:r>
              <a:rPr lang="en-US" dirty="0"/>
              <a:t>STRATEGY</a:t>
            </a:r>
            <a:endParaRPr lang="ru-RU" dirty="0"/>
          </a:p>
        </p:txBody>
      </p:sp>
      <p:sp>
        <p:nvSpPr>
          <p:cNvPr id="10" name="Text Placeholder 9"/>
          <p:cNvSpPr>
            <a:spLocks noGrp="1"/>
          </p:cNvSpPr>
          <p:nvPr>
            <p:ph type="body" sz="quarter" idx="17" hasCustomPrompt="1"/>
          </p:nvPr>
        </p:nvSpPr>
        <p:spPr>
          <a:xfrm>
            <a:off x="1714388" y="3269120"/>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11" name="Text Placeholder 7"/>
          <p:cNvSpPr>
            <a:spLocks noGrp="1"/>
          </p:cNvSpPr>
          <p:nvPr>
            <p:ph type="body" sz="quarter" idx="18" hasCustomPrompt="1"/>
          </p:nvPr>
        </p:nvSpPr>
        <p:spPr>
          <a:xfrm>
            <a:off x="7220576" y="833104"/>
            <a:ext cx="2367869" cy="349018"/>
          </a:xfrm>
        </p:spPr>
        <p:txBody>
          <a:bodyPr>
            <a:noAutofit/>
          </a:bodyPr>
          <a:lstStyle>
            <a:lvl1pPr marL="0" indent="0" algn="r">
              <a:buNone/>
              <a:defRPr sz="1800" b="1">
                <a:solidFill>
                  <a:schemeClr val="tx1"/>
                </a:solidFill>
              </a:defRPr>
            </a:lvl1pPr>
          </a:lstStyle>
          <a:p>
            <a:pPr lvl="0"/>
            <a:r>
              <a:rPr lang="en-US" dirty="0"/>
              <a:t>MARKETING</a:t>
            </a:r>
            <a:endParaRPr lang="ru-RU" dirty="0"/>
          </a:p>
        </p:txBody>
      </p:sp>
      <p:sp>
        <p:nvSpPr>
          <p:cNvPr id="12" name="Text Placeholder 9"/>
          <p:cNvSpPr>
            <a:spLocks noGrp="1"/>
          </p:cNvSpPr>
          <p:nvPr>
            <p:ph type="body" sz="quarter" idx="19" hasCustomPrompt="1"/>
          </p:nvPr>
        </p:nvSpPr>
        <p:spPr>
          <a:xfrm>
            <a:off x="7551963" y="1185528"/>
            <a:ext cx="203648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3" name="Text Placeholder 7"/>
          <p:cNvSpPr>
            <a:spLocks noGrp="1"/>
          </p:cNvSpPr>
          <p:nvPr>
            <p:ph type="body" sz="quarter" idx="20" hasCustomPrompt="1"/>
          </p:nvPr>
        </p:nvSpPr>
        <p:spPr>
          <a:xfrm>
            <a:off x="8408593" y="2916696"/>
            <a:ext cx="2367869" cy="349018"/>
          </a:xfrm>
        </p:spPr>
        <p:txBody>
          <a:bodyPr>
            <a:noAutofit/>
          </a:bodyPr>
          <a:lstStyle>
            <a:lvl1pPr marL="0" indent="0" algn="r">
              <a:buNone/>
              <a:defRPr sz="1800" b="1">
                <a:solidFill>
                  <a:schemeClr val="tx1"/>
                </a:solidFill>
              </a:defRPr>
            </a:lvl1pPr>
          </a:lstStyle>
          <a:p>
            <a:pPr lvl="0"/>
            <a:r>
              <a:rPr lang="en-US" dirty="0"/>
              <a:t>TEAMWORK</a:t>
            </a:r>
            <a:endParaRPr lang="ru-RU" dirty="0"/>
          </a:p>
        </p:txBody>
      </p:sp>
      <p:sp>
        <p:nvSpPr>
          <p:cNvPr id="14" name="Text Placeholder 9"/>
          <p:cNvSpPr>
            <a:spLocks noGrp="1"/>
          </p:cNvSpPr>
          <p:nvPr>
            <p:ph type="body" sz="quarter" idx="21" hasCustomPrompt="1"/>
          </p:nvPr>
        </p:nvSpPr>
        <p:spPr>
          <a:xfrm>
            <a:off x="8727620" y="3269120"/>
            <a:ext cx="204884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5" name="Text Placeholder 7"/>
          <p:cNvSpPr>
            <a:spLocks noGrp="1"/>
          </p:cNvSpPr>
          <p:nvPr>
            <p:ph type="body" sz="quarter" idx="22" hasCustomPrompt="1"/>
          </p:nvPr>
        </p:nvSpPr>
        <p:spPr>
          <a:xfrm>
            <a:off x="2846118" y="917808"/>
            <a:ext cx="2367869" cy="349018"/>
          </a:xfrm>
        </p:spPr>
        <p:txBody>
          <a:bodyPr>
            <a:noAutofit/>
          </a:bodyPr>
          <a:lstStyle>
            <a:lvl1pPr marL="0" indent="0">
              <a:buNone/>
              <a:defRPr sz="1800" b="1">
                <a:solidFill>
                  <a:schemeClr val="tx1"/>
                </a:solidFill>
              </a:defRPr>
            </a:lvl1pPr>
          </a:lstStyle>
          <a:p>
            <a:pPr lvl="0"/>
            <a:r>
              <a:rPr lang="en-US" dirty="0"/>
              <a:t>BUSINESS</a:t>
            </a:r>
            <a:endParaRPr lang="ru-RU" dirty="0"/>
          </a:p>
        </p:txBody>
      </p:sp>
      <p:sp>
        <p:nvSpPr>
          <p:cNvPr id="16" name="Text Placeholder 9"/>
          <p:cNvSpPr>
            <a:spLocks noGrp="1"/>
          </p:cNvSpPr>
          <p:nvPr>
            <p:ph type="body" sz="quarter" idx="23" hasCustomPrompt="1"/>
          </p:nvPr>
        </p:nvSpPr>
        <p:spPr>
          <a:xfrm>
            <a:off x="2846118" y="1270232"/>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17" name="Text Placeholder 7"/>
          <p:cNvSpPr>
            <a:spLocks noGrp="1"/>
          </p:cNvSpPr>
          <p:nvPr>
            <p:ph type="body" sz="quarter" idx="24" hasCustomPrompt="1"/>
          </p:nvPr>
        </p:nvSpPr>
        <p:spPr>
          <a:xfrm>
            <a:off x="9186806" y="4892453"/>
            <a:ext cx="2367869" cy="349018"/>
          </a:xfrm>
        </p:spPr>
        <p:txBody>
          <a:bodyPr>
            <a:noAutofit/>
          </a:bodyPr>
          <a:lstStyle>
            <a:lvl1pPr marL="0" indent="0" algn="r">
              <a:buNone/>
              <a:defRPr sz="1800" b="1">
                <a:solidFill>
                  <a:schemeClr val="tx1"/>
                </a:solidFill>
              </a:defRPr>
            </a:lvl1pPr>
          </a:lstStyle>
          <a:p>
            <a:pPr lvl="0"/>
            <a:r>
              <a:rPr lang="en-US" dirty="0"/>
              <a:t>STARTUP</a:t>
            </a:r>
            <a:endParaRPr lang="ru-RU" dirty="0"/>
          </a:p>
        </p:txBody>
      </p:sp>
      <p:sp>
        <p:nvSpPr>
          <p:cNvPr id="18" name="Text Placeholder 9"/>
          <p:cNvSpPr>
            <a:spLocks noGrp="1"/>
          </p:cNvSpPr>
          <p:nvPr>
            <p:ph type="body" sz="quarter" idx="25" hasCustomPrompt="1"/>
          </p:nvPr>
        </p:nvSpPr>
        <p:spPr>
          <a:xfrm>
            <a:off x="9505833" y="5244877"/>
            <a:ext cx="204884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164862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options">
    <p:spTree>
      <p:nvGrpSpPr>
        <p:cNvPr id="1" name=""/>
        <p:cNvGrpSpPr/>
        <p:nvPr/>
      </p:nvGrpSpPr>
      <p:grpSpPr>
        <a:xfrm>
          <a:off x="0" y="0"/>
          <a:ext cx="0" cy="0"/>
          <a:chOff x="0" y="0"/>
          <a:chExt cx="0" cy="0"/>
        </a:xfrm>
      </p:grpSpPr>
      <p:sp>
        <p:nvSpPr>
          <p:cNvPr id="8" name="Text Placeholder 11"/>
          <p:cNvSpPr>
            <a:spLocks noGrp="1"/>
          </p:cNvSpPr>
          <p:nvPr>
            <p:ph type="body" sz="quarter" idx="10" hasCustomPrompt="1"/>
          </p:nvPr>
        </p:nvSpPr>
        <p:spPr>
          <a:xfrm>
            <a:off x="1485273" y="5356652"/>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1" name="Text Placeholder 10"/>
          <p:cNvSpPr>
            <a:spLocks noGrp="1"/>
          </p:cNvSpPr>
          <p:nvPr>
            <p:ph type="body" sz="quarter" idx="15" hasCustomPrompt="1"/>
          </p:nvPr>
        </p:nvSpPr>
        <p:spPr>
          <a:xfrm>
            <a:off x="1485273" y="5007788"/>
            <a:ext cx="1748011" cy="348864"/>
          </a:xfrm>
        </p:spPr>
        <p:txBody>
          <a:bodyPr>
            <a:noAutofit/>
          </a:bodyPr>
          <a:lstStyle>
            <a:lvl1pPr marL="0" indent="0" algn="l">
              <a:buNone/>
              <a:defRPr sz="2100" b="1"/>
            </a:lvl1pPr>
          </a:lstStyle>
          <a:p>
            <a:pPr lvl="0"/>
            <a:r>
              <a:rPr lang="en-US" dirty="0"/>
              <a:t>CREATIVE</a:t>
            </a:r>
            <a:endParaRPr lang="ru-RU" dirty="0"/>
          </a:p>
        </p:txBody>
      </p:sp>
      <p:sp>
        <p:nvSpPr>
          <p:cNvPr id="12" name="Text Placeholder 11"/>
          <p:cNvSpPr>
            <a:spLocks noGrp="1"/>
          </p:cNvSpPr>
          <p:nvPr>
            <p:ph type="body" sz="quarter" idx="16" hasCustomPrompt="1"/>
          </p:nvPr>
        </p:nvSpPr>
        <p:spPr>
          <a:xfrm>
            <a:off x="5090625" y="5356652"/>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3" name="Text Placeholder 10"/>
          <p:cNvSpPr>
            <a:spLocks noGrp="1"/>
          </p:cNvSpPr>
          <p:nvPr>
            <p:ph type="body" sz="quarter" idx="17" hasCustomPrompt="1"/>
          </p:nvPr>
        </p:nvSpPr>
        <p:spPr>
          <a:xfrm>
            <a:off x="5090625" y="5007788"/>
            <a:ext cx="1748011" cy="348864"/>
          </a:xfrm>
        </p:spPr>
        <p:txBody>
          <a:bodyPr>
            <a:noAutofit/>
          </a:bodyPr>
          <a:lstStyle>
            <a:lvl1pPr marL="0" indent="0" algn="l">
              <a:buNone/>
              <a:defRPr sz="2100" b="1"/>
            </a:lvl1pPr>
          </a:lstStyle>
          <a:p>
            <a:pPr lvl="0"/>
            <a:r>
              <a:rPr lang="en-US" dirty="0"/>
              <a:t>TEAMWORK</a:t>
            </a:r>
            <a:endParaRPr lang="ru-RU" dirty="0"/>
          </a:p>
        </p:txBody>
      </p:sp>
      <p:sp>
        <p:nvSpPr>
          <p:cNvPr id="14" name="Text Placeholder 11"/>
          <p:cNvSpPr>
            <a:spLocks noGrp="1"/>
          </p:cNvSpPr>
          <p:nvPr>
            <p:ph type="body" sz="quarter" idx="18" hasCustomPrompt="1"/>
          </p:nvPr>
        </p:nvSpPr>
        <p:spPr>
          <a:xfrm>
            <a:off x="8641312" y="5356652"/>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5" name="Text Placeholder 10"/>
          <p:cNvSpPr>
            <a:spLocks noGrp="1"/>
          </p:cNvSpPr>
          <p:nvPr>
            <p:ph type="body" sz="quarter" idx="19" hasCustomPrompt="1"/>
          </p:nvPr>
        </p:nvSpPr>
        <p:spPr>
          <a:xfrm>
            <a:off x="8641312" y="5007788"/>
            <a:ext cx="1748011" cy="348864"/>
          </a:xfrm>
        </p:spPr>
        <p:txBody>
          <a:bodyPr>
            <a:noAutofit/>
          </a:bodyPr>
          <a:lstStyle>
            <a:lvl1pPr marL="0" indent="0" algn="l">
              <a:buNone/>
              <a:defRPr sz="2100" b="1"/>
            </a:lvl1pPr>
          </a:lstStyle>
          <a:p>
            <a:pPr lvl="0"/>
            <a:r>
              <a:rPr lang="en-US" dirty="0"/>
              <a:t>STRATEGY</a:t>
            </a:r>
            <a:endParaRPr lang="ru-RU" dirty="0"/>
          </a:p>
        </p:txBody>
      </p:sp>
    </p:spTree>
    <p:extLst>
      <p:ext uri="{BB962C8B-B14F-4D97-AF65-F5344CB8AC3E}">
        <p14:creationId xmlns:p14="http://schemas.microsoft.com/office/powerpoint/2010/main" val="416989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01 options">
    <p:spTree>
      <p:nvGrpSpPr>
        <p:cNvPr id="1" name=""/>
        <p:cNvGrpSpPr/>
        <p:nvPr/>
      </p:nvGrpSpPr>
      <p:grpSpPr>
        <a:xfrm>
          <a:off x="0" y="0"/>
          <a:ext cx="0" cy="0"/>
          <a:chOff x="0" y="0"/>
          <a:chExt cx="0" cy="0"/>
        </a:xfrm>
      </p:grpSpPr>
      <p:sp>
        <p:nvSpPr>
          <p:cNvPr id="8" name="Text Placeholder 33"/>
          <p:cNvSpPr>
            <a:spLocks noGrp="1"/>
          </p:cNvSpPr>
          <p:nvPr>
            <p:ph type="body" sz="quarter" idx="11" hasCustomPrompt="1"/>
          </p:nvPr>
        </p:nvSpPr>
        <p:spPr>
          <a:xfrm>
            <a:off x="1106805" y="1274759"/>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9" name="Text Placeholder 36"/>
          <p:cNvSpPr>
            <a:spLocks noGrp="1"/>
          </p:cNvSpPr>
          <p:nvPr>
            <p:ph type="body" sz="quarter" idx="12" hasCustomPrompt="1"/>
          </p:nvPr>
        </p:nvSpPr>
        <p:spPr>
          <a:xfrm>
            <a:off x="8905875" y="872328"/>
            <a:ext cx="2489516"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10" name="Text Placeholder 33"/>
          <p:cNvSpPr>
            <a:spLocks noGrp="1"/>
          </p:cNvSpPr>
          <p:nvPr>
            <p:ph type="body" sz="quarter" idx="13" hasCustomPrompt="1"/>
          </p:nvPr>
        </p:nvSpPr>
        <p:spPr>
          <a:xfrm>
            <a:off x="8791575" y="1287459"/>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4" hasCustomPrompt="1"/>
          </p:nvPr>
        </p:nvSpPr>
        <p:spPr>
          <a:xfrm>
            <a:off x="1106804" y="872328"/>
            <a:ext cx="25317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2" name="Text Placeholder 33"/>
          <p:cNvSpPr>
            <a:spLocks noGrp="1"/>
          </p:cNvSpPr>
          <p:nvPr>
            <p:ph type="body" sz="quarter" idx="15" hasCustomPrompt="1"/>
          </p:nvPr>
        </p:nvSpPr>
        <p:spPr>
          <a:xfrm>
            <a:off x="1106805" y="5246684"/>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3" name="Text Placeholder 36"/>
          <p:cNvSpPr>
            <a:spLocks noGrp="1"/>
          </p:cNvSpPr>
          <p:nvPr>
            <p:ph type="body" sz="quarter" idx="16" hasCustomPrompt="1"/>
          </p:nvPr>
        </p:nvSpPr>
        <p:spPr>
          <a:xfrm>
            <a:off x="1106804" y="4844253"/>
            <a:ext cx="25317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6"/>
          <p:cNvSpPr>
            <a:spLocks noGrp="1"/>
          </p:cNvSpPr>
          <p:nvPr>
            <p:ph type="body" sz="quarter" idx="17" hasCustomPrompt="1"/>
          </p:nvPr>
        </p:nvSpPr>
        <p:spPr>
          <a:xfrm>
            <a:off x="8905875" y="4844253"/>
            <a:ext cx="2489516"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5" name="Text Placeholder 33"/>
          <p:cNvSpPr>
            <a:spLocks noGrp="1"/>
          </p:cNvSpPr>
          <p:nvPr>
            <p:ph type="body" sz="quarter" idx="18" hasCustomPrompt="1"/>
          </p:nvPr>
        </p:nvSpPr>
        <p:spPr>
          <a:xfrm>
            <a:off x="8791575" y="5259384"/>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136070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70ED94F-CAA1-49AA-83BD-5EB2F14D3468}" type="datetime1">
              <a:rPr lang="ru-RU" smtClean="0"/>
              <a:pPr/>
              <a:t>25.03.2026</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4730313-29A6-4D5B-A27A-B362436FA5D8}" type="slidenum">
              <a:rPr lang="ru-RU" smtClean="0"/>
              <a:pPr/>
              <a:t>‹nº›</a:t>
            </a:fld>
            <a:endParaRPr lang="ru-RU" dirty="0"/>
          </a:p>
        </p:txBody>
      </p:sp>
    </p:spTree>
    <p:extLst>
      <p:ext uri="{BB962C8B-B14F-4D97-AF65-F5344CB8AC3E}">
        <p14:creationId xmlns:p14="http://schemas.microsoft.com/office/powerpoint/2010/main" val="296679277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0" r:id="rId4"/>
    <p:sldLayoutId id="2147483663" r:id="rId5"/>
    <p:sldLayoutId id="2147483650"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5" r:id="rId17"/>
    <p:sldLayoutId id="2147483667" r:id="rId18"/>
    <p:sldLayoutId id="2147483668" r:id="rId19"/>
    <p:sldLayoutId id="2147483669" r:id="rId20"/>
    <p:sldLayoutId id="2147483670" r:id="rId21"/>
    <p:sldLayoutId id="2147483671" r:id="rId22"/>
    <p:sldLayoutId id="2147483673" r:id="rId23"/>
    <p:sldLayoutId id="2147483676" r:id="rId24"/>
    <p:sldLayoutId id="2147483677" r:id="rId25"/>
    <p:sldLayoutId id="2147483678" r:id="rId26"/>
    <p:sldLayoutId id="2147483679" r:id="rId27"/>
    <p:sldLayoutId id="2147483680" r:id="rId28"/>
    <p:sldLayoutId id="2147483681" r:id="rId29"/>
    <p:sldLayoutId id="2147483682"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14.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chart" Target="../charts/chart6.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chart" Target="../charts/chart11.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chart" Target="../charts/chart12.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chart" Target="../charts/chart14.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chart" Target="../charts/chart15.xml"/><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chart" Target="../charts/chart16.xml"/><Relationship Id="rId5" Type="http://schemas.openxmlformats.org/officeDocument/2006/relationships/image" Target="../media/image9.jpg"/><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chart" Target="../charts/chart17.xml"/><Relationship Id="rId5" Type="http://schemas.openxmlformats.org/officeDocument/2006/relationships/image" Target="../media/image9.jpg"/><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9.jpg"/><Relationship Id="rId10" Type="http://schemas.microsoft.com/office/2007/relationships/diagramDrawing" Target="../diagrams/drawing1.xml"/><Relationship Id="rId4" Type="http://schemas.openxmlformats.org/officeDocument/2006/relationships/image" Target="../media/image4.svg"/><Relationship Id="rId9" Type="http://schemas.openxmlformats.org/officeDocument/2006/relationships/diagramColors" Target="../diagrams/colors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chart" Target="../charts/chart18.xml"/><Relationship Id="rId5" Type="http://schemas.openxmlformats.org/officeDocument/2006/relationships/image" Target="../media/image9.jpg"/><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Data" Target="../diagrams/data2.xml"/><Relationship Id="rId5" Type="http://schemas.openxmlformats.org/officeDocument/2006/relationships/image" Target="../media/image9.jpg"/><Relationship Id="rId10" Type="http://schemas.microsoft.com/office/2007/relationships/diagramDrawing" Target="../diagrams/drawing2.xml"/><Relationship Id="rId4" Type="http://schemas.openxmlformats.org/officeDocument/2006/relationships/image" Target="../media/image4.sv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chart" Target="../charts/chart19.xml"/><Relationship Id="rId5" Type="http://schemas.openxmlformats.org/officeDocument/2006/relationships/image" Target="../media/image9.jpg"/><Relationship Id="rId4"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chart" Target="../charts/chart20.xml"/><Relationship Id="rId5" Type="http://schemas.openxmlformats.org/officeDocument/2006/relationships/image" Target="../media/image9.jpg"/><Relationship Id="rId4" Type="http://schemas.openxmlformats.org/officeDocument/2006/relationships/image" Target="../media/image4.svg"/></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3.png"/><Relationship Id="rId7" Type="http://schemas.openxmlformats.org/officeDocument/2006/relationships/diagramData" Target="../diagrams/data3.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9.jpg"/><Relationship Id="rId11" Type="http://schemas.microsoft.com/office/2007/relationships/diagramDrawing" Target="../diagrams/drawing3.xml"/><Relationship Id="rId5" Type="http://schemas.openxmlformats.org/officeDocument/2006/relationships/chart" Target="../charts/chart21.xml"/><Relationship Id="rId10" Type="http://schemas.openxmlformats.org/officeDocument/2006/relationships/diagramColors" Target="../diagrams/colors3.xml"/><Relationship Id="rId4" Type="http://schemas.openxmlformats.org/officeDocument/2006/relationships/image" Target="../media/image4.svg"/><Relationship Id="rId9"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4.svg"/></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m 7" descr="Texto&#10;&#10;O conteúdo gerado por IA pode estar incorreto.">
            <a:extLst>
              <a:ext uri="{FF2B5EF4-FFF2-40B4-BE49-F238E27FC236}">
                <a16:creationId xmlns:a16="http://schemas.microsoft.com/office/drawing/2014/main" id="{E893248C-78DB-213C-7744-D6AE2CFA5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83472"/>
            <a:ext cx="3292524" cy="543266"/>
          </a:xfrm>
          <a:prstGeom prst="rect">
            <a:avLst/>
          </a:prstGeom>
        </p:spPr>
      </p:pic>
      <p:cxnSp>
        <p:nvCxnSpPr>
          <p:cNvPr id="24" name="Straight Connector 26">
            <a:extLst>
              <a:ext uri="{FF2B5EF4-FFF2-40B4-BE49-F238E27FC236}">
                <a16:creationId xmlns:a16="http://schemas.microsoft.com/office/drawing/2014/main" id="{D4BDCD00-BA97-40D8-93CD-0A9CA931B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2" name="Gráfico 21">
            <a:extLst>
              <a:ext uri="{FF2B5EF4-FFF2-40B4-BE49-F238E27FC236}">
                <a16:creationId xmlns:a16="http://schemas.microsoft.com/office/drawing/2014/main" id="{837B5E09-6708-3CD2-877F-7A5BCBB4F2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9115" y="4134242"/>
            <a:ext cx="3279025" cy="1131159"/>
          </a:xfrm>
          <a:prstGeom prst="rect">
            <a:avLst/>
          </a:prstGeom>
        </p:spPr>
      </p:pic>
      <p:cxnSp>
        <p:nvCxnSpPr>
          <p:cNvPr id="25" name="Straight Connector 28">
            <a:extLst>
              <a:ext uri="{FF2B5EF4-FFF2-40B4-BE49-F238E27FC236}">
                <a16:creationId xmlns:a16="http://schemas.microsoft.com/office/drawing/2014/main" id="{2D631E40-F51C-4828-B23B-DF9035132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1A7412EF-172C-4105-878B-05C9561F7291}"/>
              </a:ext>
            </a:extLst>
          </p:cNvPr>
          <p:cNvPicPr>
            <a:picLocks noGrp="1" noChangeAspect="1"/>
          </p:cNvPicPr>
          <p:nvPr/>
        </p:nvPicPr>
        <p:blipFill>
          <a:blip r:embed="rId5"/>
          <a:srcRect t="7565" b="17455"/>
          <a:stretch>
            <a:fillRect/>
          </a:stretch>
        </p:blipFill>
        <p:spPr>
          <a:xfrm>
            <a:off x="5418894" y="650513"/>
            <a:ext cx="5371021" cy="5566180"/>
          </a:xfrm>
          <a:prstGeom prst="rect">
            <a:avLst/>
          </a:prstGeom>
        </p:spPr>
      </p:pic>
    </p:spTree>
    <p:extLst>
      <p:ext uri="{BB962C8B-B14F-4D97-AF65-F5344CB8AC3E}">
        <p14:creationId xmlns:p14="http://schemas.microsoft.com/office/powerpoint/2010/main" val="297844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A2382-7526-9FC7-7D90-40C78C1E6DCA}"/>
            </a:ext>
          </a:extLst>
        </p:cNvPr>
        <p:cNvGrpSpPr/>
        <p:nvPr/>
      </p:nvGrpSpPr>
      <p:grpSpPr>
        <a:xfrm>
          <a:off x="0" y="0"/>
          <a:ext cx="0" cy="0"/>
          <a:chOff x="0" y="0"/>
          <a:chExt cx="0" cy="0"/>
        </a:xfrm>
      </p:grpSpPr>
      <p:graphicFrame>
        <p:nvGraphicFramePr>
          <p:cNvPr id="3" name="Object 23">
            <a:extLst>
              <a:ext uri="{FF2B5EF4-FFF2-40B4-BE49-F238E27FC236}">
                <a16:creationId xmlns:a16="http://schemas.microsoft.com/office/drawing/2014/main" id="{BA302A0B-30F8-4DAE-0029-FD83BFD77DCC}"/>
              </a:ext>
            </a:extLst>
          </p:cNvPr>
          <p:cNvGraphicFramePr>
            <a:graphicFrameLocks/>
          </p:cNvGraphicFramePr>
          <p:nvPr>
            <p:extLst>
              <p:ext uri="{D42A27DB-BD31-4B8C-83A1-F6EECF244321}">
                <p14:modId xmlns:p14="http://schemas.microsoft.com/office/powerpoint/2010/main" val="389605455"/>
              </p:ext>
            </p:extLst>
          </p:nvPr>
        </p:nvGraphicFramePr>
        <p:xfrm>
          <a:off x="-278041" y="1436581"/>
          <a:ext cx="10412360" cy="4304532"/>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Posição do Número do Diapositivo 1">
            <a:extLst>
              <a:ext uri="{FF2B5EF4-FFF2-40B4-BE49-F238E27FC236}">
                <a16:creationId xmlns:a16="http://schemas.microsoft.com/office/drawing/2014/main" id="{BA31333D-95F5-433F-5D09-F7184205B534}"/>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10</a:t>
            </a:fld>
            <a:endParaRPr lang="ru-RU" dirty="0">
              <a:solidFill>
                <a:schemeClr val="bg1"/>
              </a:solidFill>
            </a:endParaRPr>
          </a:p>
        </p:txBody>
      </p:sp>
      <p:pic>
        <p:nvPicPr>
          <p:cNvPr id="5" name="Gráfico 4">
            <a:extLst>
              <a:ext uri="{FF2B5EF4-FFF2-40B4-BE49-F238E27FC236}">
                <a16:creationId xmlns:a16="http://schemas.microsoft.com/office/drawing/2014/main" id="{4466D1A8-3EEE-3D99-2921-AE34C50712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C66BBF36-DE5A-0493-8336-C370DE8AE793}"/>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0" name="CaixaDeTexto 9">
            <a:extLst>
              <a:ext uri="{FF2B5EF4-FFF2-40B4-BE49-F238E27FC236}">
                <a16:creationId xmlns:a16="http://schemas.microsoft.com/office/drawing/2014/main" id="{AB87F5C9-6923-5882-9C0E-A1B2B1255BE5}"/>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13" name="Retângulo: Cantos Arredondados 12">
            <a:extLst>
              <a:ext uri="{FF2B5EF4-FFF2-40B4-BE49-F238E27FC236}">
                <a16:creationId xmlns:a16="http://schemas.microsoft.com/office/drawing/2014/main" id="{68EE5FF5-F437-6358-A0C2-D2DA8AE62DF4}"/>
              </a:ext>
            </a:extLst>
          </p:cNvPr>
          <p:cNvSpPr/>
          <p:nvPr/>
        </p:nvSpPr>
        <p:spPr>
          <a:xfrm>
            <a:off x="8823559" y="1903940"/>
            <a:ext cx="3077982" cy="1117835"/>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15" name="Agrupar 14">
            <a:extLst>
              <a:ext uri="{FF2B5EF4-FFF2-40B4-BE49-F238E27FC236}">
                <a16:creationId xmlns:a16="http://schemas.microsoft.com/office/drawing/2014/main" id="{FE4FEDBC-BAE4-0D8B-31B2-0AF00B8F39F1}"/>
              </a:ext>
            </a:extLst>
          </p:cNvPr>
          <p:cNvGrpSpPr/>
          <p:nvPr/>
        </p:nvGrpSpPr>
        <p:grpSpPr>
          <a:xfrm>
            <a:off x="7866835" y="1358766"/>
            <a:ext cx="1552488" cy="1153128"/>
            <a:chOff x="8371688" y="2026312"/>
            <a:chExt cx="904806" cy="693705"/>
          </a:xfrm>
          <a:effectLst/>
        </p:grpSpPr>
        <p:sp>
          <p:nvSpPr>
            <p:cNvPr id="16" name="Oval 15">
              <a:extLst>
                <a:ext uri="{FF2B5EF4-FFF2-40B4-BE49-F238E27FC236}">
                  <a16:creationId xmlns:a16="http://schemas.microsoft.com/office/drawing/2014/main" id="{357238FE-9031-3D4E-16AE-A049DCAD7878}"/>
                </a:ext>
              </a:extLst>
            </p:cNvPr>
            <p:cNvSpPr/>
            <p:nvPr/>
          </p:nvSpPr>
          <p:spPr>
            <a:xfrm>
              <a:off x="8474219" y="2026312"/>
              <a:ext cx="699744" cy="69370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7" name="CaixaDeTexto 16">
              <a:extLst>
                <a:ext uri="{FF2B5EF4-FFF2-40B4-BE49-F238E27FC236}">
                  <a16:creationId xmlns:a16="http://schemas.microsoft.com/office/drawing/2014/main" id="{EDF2F38E-D8E7-DD9B-A3C5-8631649D814E}"/>
                </a:ext>
              </a:extLst>
            </p:cNvPr>
            <p:cNvSpPr txBox="1"/>
            <p:nvPr/>
          </p:nvSpPr>
          <p:spPr>
            <a:xfrm>
              <a:off x="8371688" y="2182153"/>
              <a:ext cx="904806" cy="444370"/>
            </a:xfrm>
            <a:prstGeom prst="rect">
              <a:avLst/>
            </a:prstGeom>
            <a:noFill/>
          </p:spPr>
          <p:txBody>
            <a:bodyPr wrap="square" rtlCol="0">
              <a:spAutoFit/>
            </a:bodyPr>
            <a:lstStyle/>
            <a:p>
              <a:pPr algn="ctr"/>
              <a:r>
                <a:rPr lang="pt-PT" sz="2100" b="1" dirty="0">
                  <a:solidFill>
                    <a:srgbClr val="DBA223"/>
                  </a:solidFill>
                  <a:latin typeface="Arial" panose="020B0604020202020204" pitchFamily="34" charset="0"/>
                </a:rPr>
                <a:t>272,3</a:t>
              </a:r>
            </a:p>
            <a:p>
              <a:pPr algn="ctr"/>
              <a:r>
                <a:rPr lang="pt-PT" sz="2100" b="1" dirty="0">
                  <a:solidFill>
                    <a:srgbClr val="DBA223"/>
                  </a:solidFill>
                  <a:latin typeface="Arial" panose="020B0604020202020204" pitchFamily="34" charset="0"/>
                </a:rPr>
                <a:t>PMP</a:t>
              </a:r>
            </a:p>
          </p:txBody>
        </p:sp>
      </p:grpSp>
      <p:sp>
        <p:nvSpPr>
          <p:cNvPr id="20" name="CaixaDeTexto 19">
            <a:extLst>
              <a:ext uri="{FF2B5EF4-FFF2-40B4-BE49-F238E27FC236}">
                <a16:creationId xmlns:a16="http://schemas.microsoft.com/office/drawing/2014/main" id="{6415CEE1-4FD9-F146-C57B-F1A8CFA5B7B6}"/>
              </a:ext>
            </a:extLst>
          </p:cNvPr>
          <p:cNvSpPr txBox="1"/>
          <p:nvPr/>
        </p:nvSpPr>
        <p:spPr>
          <a:xfrm>
            <a:off x="9178106" y="2150704"/>
            <a:ext cx="2600940" cy="692497"/>
          </a:xfrm>
          <a:prstGeom prst="rect">
            <a:avLst/>
          </a:prstGeom>
          <a:noFill/>
        </p:spPr>
        <p:txBody>
          <a:bodyPr wrap="square" rtlCol="0">
            <a:spAutoFit/>
          </a:bodyPr>
          <a:lstStyle/>
          <a:p>
            <a:r>
              <a:rPr lang="pt-PT" sz="1300" b="1" dirty="0">
                <a:solidFill>
                  <a:srgbClr val="000000"/>
                </a:solidFill>
                <a:latin typeface="Arial" panose="020B0604020202020204" pitchFamily="34" charset="0"/>
              </a:rPr>
              <a:t>Incidência total </a:t>
            </a:r>
            <a:r>
              <a:rPr lang="pt-PT" sz="1300" dirty="0">
                <a:solidFill>
                  <a:srgbClr val="000000"/>
                </a:solidFill>
                <a:latin typeface="Arial" panose="020B0604020202020204" pitchFamily="34" charset="0"/>
              </a:rPr>
              <a:t>de novos doentes a iniciar Tratamento Substitutivo da Função Renal</a:t>
            </a:r>
          </a:p>
        </p:txBody>
      </p:sp>
      <p:sp>
        <p:nvSpPr>
          <p:cNvPr id="4" name="Retângulo 3">
            <a:extLst>
              <a:ext uri="{FF2B5EF4-FFF2-40B4-BE49-F238E27FC236}">
                <a16:creationId xmlns:a16="http://schemas.microsoft.com/office/drawing/2014/main" id="{84975754-EBD2-7029-94A3-E5A0EF740B52}"/>
              </a:ext>
            </a:extLst>
          </p:cNvPr>
          <p:cNvSpPr/>
          <p:nvPr/>
        </p:nvSpPr>
        <p:spPr>
          <a:xfrm>
            <a:off x="-1" y="184170"/>
            <a:ext cx="6410633"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CaixaDeTexto 5">
            <a:extLst>
              <a:ext uri="{FF2B5EF4-FFF2-40B4-BE49-F238E27FC236}">
                <a16:creationId xmlns:a16="http://schemas.microsoft.com/office/drawing/2014/main" id="{09FEAAC3-D6B8-7523-11B5-808AF69FE8E0}"/>
              </a:ext>
            </a:extLst>
          </p:cNvPr>
          <p:cNvSpPr txBox="1"/>
          <p:nvPr/>
        </p:nvSpPr>
        <p:spPr>
          <a:xfrm>
            <a:off x="137403" y="238786"/>
            <a:ext cx="9581341" cy="338554"/>
          </a:xfrm>
          <a:prstGeom prst="rect">
            <a:avLst/>
          </a:prstGeom>
          <a:noFill/>
        </p:spPr>
        <p:txBody>
          <a:bodyPr wrap="square" rtlCol="0">
            <a:spAutoFit/>
          </a:bodyPr>
          <a:lstStyle/>
          <a:p>
            <a:r>
              <a:rPr lang="pt-PT" sz="1600" b="1" dirty="0">
                <a:solidFill>
                  <a:schemeClr val="bg1"/>
                </a:solidFill>
                <a:latin typeface="Arial" panose="020B0604020202020204" pitchFamily="34" charset="0"/>
              </a:rPr>
              <a:t>INCIDÊNCIA (PMP) DE NOVOS DOENTES EM TSFR EM 2025</a:t>
            </a:r>
          </a:p>
        </p:txBody>
      </p:sp>
      <p:pic>
        <p:nvPicPr>
          <p:cNvPr id="7" name="Imagem 6" descr="Logotipo, nome da empresa&#10;&#10;O conteúdo gerado por IA pode estar incorreto.">
            <a:extLst>
              <a:ext uri="{FF2B5EF4-FFF2-40B4-BE49-F238E27FC236}">
                <a16:creationId xmlns:a16="http://schemas.microsoft.com/office/drawing/2014/main" id="{0894B7D6-7727-4833-0712-6EF29455DD2A}"/>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180040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FBED4-F604-73F7-2B7D-54AAF43BF2A7}"/>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003237BC-6AF1-7B09-41EC-CA24F581F5BB}"/>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11</a:t>
            </a:fld>
            <a:endParaRPr lang="ru-RU" dirty="0">
              <a:solidFill>
                <a:schemeClr val="bg1"/>
              </a:solidFill>
            </a:endParaRPr>
          </a:p>
        </p:txBody>
      </p:sp>
      <p:pic>
        <p:nvPicPr>
          <p:cNvPr id="5" name="Gráfico 4">
            <a:extLst>
              <a:ext uri="{FF2B5EF4-FFF2-40B4-BE49-F238E27FC236}">
                <a16:creationId xmlns:a16="http://schemas.microsoft.com/office/drawing/2014/main" id="{1188B18D-5076-2234-8246-45D8281D17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9B2520A3-FF5F-9156-59D9-2DC100434941}"/>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0" name="CaixaDeTexto 9">
            <a:extLst>
              <a:ext uri="{FF2B5EF4-FFF2-40B4-BE49-F238E27FC236}">
                <a16:creationId xmlns:a16="http://schemas.microsoft.com/office/drawing/2014/main" id="{463078B6-8DD4-9288-AE4C-3983A3A99A51}"/>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graphicFrame>
        <p:nvGraphicFramePr>
          <p:cNvPr id="4" name="Object 23">
            <a:extLst>
              <a:ext uri="{FF2B5EF4-FFF2-40B4-BE49-F238E27FC236}">
                <a16:creationId xmlns:a16="http://schemas.microsoft.com/office/drawing/2014/main" id="{43FFFCFB-B98E-BC06-8683-683A6C5CCE8D}"/>
              </a:ext>
            </a:extLst>
          </p:cNvPr>
          <p:cNvGraphicFramePr>
            <a:graphicFrameLocks/>
          </p:cNvGraphicFramePr>
          <p:nvPr>
            <p:extLst>
              <p:ext uri="{D42A27DB-BD31-4B8C-83A1-F6EECF244321}">
                <p14:modId xmlns:p14="http://schemas.microsoft.com/office/powerpoint/2010/main" val="4110325677"/>
              </p:ext>
            </p:extLst>
          </p:nvPr>
        </p:nvGraphicFramePr>
        <p:xfrm>
          <a:off x="780198" y="1663712"/>
          <a:ext cx="8793023" cy="4168690"/>
        </p:xfrm>
        <a:graphic>
          <a:graphicData uri="http://schemas.openxmlformats.org/drawingml/2006/chart">
            <c:chart xmlns:c="http://schemas.openxmlformats.org/drawingml/2006/chart" xmlns:r="http://schemas.openxmlformats.org/officeDocument/2006/relationships" r:id="rId4"/>
          </a:graphicData>
        </a:graphic>
      </p:graphicFrame>
      <p:sp>
        <p:nvSpPr>
          <p:cNvPr id="9" name="Retângulo: Cantos Arredondados 8">
            <a:extLst>
              <a:ext uri="{FF2B5EF4-FFF2-40B4-BE49-F238E27FC236}">
                <a16:creationId xmlns:a16="http://schemas.microsoft.com/office/drawing/2014/main" id="{F90E6D2A-387C-D469-2BD9-3F3C08FEAB6C}"/>
              </a:ext>
            </a:extLst>
          </p:cNvPr>
          <p:cNvSpPr/>
          <p:nvPr/>
        </p:nvSpPr>
        <p:spPr>
          <a:xfrm>
            <a:off x="9444135" y="2157766"/>
            <a:ext cx="2526067" cy="1009196"/>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13" name="Agrupar 12">
            <a:extLst>
              <a:ext uri="{FF2B5EF4-FFF2-40B4-BE49-F238E27FC236}">
                <a16:creationId xmlns:a16="http://schemas.microsoft.com/office/drawing/2014/main" id="{97416754-E74A-4E0D-F20A-84D85555701F}"/>
              </a:ext>
            </a:extLst>
          </p:cNvPr>
          <p:cNvGrpSpPr/>
          <p:nvPr/>
        </p:nvGrpSpPr>
        <p:grpSpPr>
          <a:xfrm>
            <a:off x="9054294" y="1497678"/>
            <a:ext cx="1123229" cy="836654"/>
            <a:chOff x="8371688" y="2026312"/>
            <a:chExt cx="904806" cy="693705"/>
          </a:xfrm>
          <a:effectLst/>
        </p:grpSpPr>
        <p:sp>
          <p:nvSpPr>
            <p:cNvPr id="15" name="Oval 15">
              <a:extLst>
                <a:ext uri="{FF2B5EF4-FFF2-40B4-BE49-F238E27FC236}">
                  <a16:creationId xmlns:a16="http://schemas.microsoft.com/office/drawing/2014/main" id="{64E238D2-4492-0630-5376-00D9C4058878}"/>
                </a:ext>
              </a:extLst>
            </p:cNvPr>
            <p:cNvSpPr/>
            <p:nvPr/>
          </p:nvSpPr>
          <p:spPr>
            <a:xfrm>
              <a:off x="8474219" y="2026312"/>
              <a:ext cx="699744" cy="69370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6" name="CaixaDeTexto 15">
              <a:extLst>
                <a:ext uri="{FF2B5EF4-FFF2-40B4-BE49-F238E27FC236}">
                  <a16:creationId xmlns:a16="http://schemas.microsoft.com/office/drawing/2014/main" id="{C4FA7F28-58C9-0587-45E6-8E7EF7F31CBB}"/>
                </a:ext>
              </a:extLst>
            </p:cNvPr>
            <p:cNvSpPr txBox="1"/>
            <p:nvPr/>
          </p:nvSpPr>
          <p:spPr>
            <a:xfrm>
              <a:off x="8371688" y="2218757"/>
              <a:ext cx="904806" cy="344507"/>
            </a:xfrm>
            <a:prstGeom prst="rect">
              <a:avLst/>
            </a:prstGeom>
            <a:noFill/>
          </p:spPr>
          <p:txBody>
            <a:bodyPr wrap="square" rtlCol="0">
              <a:spAutoFit/>
            </a:bodyPr>
            <a:lstStyle/>
            <a:p>
              <a:pPr algn="ctr"/>
              <a:r>
                <a:rPr lang="pt-PT" sz="2100" b="1" dirty="0">
                  <a:solidFill>
                    <a:srgbClr val="DBA223"/>
                  </a:solidFill>
                  <a:latin typeface="Arial" panose="020B0604020202020204" pitchFamily="34" charset="0"/>
                </a:rPr>
                <a:t>-1,5 %</a:t>
              </a:r>
            </a:p>
          </p:txBody>
        </p:sp>
      </p:grpSp>
      <p:sp>
        <p:nvSpPr>
          <p:cNvPr id="17" name="CaixaDeTexto 16">
            <a:extLst>
              <a:ext uri="{FF2B5EF4-FFF2-40B4-BE49-F238E27FC236}">
                <a16:creationId xmlns:a16="http://schemas.microsoft.com/office/drawing/2014/main" id="{65B847E0-736A-A579-ADA9-D251A6628E98}"/>
              </a:ext>
            </a:extLst>
          </p:cNvPr>
          <p:cNvSpPr txBox="1"/>
          <p:nvPr/>
        </p:nvSpPr>
        <p:spPr>
          <a:xfrm>
            <a:off x="9615908" y="2298654"/>
            <a:ext cx="2576092" cy="692497"/>
          </a:xfrm>
          <a:prstGeom prst="rect">
            <a:avLst/>
          </a:prstGeom>
          <a:noFill/>
        </p:spPr>
        <p:txBody>
          <a:bodyPr wrap="square" rtlCol="0">
            <a:spAutoFit/>
          </a:bodyPr>
          <a:lstStyle/>
          <a:p>
            <a:r>
              <a:rPr lang="pt-PT" sz="1300" b="1" dirty="0">
                <a:solidFill>
                  <a:srgbClr val="000000"/>
                </a:solidFill>
                <a:latin typeface="Arial" panose="020B0604020202020204" pitchFamily="34" charset="0"/>
              </a:rPr>
              <a:t>Redução de 1,5 % na incidência</a:t>
            </a:r>
            <a:r>
              <a:rPr lang="pt-PT" sz="1300" dirty="0">
                <a:solidFill>
                  <a:srgbClr val="000000"/>
                </a:solidFill>
                <a:latin typeface="Arial" panose="020B0604020202020204" pitchFamily="34" charset="0"/>
              </a:rPr>
              <a:t> de novos doentes em diálise em relação a 2024</a:t>
            </a:r>
          </a:p>
        </p:txBody>
      </p:sp>
      <p:sp>
        <p:nvSpPr>
          <p:cNvPr id="3" name="Retângulo 2">
            <a:extLst>
              <a:ext uri="{FF2B5EF4-FFF2-40B4-BE49-F238E27FC236}">
                <a16:creationId xmlns:a16="http://schemas.microsoft.com/office/drawing/2014/main" id="{98A70E5A-B174-F557-F897-DA9D44D8AC55}"/>
              </a:ext>
            </a:extLst>
          </p:cNvPr>
          <p:cNvSpPr/>
          <p:nvPr/>
        </p:nvSpPr>
        <p:spPr>
          <a:xfrm>
            <a:off x="-1" y="184170"/>
            <a:ext cx="8111614"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CaixaDeTexto 5">
            <a:extLst>
              <a:ext uri="{FF2B5EF4-FFF2-40B4-BE49-F238E27FC236}">
                <a16:creationId xmlns:a16="http://schemas.microsoft.com/office/drawing/2014/main" id="{84B182DA-6FD3-3E79-9ED7-0F9519807BAA}"/>
              </a:ext>
            </a:extLst>
          </p:cNvPr>
          <p:cNvSpPr txBox="1"/>
          <p:nvPr/>
        </p:nvSpPr>
        <p:spPr>
          <a:xfrm>
            <a:off x="137403" y="238786"/>
            <a:ext cx="9581341" cy="338554"/>
          </a:xfrm>
          <a:prstGeom prst="rect">
            <a:avLst/>
          </a:prstGeom>
          <a:noFill/>
        </p:spPr>
        <p:txBody>
          <a:bodyPr wrap="square" rtlCol="0">
            <a:spAutoFit/>
          </a:bodyPr>
          <a:lstStyle/>
          <a:p>
            <a:r>
              <a:rPr lang="pt-PT" sz="1600" b="1" dirty="0">
                <a:solidFill>
                  <a:schemeClr val="bg1"/>
                </a:solidFill>
                <a:latin typeface="Arial" panose="020B0604020202020204" pitchFamily="34" charset="0"/>
              </a:rPr>
              <a:t>INCIDÊNCIA DE NOVOS DOENTES A INICIAR </a:t>
            </a:r>
            <a:r>
              <a:rPr lang="pt-PT" sz="1600" b="1" u="sng" dirty="0">
                <a:solidFill>
                  <a:schemeClr val="bg1"/>
                </a:solidFill>
                <a:latin typeface="Arial" panose="020B0604020202020204" pitchFamily="34" charset="0"/>
              </a:rPr>
              <a:t>DIÁLISE</a:t>
            </a:r>
            <a:r>
              <a:rPr lang="pt-PT" sz="1600" b="1" dirty="0">
                <a:solidFill>
                  <a:schemeClr val="bg1"/>
                </a:solidFill>
                <a:latin typeface="Arial" panose="020B0604020202020204" pitchFamily="34" charset="0"/>
              </a:rPr>
              <a:t> (HD+DP) PMP 2005-2025</a:t>
            </a:r>
          </a:p>
        </p:txBody>
      </p:sp>
      <p:pic>
        <p:nvPicPr>
          <p:cNvPr id="7" name="Imagem 6" descr="Logotipo, nome da empresa&#10;&#10;O conteúdo gerado por IA pode estar incorreto.">
            <a:extLst>
              <a:ext uri="{FF2B5EF4-FFF2-40B4-BE49-F238E27FC236}">
                <a16:creationId xmlns:a16="http://schemas.microsoft.com/office/drawing/2014/main" id="{C4E8DB4A-EE8D-515E-ACD6-5FA05662009E}"/>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221548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B9E07-3542-5F91-93E0-D877B9E363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F251C-03DA-2EE3-C552-5A6DC14E6C91}"/>
              </a:ext>
            </a:extLst>
          </p:cNvPr>
          <p:cNvSpPr>
            <a:spLocks/>
          </p:cNvSpPr>
          <p:nvPr/>
        </p:nvSpPr>
        <p:spPr>
          <a:xfrm>
            <a:off x="2800" y="-2802"/>
            <a:ext cx="12192001" cy="6860801"/>
          </a:xfrm>
          <a:prstGeom prst="rect">
            <a:avLst/>
          </a:prstGeom>
          <a:gradFill flip="none" rotWithShape="1">
            <a:gsLst>
              <a:gs pos="0">
                <a:srgbClr val="831D1C">
                  <a:shade val="30000"/>
                  <a:satMod val="115000"/>
                </a:srgbClr>
              </a:gs>
              <a:gs pos="50000">
                <a:srgbClr val="831D1C">
                  <a:shade val="67500"/>
                  <a:satMod val="115000"/>
                </a:srgbClr>
              </a:gs>
              <a:gs pos="100000">
                <a:srgbClr val="831D1C">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Marcador de Posição do Número do Diapositivo 3">
            <a:extLst>
              <a:ext uri="{FF2B5EF4-FFF2-40B4-BE49-F238E27FC236}">
                <a16:creationId xmlns:a16="http://schemas.microsoft.com/office/drawing/2014/main" id="{92D690F4-1E91-200B-C75F-436C39AFA04C}"/>
              </a:ext>
            </a:extLst>
          </p:cNvPr>
          <p:cNvSpPr>
            <a:spLocks noGrp="1"/>
          </p:cNvSpPr>
          <p:nvPr>
            <p:ph type="sldNum" sz="quarter" idx="12"/>
          </p:nvPr>
        </p:nvSpPr>
        <p:spPr/>
        <p:txBody>
          <a:bodyPr/>
          <a:lstStyle/>
          <a:p>
            <a:fld id="{C4730313-29A6-4D5B-A27A-B362436FA5D8}" type="slidenum">
              <a:rPr lang="ru-RU" smtClean="0"/>
              <a:t>12</a:t>
            </a:fld>
            <a:endParaRPr lang="ru-RU"/>
          </a:p>
        </p:txBody>
      </p:sp>
      <p:sp>
        <p:nvSpPr>
          <p:cNvPr id="15" name="Retângulo 14">
            <a:extLst>
              <a:ext uri="{FF2B5EF4-FFF2-40B4-BE49-F238E27FC236}">
                <a16:creationId xmlns:a16="http://schemas.microsoft.com/office/drawing/2014/main" id="{3AAB9B4E-004D-5426-2046-44DC2BCFC517}"/>
              </a:ext>
            </a:extLst>
          </p:cNvPr>
          <p:cNvSpPr/>
          <p:nvPr/>
        </p:nvSpPr>
        <p:spPr>
          <a:xfrm>
            <a:off x="1" y="5833641"/>
            <a:ext cx="12192000" cy="1021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pic>
        <p:nvPicPr>
          <p:cNvPr id="19" name="Gráfico 18">
            <a:extLst>
              <a:ext uri="{FF2B5EF4-FFF2-40B4-BE49-F238E27FC236}">
                <a16:creationId xmlns:a16="http://schemas.microsoft.com/office/drawing/2014/main" id="{3F5591C7-5682-D751-9276-9A926F14A7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63290" y="5956394"/>
            <a:ext cx="2318796" cy="799911"/>
          </a:xfrm>
          <a:prstGeom prst="rect">
            <a:avLst/>
          </a:prstGeom>
        </p:spPr>
      </p:pic>
      <p:sp>
        <p:nvSpPr>
          <p:cNvPr id="16" name="CaixaDeTexto 15">
            <a:extLst>
              <a:ext uri="{FF2B5EF4-FFF2-40B4-BE49-F238E27FC236}">
                <a16:creationId xmlns:a16="http://schemas.microsoft.com/office/drawing/2014/main" id="{55DD430E-D120-3392-E7C3-52384A0CA64A}"/>
              </a:ext>
            </a:extLst>
          </p:cNvPr>
          <p:cNvSpPr txBox="1"/>
          <p:nvPr/>
        </p:nvSpPr>
        <p:spPr>
          <a:xfrm>
            <a:off x="4660777" y="682907"/>
            <a:ext cx="6821309" cy="646331"/>
          </a:xfrm>
          <a:prstGeom prst="rect">
            <a:avLst/>
          </a:prstGeom>
          <a:noFill/>
        </p:spPr>
        <p:txBody>
          <a:bodyPr wrap="square" rtlCol="0">
            <a:spAutoFit/>
          </a:bodyPr>
          <a:lstStyle/>
          <a:p>
            <a:pPr algn="r"/>
            <a:r>
              <a:rPr lang="en-US" sz="3600" dirty="0">
                <a:solidFill>
                  <a:schemeClr val="bg1"/>
                </a:solidFill>
                <a:latin typeface="Montserrat SemiBold" panose="00000700000000000000" pitchFamily="50" charset="0"/>
              </a:rPr>
              <a:t>COMO NOS COMPARAMOS</a:t>
            </a:r>
            <a:endParaRPr lang="pt-PT" sz="3600" dirty="0">
              <a:solidFill>
                <a:schemeClr val="bg1"/>
              </a:solidFill>
              <a:latin typeface="Montserrat SemiBold" panose="00000700000000000000" pitchFamily="50" charset="0"/>
            </a:endParaRPr>
          </a:p>
        </p:txBody>
      </p:sp>
      <p:sp>
        <p:nvSpPr>
          <p:cNvPr id="3" name="CaixaDeTexto 2">
            <a:extLst>
              <a:ext uri="{FF2B5EF4-FFF2-40B4-BE49-F238E27FC236}">
                <a16:creationId xmlns:a16="http://schemas.microsoft.com/office/drawing/2014/main" id="{79AE661D-6833-4954-6E4A-05D00A2F8FD5}"/>
              </a:ext>
            </a:extLst>
          </p:cNvPr>
          <p:cNvSpPr txBox="1"/>
          <p:nvPr/>
        </p:nvSpPr>
        <p:spPr>
          <a:xfrm>
            <a:off x="5531284" y="1329238"/>
            <a:ext cx="5832676" cy="369332"/>
          </a:xfrm>
          <a:prstGeom prst="rect">
            <a:avLst/>
          </a:prstGeom>
          <a:noFill/>
        </p:spPr>
        <p:txBody>
          <a:bodyPr wrap="square" rtlCol="0">
            <a:spAutoFit/>
          </a:bodyPr>
          <a:lstStyle/>
          <a:p>
            <a:pPr algn="r"/>
            <a:r>
              <a:rPr lang="pt-PT" dirty="0">
                <a:solidFill>
                  <a:schemeClr val="bg1"/>
                </a:solidFill>
                <a:latin typeface="Arial" panose="020B0604020202020204" pitchFamily="34" charset="0"/>
              </a:rPr>
              <a:t>Incidência</a:t>
            </a:r>
          </a:p>
        </p:txBody>
      </p:sp>
      <p:pic>
        <p:nvPicPr>
          <p:cNvPr id="5" name="Imagem 4" descr="Uma imagem contendo aeronave&#10;&#10;O conteúdo gerado por IA pode estar incorreto.">
            <a:extLst>
              <a:ext uri="{FF2B5EF4-FFF2-40B4-BE49-F238E27FC236}">
                <a16:creationId xmlns:a16="http://schemas.microsoft.com/office/drawing/2014/main" id="{564BE4E1-1535-25F2-24F9-0EC86CD13A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25182"/>
            <a:ext cx="3212162" cy="3867028"/>
          </a:xfrm>
          <a:prstGeom prst="rect">
            <a:avLst/>
          </a:prstGeom>
        </p:spPr>
      </p:pic>
      <p:sp>
        <p:nvSpPr>
          <p:cNvPr id="6" name="CaixaDeTexto 5">
            <a:extLst>
              <a:ext uri="{FF2B5EF4-FFF2-40B4-BE49-F238E27FC236}">
                <a16:creationId xmlns:a16="http://schemas.microsoft.com/office/drawing/2014/main" id="{A6C6D353-B43D-B486-AB4B-5A22A7487BE0}"/>
              </a:ext>
            </a:extLst>
          </p:cNvPr>
          <p:cNvSpPr txBox="1"/>
          <p:nvPr/>
        </p:nvSpPr>
        <p:spPr>
          <a:xfrm>
            <a:off x="1350123" y="3471461"/>
            <a:ext cx="457511" cy="1015663"/>
          </a:xfrm>
          <a:prstGeom prst="rect">
            <a:avLst/>
          </a:prstGeom>
          <a:noFill/>
        </p:spPr>
        <p:txBody>
          <a:bodyPr wrap="square" rtlCol="0">
            <a:spAutoFit/>
          </a:bodyPr>
          <a:lstStyle/>
          <a:p>
            <a:pPr algn="ctr"/>
            <a:r>
              <a:rPr lang="pt-PT" sz="6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852774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7D5A2-321E-DBF7-DC35-7B9EB2E408ED}"/>
            </a:ext>
          </a:extLst>
        </p:cNvPr>
        <p:cNvGrpSpPr/>
        <p:nvPr/>
      </p:nvGrpSpPr>
      <p:grpSpPr>
        <a:xfrm>
          <a:off x="0" y="0"/>
          <a:ext cx="0" cy="0"/>
          <a:chOff x="0" y="0"/>
          <a:chExt cx="0" cy="0"/>
        </a:xfrm>
      </p:grpSpPr>
      <p:sp>
        <p:nvSpPr>
          <p:cNvPr id="7" name="Retângulo 6">
            <a:extLst>
              <a:ext uri="{FF2B5EF4-FFF2-40B4-BE49-F238E27FC236}">
                <a16:creationId xmlns:a16="http://schemas.microsoft.com/office/drawing/2014/main" id="{B451E7F4-E18C-1192-D850-B339087FADF5}"/>
              </a:ext>
            </a:extLst>
          </p:cNvPr>
          <p:cNvSpPr/>
          <p:nvPr/>
        </p:nvSpPr>
        <p:spPr>
          <a:xfrm>
            <a:off x="0" y="184170"/>
            <a:ext cx="470408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 name="Marcador de Posição do Número do Diapositivo 1">
            <a:extLst>
              <a:ext uri="{FF2B5EF4-FFF2-40B4-BE49-F238E27FC236}">
                <a16:creationId xmlns:a16="http://schemas.microsoft.com/office/drawing/2014/main" id="{50ACA4AB-FC58-CF8F-7AA1-814015041CA3}"/>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13</a:t>
            </a:fld>
            <a:endParaRPr lang="ru-RU" dirty="0">
              <a:solidFill>
                <a:schemeClr val="bg1"/>
              </a:solidFill>
            </a:endParaRPr>
          </a:p>
        </p:txBody>
      </p:sp>
      <p:pic>
        <p:nvPicPr>
          <p:cNvPr id="5" name="Gráfico 4">
            <a:extLst>
              <a:ext uri="{FF2B5EF4-FFF2-40B4-BE49-F238E27FC236}">
                <a16:creationId xmlns:a16="http://schemas.microsoft.com/office/drawing/2014/main" id="{3BC3ED6D-DBE2-E35B-5BC5-E204DA76D8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602D6761-A6E2-07CE-964A-33C0F42EB159}"/>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D0E2EE1E-E65D-66F1-6CE4-D0AF04BB84BC}"/>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9" name="CaixaDeTexto 8">
            <a:extLst>
              <a:ext uri="{FF2B5EF4-FFF2-40B4-BE49-F238E27FC236}">
                <a16:creationId xmlns:a16="http://schemas.microsoft.com/office/drawing/2014/main" id="{E814E892-B4DE-F206-767B-FF99D08C401F}"/>
              </a:ext>
            </a:extLst>
          </p:cNvPr>
          <p:cNvSpPr txBox="1"/>
          <p:nvPr/>
        </p:nvSpPr>
        <p:spPr>
          <a:xfrm>
            <a:off x="209559" y="242083"/>
            <a:ext cx="6141720" cy="338554"/>
          </a:xfrm>
          <a:prstGeom prst="rect">
            <a:avLst/>
          </a:prstGeom>
          <a:noFill/>
        </p:spPr>
        <p:txBody>
          <a:bodyPr wrap="square">
            <a:spAutoFit/>
          </a:bodyPr>
          <a:lstStyle/>
          <a:p>
            <a:r>
              <a:rPr lang="pt-PT" sz="1600" b="1" dirty="0">
                <a:solidFill>
                  <a:schemeClr val="bg1"/>
                </a:solidFill>
                <a:latin typeface="Arial" panose="020B0604020202020204" pitchFamily="34" charset="0"/>
              </a:rPr>
              <a:t>DADOS DA INCIDÊNCIA DA ERA 2023</a:t>
            </a:r>
          </a:p>
        </p:txBody>
      </p:sp>
      <p:pic>
        <p:nvPicPr>
          <p:cNvPr id="6" name="Imagem 5" descr="Interface gráfica do usuário, Aplicativo&#10;&#10;O conteúdo gerado por IA pode estar incorreto.">
            <a:extLst>
              <a:ext uri="{FF2B5EF4-FFF2-40B4-BE49-F238E27FC236}">
                <a16:creationId xmlns:a16="http://schemas.microsoft.com/office/drawing/2014/main" id="{B4E51B32-F8BA-0A6D-1084-3C0A2862274F}"/>
              </a:ext>
            </a:extLst>
          </p:cNvPr>
          <p:cNvPicPr>
            <a:picLocks noChangeAspect="1"/>
          </p:cNvPicPr>
          <p:nvPr/>
        </p:nvPicPr>
        <p:blipFill>
          <a:blip r:embed="rId5">
            <a:extLst>
              <a:ext uri="{28A0092B-C50C-407E-A947-70E740481C1C}">
                <a14:useLocalDpi xmlns:a14="http://schemas.microsoft.com/office/drawing/2010/main" val="0"/>
              </a:ext>
            </a:extLst>
          </a:blip>
          <a:srcRect l="19313" t="27901" r="11247" b="13526"/>
          <a:stretch>
            <a:fillRect/>
          </a:stretch>
        </p:blipFill>
        <p:spPr>
          <a:xfrm>
            <a:off x="1675377" y="1266965"/>
            <a:ext cx="8931602" cy="4452638"/>
          </a:xfrm>
          <a:prstGeom prst="rect">
            <a:avLst/>
          </a:prstGeom>
        </p:spPr>
      </p:pic>
      <p:pic>
        <p:nvPicPr>
          <p:cNvPr id="3" name="Imagem 2" descr="Logotipo, nome da empresa&#10;&#10;O conteúdo gerado por IA pode estar incorreto.">
            <a:extLst>
              <a:ext uri="{FF2B5EF4-FFF2-40B4-BE49-F238E27FC236}">
                <a16:creationId xmlns:a16="http://schemas.microsoft.com/office/drawing/2014/main" id="{C2799426-2E1D-E4AA-5B15-F55488CC4366}"/>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1856996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1876-16FB-5ED0-26DC-F8643F406CF2}"/>
            </a:ext>
          </a:extLst>
        </p:cNvPr>
        <p:cNvGrpSpPr/>
        <p:nvPr/>
      </p:nvGrpSpPr>
      <p:grpSpPr>
        <a:xfrm>
          <a:off x="0" y="0"/>
          <a:ext cx="0" cy="0"/>
          <a:chOff x="0" y="0"/>
          <a:chExt cx="0" cy="0"/>
        </a:xfrm>
      </p:grpSpPr>
      <p:pic>
        <p:nvPicPr>
          <p:cNvPr id="7" name="Imagem 6" descr="Interface gráfica do usuário, Aplicativo&#10;&#10;O conteúdo gerado por IA pode estar incorreto.">
            <a:extLst>
              <a:ext uri="{FF2B5EF4-FFF2-40B4-BE49-F238E27FC236}">
                <a16:creationId xmlns:a16="http://schemas.microsoft.com/office/drawing/2014/main" id="{A4928CA7-DA80-9D8D-8120-057DC433EA8C}"/>
              </a:ext>
            </a:extLst>
          </p:cNvPr>
          <p:cNvPicPr>
            <a:picLocks noChangeAspect="1"/>
          </p:cNvPicPr>
          <p:nvPr/>
        </p:nvPicPr>
        <p:blipFill>
          <a:blip r:embed="rId3">
            <a:extLst>
              <a:ext uri="{28A0092B-C50C-407E-A947-70E740481C1C}">
                <a14:useLocalDpi xmlns:a14="http://schemas.microsoft.com/office/drawing/2010/main" val="0"/>
              </a:ext>
            </a:extLst>
          </a:blip>
          <a:srcRect l="19138" t="29104" r="11731" b="13736"/>
          <a:stretch>
            <a:fillRect/>
          </a:stretch>
        </p:blipFill>
        <p:spPr>
          <a:xfrm>
            <a:off x="568187" y="871442"/>
            <a:ext cx="8729235" cy="4614959"/>
          </a:xfrm>
          <a:prstGeom prst="rect">
            <a:avLst/>
          </a:prstGeom>
        </p:spPr>
      </p:pic>
      <p:sp>
        <p:nvSpPr>
          <p:cNvPr id="6" name="Retângulo: Cantos Arredondados 5">
            <a:extLst>
              <a:ext uri="{FF2B5EF4-FFF2-40B4-BE49-F238E27FC236}">
                <a16:creationId xmlns:a16="http://schemas.microsoft.com/office/drawing/2014/main" id="{63EA35E4-7C11-55C0-DC32-8A4AE9D0F2A1}"/>
              </a:ext>
            </a:extLst>
          </p:cNvPr>
          <p:cNvSpPr/>
          <p:nvPr/>
        </p:nvSpPr>
        <p:spPr>
          <a:xfrm>
            <a:off x="9511380" y="2920999"/>
            <a:ext cx="2112433" cy="681549"/>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8" name="Oval 7">
            <a:extLst>
              <a:ext uri="{FF2B5EF4-FFF2-40B4-BE49-F238E27FC236}">
                <a16:creationId xmlns:a16="http://schemas.microsoft.com/office/drawing/2014/main" id="{F1AF36D4-BDAB-DB75-D25F-B5263FD3F6B6}"/>
              </a:ext>
            </a:extLst>
          </p:cNvPr>
          <p:cNvSpPr/>
          <p:nvPr/>
        </p:nvSpPr>
        <p:spPr>
          <a:xfrm>
            <a:off x="8259097" y="1995949"/>
            <a:ext cx="1671319" cy="16066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 name="Marcador de Posição do Número do Diapositivo 1">
            <a:extLst>
              <a:ext uri="{FF2B5EF4-FFF2-40B4-BE49-F238E27FC236}">
                <a16:creationId xmlns:a16="http://schemas.microsoft.com/office/drawing/2014/main" id="{B6DF2C8F-6107-69F2-794F-A84059506113}"/>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14</a:t>
            </a:fld>
            <a:endParaRPr lang="ru-RU" dirty="0">
              <a:solidFill>
                <a:schemeClr val="bg1"/>
              </a:solidFill>
            </a:endParaRPr>
          </a:p>
        </p:txBody>
      </p:sp>
      <p:pic>
        <p:nvPicPr>
          <p:cNvPr id="5" name="Gráfico 4">
            <a:extLst>
              <a:ext uri="{FF2B5EF4-FFF2-40B4-BE49-F238E27FC236}">
                <a16:creationId xmlns:a16="http://schemas.microsoft.com/office/drawing/2014/main" id="{86AD8A30-BC92-9E34-8A74-CF729F3E46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C2EBB66C-1E4B-E163-FA4C-DFAA2EFD7B20}"/>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A251B0E6-86EB-4BA5-A805-B3C03BF17DD2}"/>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10" name="CaixaDeTexto 9">
            <a:extLst>
              <a:ext uri="{FF2B5EF4-FFF2-40B4-BE49-F238E27FC236}">
                <a16:creationId xmlns:a16="http://schemas.microsoft.com/office/drawing/2014/main" id="{4F006273-AF0A-AD8E-DCE3-89A43907284A}"/>
              </a:ext>
            </a:extLst>
          </p:cNvPr>
          <p:cNvSpPr txBox="1"/>
          <p:nvPr/>
        </p:nvSpPr>
        <p:spPr>
          <a:xfrm>
            <a:off x="8259097" y="2470412"/>
            <a:ext cx="1773589" cy="738664"/>
          </a:xfrm>
          <a:prstGeom prst="rect">
            <a:avLst/>
          </a:prstGeom>
          <a:noFill/>
        </p:spPr>
        <p:txBody>
          <a:bodyPr wrap="square" rtlCol="0">
            <a:spAutoFit/>
          </a:bodyPr>
          <a:lstStyle/>
          <a:p>
            <a:pPr algn="ctr"/>
            <a:r>
              <a:rPr lang="pt-PT" sz="2100" b="1" dirty="0">
                <a:solidFill>
                  <a:srgbClr val="DBA223"/>
                </a:solidFill>
                <a:latin typeface="Arial" panose="020B0604020202020204" pitchFamily="34" charset="0"/>
              </a:rPr>
              <a:t>Incidência</a:t>
            </a:r>
          </a:p>
          <a:p>
            <a:pPr algn="ctr"/>
            <a:r>
              <a:rPr lang="pt-PT" sz="2100" b="1" dirty="0">
                <a:solidFill>
                  <a:srgbClr val="DBA223"/>
                </a:solidFill>
                <a:latin typeface="Arial" panose="020B0604020202020204" pitchFamily="34" charset="0"/>
              </a:rPr>
              <a:t>237 pmp</a:t>
            </a:r>
          </a:p>
        </p:txBody>
      </p:sp>
      <p:sp>
        <p:nvSpPr>
          <p:cNvPr id="12" name="CaixaDeTexto 11">
            <a:extLst>
              <a:ext uri="{FF2B5EF4-FFF2-40B4-BE49-F238E27FC236}">
                <a16:creationId xmlns:a16="http://schemas.microsoft.com/office/drawing/2014/main" id="{9AA219C4-93E4-EE82-2C5B-73D7E9B023B0}"/>
              </a:ext>
            </a:extLst>
          </p:cNvPr>
          <p:cNvSpPr txBox="1"/>
          <p:nvPr/>
        </p:nvSpPr>
        <p:spPr>
          <a:xfrm>
            <a:off x="9771567" y="3062171"/>
            <a:ext cx="2451233" cy="338554"/>
          </a:xfrm>
          <a:prstGeom prst="rect">
            <a:avLst/>
          </a:prstGeom>
          <a:noFill/>
        </p:spPr>
        <p:txBody>
          <a:bodyPr wrap="square" rtlCol="0">
            <a:spAutoFit/>
          </a:bodyPr>
          <a:lstStyle/>
          <a:p>
            <a:r>
              <a:rPr lang="pt-PT" sz="1600" b="1" dirty="0">
                <a:solidFill>
                  <a:srgbClr val="000000"/>
                </a:solidFill>
                <a:latin typeface="Arial" panose="020B0604020202020204" pitchFamily="34" charset="0"/>
              </a:rPr>
              <a:t>Portugal 2023</a:t>
            </a:r>
          </a:p>
        </p:txBody>
      </p:sp>
      <p:sp>
        <p:nvSpPr>
          <p:cNvPr id="11" name="Retângulo 10">
            <a:extLst>
              <a:ext uri="{FF2B5EF4-FFF2-40B4-BE49-F238E27FC236}">
                <a16:creationId xmlns:a16="http://schemas.microsoft.com/office/drawing/2014/main" id="{2818659C-6531-9DEC-A0AF-9B0370B34E54}"/>
              </a:ext>
            </a:extLst>
          </p:cNvPr>
          <p:cNvSpPr/>
          <p:nvPr/>
        </p:nvSpPr>
        <p:spPr>
          <a:xfrm>
            <a:off x="0" y="184170"/>
            <a:ext cx="470408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3" name="CaixaDeTexto 12">
            <a:extLst>
              <a:ext uri="{FF2B5EF4-FFF2-40B4-BE49-F238E27FC236}">
                <a16:creationId xmlns:a16="http://schemas.microsoft.com/office/drawing/2014/main" id="{B4620C1E-BE1E-37D7-4705-F1D7121EDB02}"/>
              </a:ext>
            </a:extLst>
          </p:cNvPr>
          <p:cNvSpPr txBox="1"/>
          <p:nvPr/>
        </p:nvSpPr>
        <p:spPr>
          <a:xfrm>
            <a:off x="209559" y="242083"/>
            <a:ext cx="6141720" cy="338554"/>
          </a:xfrm>
          <a:prstGeom prst="rect">
            <a:avLst/>
          </a:prstGeom>
          <a:noFill/>
        </p:spPr>
        <p:txBody>
          <a:bodyPr wrap="square">
            <a:spAutoFit/>
          </a:bodyPr>
          <a:lstStyle/>
          <a:p>
            <a:r>
              <a:rPr lang="pt-PT" sz="1600" b="1" dirty="0">
                <a:solidFill>
                  <a:schemeClr val="bg1"/>
                </a:solidFill>
                <a:latin typeface="Arial" panose="020B0604020202020204" pitchFamily="34" charset="0"/>
              </a:rPr>
              <a:t>DADOS DA INCIDÊNCIA DA ERA 2023</a:t>
            </a:r>
          </a:p>
        </p:txBody>
      </p:sp>
      <p:pic>
        <p:nvPicPr>
          <p:cNvPr id="3" name="Imagem 2" descr="Logotipo, nome da empresa&#10;&#10;O conteúdo gerado por IA pode estar incorreto.">
            <a:extLst>
              <a:ext uri="{FF2B5EF4-FFF2-40B4-BE49-F238E27FC236}">
                <a16:creationId xmlns:a16="http://schemas.microsoft.com/office/drawing/2014/main" id="{0EB35C4B-AD80-0C13-C708-8EEC63180AEF}"/>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1409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5F7A2-7924-C8FD-5ACD-DBF5EF65CFD9}"/>
            </a:ext>
          </a:extLst>
        </p:cNvPr>
        <p:cNvGrpSpPr/>
        <p:nvPr/>
      </p:nvGrpSpPr>
      <p:grpSpPr>
        <a:xfrm>
          <a:off x="0" y="0"/>
          <a:ext cx="0" cy="0"/>
          <a:chOff x="0" y="0"/>
          <a:chExt cx="0" cy="0"/>
        </a:xfrm>
      </p:grpSpPr>
      <p:pic>
        <p:nvPicPr>
          <p:cNvPr id="11" name="Imagem 10" descr="Uma imagem contendo Interface gráfica do usuário&#10;&#10;O conteúdo gerado por IA pode estar incorreto.">
            <a:extLst>
              <a:ext uri="{FF2B5EF4-FFF2-40B4-BE49-F238E27FC236}">
                <a16:creationId xmlns:a16="http://schemas.microsoft.com/office/drawing/2014/main" id="{0F2AF337-BA2B-15EC-0691-8E7019DFA456}"/>
              </a:ext>
            </a:extLst>
          </p:cNvPr>
          <p:cNvPicPr>
            <a:picLocks noChangeAspect="1"/>
          </p:cNvPicPr>
          <p:nvPr/>
        </p:nvPicPr>
        <p:blipFill>
          <a:blip r:embed="rId3">
            <a:extLst>
              <a:ext uri="{28A0092B-C50C-407E-A947-70E740481C1C}">
                <a14:useLocalDpi xmlns:a14="http://schemas.microsoft.com/office/drawing/2010/main" val="0"/>
              </a:ext>
            </a:extLst>
          </a:blip>
          <a:srcRect l="19257" t="28009" r="11959" b="13647"/>
          <a:stretch>
            <a:fillRect/>
          </a:stretch>
        </p:blipFill>
        <p:spPr>
          <a:xfrm>
            <a:off x="969633" y="1155049"/>
            <a:ext cx="8984440" cy="5050679"/>
          </a:xfrm>
          <a:prstGeom prst="rect">
            <a:avLst/>
          </a:prstGeom>
        </p:spPr>
      </p:pic>
      <p:sp>
        <p:nvSpPr>
          <p:cNvPr id="2" name="Marcador de Posição do Número do Diapositivo 1">
            <a:extLst>
              <a:ext uri="{FF2B5EF4-FFF2-40B4-BE49-F238E27FC236}">
                <a16:creationId xmlns:a16="http://schemas.microsoft.com/office/drawing/2014/main" id="{F50E2C7A-8A56-E147-4E1D-0E4ED7B93FAA}"/>
              </a:ext>
            </a:extLst>
          </p:cNvPr>
          <p:cNvSpPr>
            <a:spLocks noGrp="1"/>
          </p:cNvSpPr>
          <p:nvPr>
            <p:ph type="sldNum" sz="quarter" idx="12"/>
          </p:nvPr>
        </p:nvSpPr>
        <p:spPr>
          <a:xfrm>
            <a:off x="10898554" y="6422123"/>
            <a:ext cx="427900" cy="365125"/>
          </a:xfrm>
        </p:spPr>
        <p:txBody>
          <a:bodyPr/>
          <a:lstStyle/>
          <a:p>
            <a:fld id="{C4730313-29A6-4D5B-A27A-B362436FA5D8}" type="slidenum">
              <a:rPr lang="ru-RU" smtClean="0">
                <a:solidFill>
                  <a:schemeClr val="bg1"/>
                </a:solidFill>
              </a:rPr>
              <a:t>15</a:t>
            </a:fld>
            <a:endParaRPr lang="ru-RU" dirty="0">
              <a:solidFill>
                <a:schemeClr val="bg1"/>
              </a:solidFill>
            </a:endParaRPr>
          </a:p>
        </p:txBody>
      </p:sp>
      <p:pic>
        <p:nvPicPr>
          <p:cNvPr id="5" name="Gráfico 4">
            <a:extLst>
              <a:ext uri="{FF2B5EF4-FFF2-40B4-BE49-F238E27FC236}">
                <a16:creationId xmlns:a16="http://schemas.microsoft.com/office/drawing/2014/main" id="{E171A4FA-DEF5-E53A-FB22-F61B387D42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6E929D02-4591-E1F4-AE17-31FB51EB220C}"/>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B0BE0095-B91C-8BAA-DF7E-891F7C5B6638}"/>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4" name="Retângulo 3">
            <a:extLst>
              <a:ext uri="{FF2B5EF4-FFF2-40B4-BE49-F238E27FC236}">
                <a16:creationId xmlns:a16="http://schemas.microsoft.com/office/drawing/2014/main" id="{63E74C66-357E-9418-D3D3-C3348CF2E9B7}"/>
              </a:ext>
            </a:extLst>
          </p:cNvPr>
          <p:cNvSpPr/>
          <p:nvPr/>
        </p:nvSpPr>
        <p:spPr>
          <a:xfrm>
            <a:off x="0" y="184170"/>
            <a:ext cx="470408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CaixaDeTexto 5">
            <a:extLst>
              <a:ext uri="{FF2B5EF4-FFF2-40B4-BE49-F238E27FC236}">
                <a16:creationId xmlns:a16="http://schemas.microsoft.com/office/drawing/2014/main" id="{1C6DE872-F601-6168-BC56-1D41994AA00C}"/>
              </a:ext>
            </a:extLst>
          </p:cNvPr>
          <p:cNvSpPr txBox="1"/>
          <p:nvPr/>
        </p:nvSpPr>
        <p:spPr>
          <a:xfrm>
            <a:off x="209559" y="242083"/>
            <a:ext cx="6141720" cy="338554"/>
          </a:xfrm>
          <a:prstGeom prst="rect">
            <a:avLst/>
          </a:prstGeom>
          <a:noFill/>
        </p:spPr>
        <p:txBody>
          <a:bodyPr wrap="square">
            <a:spAutoFit/>
          </a:bodyPr>
          <a:lstStyle/>
          <a:p>
            <a:r>
              <a:rPr lang="pt-PT" sz="1600" b="1" dirty="0">
                <a:solidFill>
                  <a:schemeClr val="bg1"/>
                </a:solidFill>
                <a:latin typeface="Arial" panose="020B0604020202020204" pitchFamily="34" charset="0"/>
              </a:rPr>
              <a:t>DADOS DA INCIDÊNCIA DA ERA 2023</a:t>
            </a:r>
          </a:p>
        </p:txBody>
      </p:sp>
      <p:sp>
        <p:nvSpPr>
          <p:cNvPr id="8" name="Seta: Para a Direita 4">
            <a:extLst>
              <a:ext uri="{FF2B5EF4-FFF2-40B4-BE49-F238E27FC236}">
                <a16:creationId xmlns:a16="http://schemas.microsoft.com/office/drawing/2014/main" id="{1AD3C6D5-449B-8973-0093-829BEF2D1CE6}"/>
              </a:ext>
            </a:extLst>
          </p:cNvPr>
          <p:cNvSpPr/>
          <p:nvPr/>
        </p:nvSpPr>
        <p:spPr>
          <a:xfrm>
            <a:off x="5535168" y="5156905"/>
            <a:ext cx="426720" cy="112193"/>
          </a:xfrm>
          <a:prstGeom prst="rightArrow">
            <a:avLst/>
          </a:prstGeom>
          <a:solidFill>
            <a:srgbClr val="C00000"/>
          </a:solid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pt-PT" sz="1800" b="0" i="0" u="none" strike="noStrike" cap="none" spc="0" normalizeH="0" baseline="0" dirty="0">
              <a:ln>
                <a:noFill/>
              </a:ln>
              <a:solidFill>
                <a:srgbClr val="000000"/>
              </a:solidFill>
              <a:effectLst/>
              <a:uFillTx/>
              <a:latin typeface="Arial" panose="020B0604020202020204" pitchFamily="34" charset="0"/>
              <a:ea typeface="+mn-ea"/>
              <a:cs typeface="+mn-cs"/>
              <a:sym typeface="Calibri"/>
            </a:endParaRPr>
          </a:p>
        </p:txBody>
      </p:sp>
      <p:sp>
        <p:nvSpPr>
          <p:cNvPr id="21" name="Retângulo 20">
            <a:extLst>
              <a:ext uri="{FF2B5EF4-FFF2-40B4-BE49-F238E27FC236}">
                <a16:creationId xmlns:a16="http://schemas.microsoft.com/office/drawing/2014/main" id="{D84899B8-C6DF-F01D-1853-2929C53BD5CF}"/>
              </a:ext>
            </a:extLst>
          </p:cNvPr>
          <p:cNvSpPr/>
          <p:nvPr/>
        </p:nvSpPr>
        <p:spPr>
          <a:xfrm>
            <a:off x="6568057" y="5167283"/>
            <a:ext cx="1354697" cy="45719"/>
          </a:xfrm>
          <a:prstGeom prst="rect">
            <a:avLst/>
          </a:prstGeom>
          <a:solidFill>
            <a:srgbClr val="823604"/>
          </a:solidFill>
          <a:ln>
            <a:solidFill>
              <a:srgbClr val="823604"/>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PT" dirty="0">
              <a:latin typeface="Arial" panose="020B0604020202020204" pitchFamily="34" charset="0"/>
            </a:endParaRPr>
          </a:p>
        </p:txBody>
      </p:sp>
      <p:pic>
        <p:nvPicPr>
          <p:cNvPr id="7" name="Imagem 6" descr="Logotipo, nome da empresa&#10;&#10;O conteúdo gerado por IA pode estar incorreto.">
            <a:extLst>
              <a:ext uri="{FF2B5EF4-FFF2-40B4-BE49-F238E27FC236}">
                <a16:creationId xmlns:a16="http://schemas.microsoft.com/office/drawing/2014/main" id="{D2364498-FBDC-D448-600D-80CC237A5BA2}"/>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14379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0DAE5C9-A347-949D-1387-BEB8E8DCA4AB}"/>
            </a:ext>
          </a:extLst>
        </p:cNvPr>
        <p:cNvGrpSpPr/>
        <p:nvPr/>
      </p:nvGrpSpPr>
      <p:grpSpPr>
        <a:xfrm>
          <a:off x="0" y="0"/>
          <a:ext cx="0" cy="0"/>
          <a:chOff x="0" y="0"/>
          <a:chExt cx="0" cy="0"/>
        </a:xfrm>
      </p:grpSpPr>
      <p:pic>
        <p:nvPicPr>
          <p:cNvPr id="9" name="Imagem 8" descr="Mapa&#10;&#10;O conteúdo gerado por IA pode estar incorreto.">
            <a:extLst>
              <a:ext uri="{FF2B5EF4-FFF2-40B4-BE49-F238E27FC236}">
                <a16:creationId xmlns:a16="http://schemas.microsoft.com/office/drawing/2014/main" id="{894ED745-3940-B6A4-2621-E9985C6A1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9" y="883715"/>
            <a:ext cx="11027128" cy="5284653"/>
          </a:xfrm>
          <a:prstGeom prst="rect">
            <a:avLst/>
          </a:prstGeom>
        </p:spPr>
      </p:pic>
      <p:sp>
        <p:nvSpPr>
          <p:cNvPr id="2" name="Marcador de Posição do Número do Diapositivo 1">
            <a:extLst>
              <a:ext uri="{FF2B5EF4-FFF2-40B4-BE49-F238E27FC236}">
                <a16:creationId xmlns:a16="http://schemas.microsoft.com/office/drawing/2014/main" id="{28B505D8-F2C4-E8E0-AC86-BC302A898AAC}"/>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16</a:t>
            </a:fld>
            <a:endParaRPr lang="ru-RU" dirty="0">
              <a:solidFill>
                <a:schemeClr val="bg1"/>
              </a:solidFill>
            </a:endParaRPr>
          </a:p>
        </p:txBody>
      </p:sp>
      <p:pic>
        <p:nvPicPr>
          <p:cNvPr id="5" name="Gráfico 4">
            <a:extLst>
              <a:ext uri="{FF2B5EF4-FFF2-40B4-BE49-F238E27FC236}">
                <a16:creationId xmlns:a16="http://schemas.microsoft.com/office/drawing/2014/main" id="{C3D55434-8791-C636-98F5-4745CCB779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E99CAB09-925E-0C46-0A63-DE6EB8D8F447}"/>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F106DF06-44F3-6C04-31D0-4A9F071E4F8C}"/>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3" name="Retângulo: Cantos Arredondados 2">
            <a:extLst>
              <a:ext uri="{FF2B5EF4-FFF2-40B4-BE49-F238E27FC236}">
                <a16:creationId xmlns:a16="http://schemas.microsoft.com/office/drawing/2014/main" id="{188F622F-E8FF-0328-7B41-2586FF2B7EF2}"/>
              </a:ext>
            </a:extLst>
          </p:cNvPr>
          <p:cNvSpPr/>
          <p:nvPr/>
        </p:nvSpPr>
        <p:spPr>
          <a:xfrm>
            <a:off x="10008023" y="2950496"/>
            <a:ext cx="2112433" cy="681549"/>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0" name="Oval 9">
            <a:extLst>
              <a:ext uri="{FF2B5EF4-FFF2-40B4-BE49-F238E27FC236}">
                <a16:creationId xmlns:a16="http://schemas.microsoft.com/office/drawing/2014/main" id="{BC134A54-045E-C497-E3D0-62FA0DA358FC}"/>
              </a:ext>
            </a:extLst>
          </p:cNvPr>
          <p:cNvSpPr/>
          <p:nvPr/>
        </p:nvSpPr>
        <p:spPr>
          <a:xfrm>
            <a:off x="8755740" y="2025446"/>
            <a:ext cx="1671319" cy="16066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1" name="CaixaDeTexto 10">
            <a:extLst>
              <a:ext uri="{FF2B5EF4-FFF2-40B4-BE49-F238E27FC236}">
                <a16:creationId xmlns:a16="http://schemas.microsoft.com/office/drawing/2014/main" id="{C4384EBE-8DB0-1A1C-7197-F88060C00C95}"/>
              </a:ext>
            </a:extLst>
          </p:cNvPr>
          <p:cNvSpPr txBox="1"/>
          <p:nvPr/>
        </p:nvSpPr>
        <p:spPr>
          <a:xfrm>
            <a:off x="8704604" y="2352885"/>
            <a:ext cx="1773589" cy="1061829"/>
          </a:xfrm>
          <a:prstGeom prst="rect">
            <a:avLst/>
          </a:prstGeom>
          <a:noFill/>
        </p:spPr>
        <p:txBody>
          <a:bodyPr wrap="square" rtlCol="0">
            <a:spAutoFit/>
          </a:bodyPr>
          <a:lstStyle/>
          <a:p>
            <a:pPr algn="ctr"/>
            <a:r>
              <a:rPr lang="pt-PT" sz="2100" b="1" dirty="0">
                <a:solidFill>
                  <a:srgbClr val="DBA223"/>
                </a:solidFill>
                <a:latin typeface="Arial" panose="020B0604020202020204" pitchFamily="34" charset="0"/>
              </a:rPr>
              <a:t>Incidência</a:t>
            </a:r>
          </a:p>
          <a:p>
            <a:pPr algn="ctr"/>
            <a:r>
              <a:rPr lang="pt-PT" sz="2100" b="1" dirty="0">
                <a:solidFill>
                  <a:srgbClr val="DBA223"/>
                </a:solidFill>
                <a:latin typeface="Arial" panose="020B0604020202020204" pitchFamily="34" charset="0"/>
              </a:rPr>
              <a:t>200-300</a:t>
            </a:r>
          </a:p>
          <a:p>
            <a:pPr algn="ctr"/>
            <a:r>
              <a:rPr lang="pt-PT" sz="2100" b="1" dirty="0" err="1">
                <a:solidFill>
                  <a:srgbClr val="DBA223"/>
                </a:solidFill>
                <a:latin typeface="Arial" panose="020B0604020202020204" pitchFamily="34" charset="0"/>
              </a:rPr>
              <a:t>pmp</a:t>
            </a:r>
            <a:endParaRPr lang="pt-PT" sz="2100" b="1" dirty="0">
              <a:solidFill>
                <a:srgbClr val="DBA223"/>
              </a:solidFill>
              <a:latin typeface="Arial" panose="020B0604020202020204" pitchFamily="34" charset="0"/>
            </a:endParaRPr>
          </a:p>
        </p:txBody>
      </p:sp>
      <p:sp>
        <p:nvSpPr>
          <p:cNvPr id="12" name="CaixaDeTexto 11">
            <a:extLst>
              <a:ext uri="{FF2B5EF4-FFF2-40B4-BE49-F238E27FC236}">
                <a16:creationId xmlns:a16="http://schemas.microsoft.com/office/drawing/2014/main" id="{031DAD45-48E0-7AF6-9469-CC994BA5CF8B}"/>
              </a:ext>
            </a:extLst>
          </p:cNvPr>
          <p:cNvSpPr txBox="1"/>
          <p:nvPr/>
        </p:nvSpPr>
        <p:spPr>
          <a:xfrm>
            <a:off x="10268210" y="3091668"/>
            <a:ext cx="2451233" cy="338554"/>
          </a:xfrm>
          <a:prstGeom prst="rect">
            <a:avLst/>
          </a:prstGeom>
          <a:noFill/>
        </p:spPr>
        <p:txBody>
          <a:bodyPr wrap="square" rtlCol="0">
            <a:spAutoFit/>
          </a:bodyPr>
          <a:lstStyle/>
          <a:p>
            <a:r>
              <a:rPr lang="pt-PT" sz="1600" b="1" dirty="0">
                <a:solidFill>
                  <a:srgbClr val="000000"/>
                </a:solidFill>
                <a:latin typeface="Arial" panose="020B0604020202020204" pitchFamily="34" charset="0"/>
              </a:rPr>
              <a:t>Portugal 2023</a:t>
            </a:r>
          </a:p>
        </p:txBody>
      </p:sp>
      <p:sp>
        <p:nvSpPr>
          <p:cNvPr id="13" name="Retângulo 12">
            <a:extLst>
              <a:ext uri="{FF2B5EF4-FFF2-40B4-BE49-F238E27FC236}">
                <a16:creationId xmlns:a16="http://schemas.microsoft.com/office/drawing/2014/main" id="{07084FDE-30AF-5155-AE43-934578D412C0}"/>
              </a:ext>
            </a:extLst>
          </p:cNvPr>
          <p:cNvSpPr/>
          <p:nvPr/>
        </p:nvSpPr>
        <p:spPr>
          <a:xfrm>
            <a:off x="0" y="184170"/>
            <a:ext cx="470408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5" name="CaixaDeTexto 14">
            <a:extLst>
              <a:ext uri="{FF2B5EF4-FFF2-40B4-BE49-F238E27FC236}">
                <a16:creationId xmlns:a16="http://schemas.microsoft.com/office/drawing/2014/main" id="{B03B45A2-D6CB-896F-8DA1-F3587DA80BC4}"/>
              </a:ext>
            </a:extLst>
          </p:cNvPr>
          <p:cNvSpPr txBox="1"/>
          <p:nvPr/>
        </p:nvSpPr>
        <p:spPr>
          <a:xfrm>
            <a:off x="209559" y="242083"/>
            <a:ext cx="6141720" cy="338554"/>
          </a:xfrm>
          <a:prstGeom prst="rect">
            <a:avLst/>
          </a:prstGeom>
          <a:noFill/>
        </p:spPr>
        <p:txBody>
          <a:bodyPr wrap="square">
            <a:spAutoFit/>
          </a:bodyPr>
          <a:lstStyle/>
          <a:p>
            <a:r>
              <a:rPr lang="pt-PT" sz="1600" b="1" dirty="0">
                <a:solidFill>
                  <a:schemeClr val="bg1"/>
                </a:solidFill>
                <a:latin typeface="Arial" panose="020B0604020202020204" pitchFamily="34" charset="0"/>
              </a:rPr>
              <a:t>DADOS DA INCIDÊNCIA DA USRDS 2023</a:t>
            </a:r>
          </a:p>
        </p:txBody>
      </p:sp>
      <p:pic>
        <p:nvPicPr>
          <p:cNvPr id="7" name="Imagem 6" descr="Logotipo, nome da empresa&#10;&#10;O conteúdo gerado por IA pode estar incorreto.">
            <a:extLst>
              <a:ext uri="{FF2B5EF4-FFF2-40B4-BE49-F238E27FC236}">
                <a16:creationId xmlns:a16="http://schemas.microsoft.com/office/drawing/2014/main" id="{D59BFC84-865C-C1A2-0A4C-CC444E74E098}"/>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115238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761574-D4A8-6DD4-6617-767E0F4291ED}"/>
            </a:ext>
          </a:extLst>
        </p:cNvPr>
        <p:cNvGrpSpPr/>
        <p:nvPr/>
      </p:nvGrpSpPr>
      <p:grpSpPr>
        <a:xfrm>
          <a:off x="0" y="0"/>
          <a:ext cx="0" cy="0"/>
          <a:chOff x="0" y="0"/>
          <a:chExt cx="0" cy="0"/>
        </a:xfrm>
      </p:grpSpPr>
      <p:pic>
        <p:nvPicPr>
          <p:cNvPr id="11" name="Imagem 10" descr="Interface gráfica do usuário&#10;&#10;O conteúdo gerado por IA pode estar incorreto.">
            <a:extLst>
              <a:ext uri="{FF2B5EF4-FFF2-40B4-BE49-F238E27FC236}">
                <a16:creationId xmlns:a16="http://schemas.microsoft.com/office/drawing/2014/main" id="{FD21FCBE-2568-4043-542E-1C7D16DCD025}"/>
              </a:ext>
            </a:extLst>
          </p:cNvPr>
          <p:cNvPicPr>
            <a:picLocks noChangeAspect="1"/>
          </p:cNvPicPr>
          <p:nvPr/>
        </p:nvPicPr>
        <p:blipFill>
          <a:blip r:embed="rId3">
            <a:extLst>
              <a:ext uri="{28A0092B-C50C-407E-A947-70E740481C1C}">
                <a14:useLocalDpi xmlns:a14="http://schemas.microsoft.com/office/drawing/2010/main" val="0"/>
              </a:ext>
            </a:extLst>
          </a:blip>
          <a:srcRect l="31904" t="30783" r="10901" b="5812"/>
          <a:stretch>
            <a:fillRect/>
          </a:stretch>
        </p:blipFill>
        <p:spPr>
          <a:xfrm>
            <a:off x="587655" y="1349391"/>
            <a:ext cx="8641449" cy="4520876"/>
          </a:xfrm>
          <a:prstGeom prst="rect">
            <a:avLst/>
          </a:prstGeom>
        </p:spPr>
      </p:pic>
      <p:sp>
        <p:nvSpPr>
          <p:cNvPr id="2" name="Marcador de Posição do Número do Diapositivo 1">
            <a:extLst>
              <a:ext uri="{FF2B5EF4-FFF2-40B4-BE49-F238E27FC236}">
                <a16:creationId xmlns:a16="http://schemas.microsoft.com/office/drawing/2014/main" id="{AE4AB6B8-D25B-7010-3F6A-3E59C306EDA6}"/>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17</a:t>
            </a:fld>
            <a:endParaRPr lang="ru-RU" dirty="0">
              <a:solidFill>
                <a:schemeClr val="bg1"/>
              </a:solidFill>
            </a:endParaRPr>
          </a:p>
        </p:txBody>
      </p:sp>
      <p:pic>
        <p:nvPicPr>
          <p:cNvPr id="5" name="Gráfico 4">
            <a:extLst>
              <a:ext uri="{FF2B5EF4-FFF2-40B4-BE49-F238E27FC236}">
                <a16:creationId xmlns:a16="http://schemas.microsoft.com/office/drawing/2014/main" id="{DEDD1F16-9DAB-DF70-6E9F-DCDDE86137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021A7941-F08A-E0FF-7FB7-2F48F54C95E4}"/>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6BBA7A88-8619-96DA-3484-DC69204BDC33}"/>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7" name="Retângulo 6">
            <a:extLst>
              <a:ext uri="{FF2B5EF4-FFF2-40B4-BE49-F238E27FC236}">
                <a16:creationId xmlns:a16="http://schemas.microsoft.com/office/drawing/2014/main" id="{3A1BA3DE-56A1-CAC5-317C-49F4C434124C}"/>
              </a:ext>
            </a:extLst>
          </p:cNvPr>
          <p:cNvSpPr/>
          <p:nvPr/>
        </p:nvSpPr>
        <p:spPr>
          <a:xfrm>
            <a:off x="3199994" y="2285818"/>
            <a:ext cx="2488925" cy="45719"/>
          </a:xfrm>
          <a:prstGeom prst="rect">
            <a:avLst/>
          </a:prstGeom>
          <a:solidFill>
            <a:srgbClr val="D15C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9" name="Retângulo 8">
            <a:extLst>
              <a:ext uri="{FF2B5EF4-FFF2-40B4-BE49-F238E27FC236}">
                <a16:creationId xmlns:a16="http://schemas.microsoft.com/office/drawing/2014/main" id="{A8DFB1E4-0F35-B4AF-7959-7A8664CB5A60}"/>
              </a:ext>
            </a:extLst>
          </p:cNvPr>
          <p:cNvSpPr/>
          <p:nvPr/>
        </p:nvSpPr>
        <p:spPr>
          <a:xfrm>
            <a:off x="0" y="184170"/>
            <a:ext cx="470408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highlight>
                <a:srgbClr val="000000"/>
              </a:highlight>
              <a:latin typeface="Arial" panose="020B0604020202020204" pitchFamily="34" charset="0"/>
            </a:endParaRPr>
          </a:p>
        </p:txBody>
      </p:sp>
      <p:sp>
        <p:nvSpPr>
          <p:cNvPr id="10" name="CaixaDeTexto 9">
            <a:extLst>
              <a:ext uri="{FF2B5EF4-FFF2-40B4-BE49-F238E27FC236}">
                <a16:creationId xmlns:a16="http://schemas.microsoft.com/office/drawing/2014/main" id="{5369F094-2C72-E7FD-E749-EF3331DC5A11}"/>
              </a:ext>
            </a:extLst>
          </p:cNvPr>
          <p:cNvSpPr txBox="1"/>
          <p:nvPr/>
        </p:nvSpPr>
        <p:spPr>
          <a:xfrm>
            <a:off x="209559" y="242083"/>
            <a:ext cx="6141720" cy="338554"/>
          </a:xfrm>
          <a:prstGeom prst="rect">
            <a:avLst/>
          </a:prstGeom>
          <a:noFill/>
        </p:spPr>
        <p:txBody>
          <a:bodyPr wrap="square">
            <a:spAutoFit/>
          </a:bodyPr>
          <a:lstStyle/>
          <a:p>
            <a:r>
              <a:rPr lang="pt-PT" sz="1600" b="1" dirty="0">
                <a:solidFill>
                  <a:schemeClr val="bg1"/>
                </a:solidFill>
                <a:latin typeface="Arial" panose="020B0604020202020204" pitchFamily="34" charset="0"/>
              </a:rPr>
              <a:t>DADOS DA INCIDÊNCIA DA USRDS 2023</a:t>
            </a:r>
          </a:p>
        </p:txBody>
      </p:sp>
      <p:sp>
        <p:nvSpPr>
          <p:cNvPr id="6" name="Seta: Para a Direita 4">
            <a:extLst>
              <a:ext uri="{FF2B5EF4-FFF2-40B4-BE49-F238E27FC236}">
                <a16:creationId xmlns:a16="http://schemas.microsoft.com/office/drawing/2014/main" id="{B4D96ACC-D3C8-ABE8-E94B-CB4F73819702}"/>
              </a:ext>
            </a:extLst>
          </p:cNvPr>
          <p:cNvSpPr/>
          <p:nvPr/>
        </p:nvSpPr>
        <p:spPr>
          <a:xfrm>
            <a:off x="2073963" y="2254144"/>
            <a:ext cx="426720" cy="112193"/>
          </a:xfrm>
          <a:prstGeom prst="rightArrow">
            <a:avLst/>
          </a:prstGeom>
          <a:solidFill>
            <a:srgbClr val="C00000"/>
          </a:solid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pt-PT" sz="1800" b="0" i="0" u="none" strike="noStrike" cap="none" spc="0" normalizeH="0" baseline="0" dirty="0">
              <a:ln>
                <a:noFill/>
              </a:ln>
              <a:solidFill>
                <a:srgbClr val="000000"/>
              </a:solidFill>
              <a:effectLst/>
              <a:uFillTx/>
              <a:latin typeface="Arial" panose="020B0604020202020204" pitchFamily="34" charset="0"/>
              <a:ea typeface="+mn-ea"/>
              <a:cs typeface="+mn-cs"/>
              <a:sym typeface="Calibri"/>
            </a:endParaRPr>
          </a:p>
        </p:txBody>
      </p:sp>
      <p:sp>
        <p:nvSpPr>
          <p:cNvPr id="13" name="CaixaDeTexto 12">
            <a:extLst>
              <a:ext uri="{FF2B5EF4-FFF2-40B4-BE49-F238E27FC236}">
                <a16:creationId xmlns:a16="http://schemas.microsoft.com/office/drawing/2014/main" id="{FC4DEB26-BFDE-1A82-0DAC-5B8A9E28FF6E}"/>
              </a:ext>
            </a:extLst>
          </p:cNvPr>
          <p:cNvSpPr txBox="1"/>
          <p:nvPr/>
        </p:nvSpPr>
        <p:spPr>
          <a:xfrm>
            <a:off x="1211669" y="872852"/>
            <a:ext cx="7377340" cy="338554"/>
          </a:xfrm>
          <a:prstGeom prst="rect">
            <a:avLst/>
          </a:prstGeom>
          <a:noFill/>
        </p:spPr>
        <p:txBody>
          <a:bodyPr wrap="none" rtlCol="0">
            <a:spAutoFit/>
          </a:bodyPr>
          <a:lstStyle/>
          <a:p>
            <a:pPr algn="ctr"/>
            <a:r>
              <a:rPr lang="pt-PT" sz="1600" dirty="0">
                <a:solidFill>
                  <a:srgbClr val="000000"/>
                </a:solidFill>
              </a:rPr>
              <a:t>Fig 11.2 Taxa de novos casos de DRC tratados, por país ou região, 2023</a:t>
            </a:r>
          </a:p>
        </p:txBody>
      </p:sp>
      <p:sp>
        <p:nvSpPr>
          <p:cNvPr id="15" name="CaixaDeTexto 14">
            <a:extLst>
              <a:ext uri="{FF2B5EF4-FFF2-40B4-BE49-F238E27FC236}">
                <a16:creationId xmlns:a16="http://schemas.microsoft.com/office/drawing/2014/main" id="{FAA358A5-8742-85B4-6577-FD6E7BCA198C}"/>
              </a:ext>
            </a:extLst>
          </p:cNvPr>
          <p:cNvSpPr txBox="1"/>
          <p:nvPr/>
        </p:nvSpPr>
        <p:spPr>
          <a:xfrm>
            <a:off x="2738587" y="5910226"/>
            <a:ext cx="4309193" cy="338554"/>
          </a:xfrm>
          <a:prstGeom prst="rect">
            <a:avLst/>
          </a:prstGeom>
          <a:noFill/>
        </p:spPr>
        <p:txBody>
          <a:bodyPr wrap="none" rtlCol="0">
            <a:spAutoFit/>
          </a:bodyPr>
          <a:lstStyle/>
          <a:p>
            <a:pPr algn="ctr"/>
            <a:r>
              <a:rPr lang="pt-PT" sz="1600" dirty="0">
                <a:solidFill>
                  <a:srgbClr val="000000"/>
                </a:solidFill>
              </a:rPr>
              <a:t>ESRD Incidence (per million population)</a:t>
            </a:r>
          </a:p>
        </p:txBody>
      </p:sp>
      <p:pic>
        <p:nvPicPr>
          <p:cNvPr id="4" name="Imagem 3" descr="Logotipo, nome da empresa&#10;&#10;O conteúdo gerado por IA pode estar incorreto.">
            <a:extLst>
              <a:ext uri="{FF2B5EF4-FFF2-40B4-BE49-F238E27FC236}">
                <a16:creationId xmlns:a16="http://schemas.microsoft.com/office/drawing/2014/main" id="{FEF921A1-6255-FE7C-B23F-3A26675C09E7}"/>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712525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E275F-BB48-6882-8427-42B5385672FB}"/>
            </a:ext>
          </a:extLst>
        </p:cNvPr>
        <p:cNvGrpSpPr/>
        <p:nvPr/>
      </p:nvGrpSpPr>
      <p:grpSpPr>
        <a:xfrm>
          <a:off x="0" y="0"/>
          <a:ext cx="0" cy="0"/>
          <a:chOff x="0" y="0"/>
          <a:chExt cx="0" cy="0"/>
        </a:xfrm>
      </p:grpSpPr>
      <p:graphicFrame>
        <p:nvGraphicFramePr>
          <p:cNvPr id="3" name="Object 23">
            <a:extLst>
              <a:ext uri="{FF2B5EF4-FFF2-40B4-BE49-F238E27FC236}">
                <a16:creationId xmlns:a16="http://schemas.microsoft.com/office/drawing/2014/main" id="{7F67C2DD-F18D-40C2-B530-2685D1846306}"/>
              </a:ext>
            </a:extLst>
          </p:cNvPr>
          <p:cNvGraphicFramePr>
            <a:graphicFrameLocks noChangeAspect="1"/>
          </p:cNvGraphicFramePr>
          <p:nvPr>
            <p:extLst>
              <p:ext uri="{D42A27DB-BD31-4B8C-83A1-F6EECF244321}">
                <p14:modId xmlns:p14="http://schemas.microsoft.com/office/powerpoint/2010/main" val="894967566"/>
              </p:ext>
            </p:extLst>
          </p:nvPr>
        </p:nvGraphicFramePr>
        <p:xfrm>
          <a:off x="-2798182" y="708503"/>
          <a:ext cx="14104972" cy="6079386"/>
        </p:xfrm>
        <a:graphic>
          <a:graphicData uri="http://schemas.openxmlformats.org/drawingml/2006/chart">
            <c:chart xmlns:c="http://schemas.openxmlformats.org/drawingml/2006/chart" xmlns:r="http://schemas.openxmlformats.org/officeDocument/2006/relationships" r:id="rId3"/>
          </a:graphicData>
        </a:graphic>
      </p:graphicFrame>
      <p:sp>
        <p:nvSpPr>
          <p:cNvPr id="23" name="Retângulo: Cantos Arredondados 22">
            <a:extLst>
              <a:ext uri="{FF2B5EF4-FFF2-40B4-BE49-F238E27FC236}">
                <a16:creationId xmlns:a16="http://schemas.microsoft.com/office/drawing/2014/main" id="{44E81E3F-43F7-26A9-43A1-3DDD3738B88E}"/>
              </a:ext>
            </a:extLst>
          </p:cNvPr>
          <p:cNvSpPr/>
          <p:nvPr/>
        </p:nvSpPr>
        <p:spPr>
          <a:xfrm>
            <a:off x="9329533" y="2742552"/>
            <a:ext cx="2436102" cy="620544"/>
          </a:xfrm>
          <a:prstGeom prst="roundRect">
            <a:avLst>
              <a:gd name="adj" fmla="val 22497"/>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 name="Marcador de Posição do Número do Diapositivo 1">
            <a:extLst>
              <a:ext uri="{FF2B5EF4-FFF2-40B4-BE49-F238E27FC236}">
                <a16:creationId xmlns:a16="http://schemas.microsoft.com/office/drawing/2014/main" id="{148B8C7C-EBE3-D365-196D-F17B1E2A5171}"/>
              </a:ext>
            </a:extLst>
          </p:cNvPr>
          <p:cNvSpPr>
            <a:spLocks noGrp="1"/>
          </p:cNvSpPr>
          <p:nvPr>
            <p:ph type="sldNum" sz="quarter" idx="12"/>
          </p:nvPr>
        </p:nvSpPr>
        <p:spPr>
          <a:xfrm>
            <a:off x="10972800" y="6404824"/>
            <a:ext cx="387096" cy="365125"/>
          </a:xfrm>
        </p:spPr>
        <p:txBody>
          <a:bodyPr/>
          <a:lstStyle/>
          <a:p>
            <a:fld id="{C4730313-29A6-4D5B-A27A-B362436FA5D8}" type="slidenum">
              <a:rPr lang="ru-RU" smtClean="0">
                <a:solidFill>
                  <a:schemeClr val="bg1"/>
                </a:solidFill>
              </a:rPr>
              <a:t>18</a:t>
            </a:fld>
            <a:endParaRPr lang="ru-RU" dirty="0">
              <a:solidFill>
                <a:schemeClr val="bg1"/>
              </a:solidFill>
            </a:endParaRPr>
          </a:p>
        </p:txBody>
      </p:sp>
      <p:pic>
        <p:nvPicPr>
          <p:cNvPr id="5" name="Gráfico 4">
            <a:extLst>
              <a:ext uri="{FF2B5EF4-FFF2-40B4-BE49-F238E27FC236}">
                <a16:creationId xmlns:a16="http://schemas.microsoft.com/office/drawing/2014/main" id="{5386D8A4-B53A-91CA-D6A1-C49C6F7C937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EA89A006-397A-7539-71C0-34274D4C8B19}"/>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683D074C-3A4D-1465-D193-1C4B0FA9F756}"/>
              </a:ext>
            </a:extLst>
          </p:cNvPr>
          <p:cNvSpPr/>
          <p:nvPr/>
        </p:nvSpPr>
        <p:spPr>
          <a:xfrm>
            <a:off x="1" y="184170"/>
            <a:ext cx="8285406"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3633B85D-9008-C59C-7CCB-1C4B52670CCE}"/>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6" name="Retângulo: Cantos Arredondados 5">
            <a:extLst>
              <a:ext uri="{FF2B5EF4-FFF2-40B4-BE49-F238E27FC236}">
                <a16:creationId xmlns:a16="http://schemas.microsoft.com/office/drawing/2014/main" id="{A544ADEF-14E8-7711-8F80-0D8D87E25386}"/>
              </a:ext>
            </a:extLst>
          </p:cNvPr>
          <p:cNvSpPr/>
          <p:nvPr/>
        </p:nvSpPr>
        <p:spPr>
          <a:xfrm>
            <a:off x="9329532" y="1828232"/>
            <a:ext cx="2431048" cy="681549"/>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7" name="Agrupar 6">
            <a:extLst>
              <a:ext uri="{FF2B5EF4-FFF2-40B4-BE49-F238E27FC236}">
                <a16:creationId xmlns:a16="http://schemas.microsoft.com/office/drawing/2014/main" id="{64261263-CC08-6E70-F818-4DD517AE1048}"/>
              </a:ext>
            </a:extLst>
          </p:cNvPr>
          <p:cNvGrpSpPr/>
          <p:nvPr/>
        </p:nvGrpSpPr>
        <p:grpSpPr>
          <a:xfrm>
            <a:off x="8793503" y="1461002"/>
            <a:ext cx="1014867" cy="887532"/>
            <a:chOff x="8298151" y="1995207"/>
            <a:chExt cx="1014867" cy="887532"/>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F6B74118-EA68-84EB-B230-2E5E3AAA3089}"/>
                </a:ext>
              </a:extLst>
            </p:cNvPr>
            <p:cNvSpPr/>
            <p:nvPr/>
          </p:nvSpPr>
          <p:spPr>
            <a:xfrm>
              <a:off x="8357956" y="1995207"/>
              <a:ext cx="895259" cy="887532"/>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0" name="CaixaDeTexto 9">
              <a:extLst>
                <a:ext uri="{FF2B5EF4-FFF2-40B4-BE49-F238E27FC236}">
                  <a16:creationId xmlns:a16="http://schemas.microsoft.com/office/drawing/2014/main" id="{0C921524-FD73-7936-46C7-280C020634AE}"/>
                </a:ext>
              </a:extLst>
            </p:cNvPr>
            <p:cNvSpPr txBox="1"/>
            <p:nvPr/>
          </p:nvSpPr>
          <p:spPr>
            <a:xfrm>
              <a:off x="8298151" y="2271917"/>
              <a:ext cx="1014867" cy="415498"/>
            </a:xfrm>
            <a:prstGeom prst="rect">
              <a:avLst/>
            </a:prstGeom>
            <a:noFill/>
          </p:spPr>
          <p:txBody>
            <a:bodyPr wrap="square" rtlCol="0">
              <a:spAutoFit/>
            </a:bodyPr>
            <a:lstStyle/>
            <a:p>
              <a:pPr algn="ctr"/>
              <a:r>
                <a:rPr lang="pt-PT" sz="2100" b="1" dirty="0">
                  <a:solidFill>
                    <a:srgbClr val="DBA223"/>
                  </a:solidFill>
                  <a:latin typeface="Arial" panose="020B0604020202020204" pitchFamily="34" charset="0"/>
                </a:rPr>
                <a:t>28,2%</a:t>
              </a:r>
            </a:p>
          </p:txBody>
        </p:sp>
      </p:grpSp>
      <p:sp>
        <p:nvSpPr>
          <p:cNvPr id="12" name="CaixaDeTexto 11">
            <a:extLst>
              <a:ext uri="{FF2B5EF4-FFF2-40B4-BE49-F238E27FC236}">
                <a16:creationId xmlns:a16="http://schemas.microsoft.com/office/drawing/2014/main" id="{5224F621-CBD3-97D6-83F3-4F15F32BAB23}"/>
              </a:ext>
            </a:extLst>
          </p:cNvPr>
          <p:cNvSpPr txBox="1"/>
          <p:nvPr/>
        </p:nvSpPr>
        <p:spPr>
          <a:xfrm>
            <a:off x="9676618" y="1986586"/>
            <a:ext cx="2592363" cy="338554"/>
          </a:xfrm>
          <a:prstGeom prst="rect">
            <a:avLst/>
          </a:prstGeom>
          <a:noFill/>
        </p:spPr>
        <p:txBody>
          <a:bodyPr wrap="square" rtlCol="0">
            <a:spAutoFit/>
          </a:bodyPr>
          <a:lstStyle/>
          <a:p>
            <a:r>
              <a:rPr lang="pt-PT" sz="1600" b="1" dirty="0">
                <a:solidFill>
                  <a:srgbClr val="000000"/>
                </a:solidFill>
                <a:latin typeface="Arial" panose="020B0604020202020204" pitchFamily="34" charset="0"/>
              </a:rPr>
              <a:t>Diabetes Mellitus</a:t>
            </a:r>
          </a:p>
        </p:txBody>
      </p:sp>
      <p:sp>
        <p:nvSpPr>
          <p:cNvPr id="4" name="CaixaDeTexto 3">
            <a:extLst>
              <a:ext uri="{FF2B5EF4-FFF2-40B4-BE49-F238E27FC236}">
                <a16:creationId xmlns:a16="http://schemas.microsoft.com/office/drawing/2014/main" id="{61689909-05ED-B51D-FF3A-4B9E09C7561A}"/>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ETIOLOGIA DA DRC NOS DOENTES INCIDENTES EM </a:t>
            </a:r>
            <a:r>
              <a:rPr lang="pt-PT" sz="1600" b="1" u="sng" dirty="0">
                <a:ln w="0"/>
                <a:solidFill>
                  <a:schemeClr val="bg2"/>
                </a:solidFill>
                <a:latin typeface="Arial" panose="020B0604020202020204" pitchFamily="34" charset="0"/>
              </a:rPr>
              <a:t>DIÁLISE</a:t>
            </a:r>
            <a:r>
              <a:rPr lang="pt-PT" sz="1600" b="1" dirty="0">
                <a:ln w="0"/>
                <a:solidFill>
                  <a:schemeClr val="bg2"/>
                </a:solidFill>
                <a:latin typeface="Arial" panose="020B0604020202020204" pitchFamily="34" charset="0"/>
              </a:rPr>
              <a:t> (HD+DP) 2025</a:t>
            </a:r>
            <a:endParaRPr lang="pt-PT" dirty="0">
              <a:solidFill>
                <a:schemeClr val="bg1"/>
              </a:solidFill>
              <a:latin typeface="Arial" panose="020B0604020202020204" pitchFamily="34" charset="0"/>
            </a:endParaRPr>
          </a:p>
        </p:txBody>
      </p:sp>
      <p:sp>
        <p:nvSpPr>
          <p:cNvPr id="22" name="CaixaDeTexto 21">
            <a:extLst>
              <a:ext uri="{FF2B5EF4-FFF2-40B4-BE49-F238E27FC236}">
                <a16:creationId xmlns:a16="http://schemas.microsoft.com/office/drawing/2014/main" id="{52CB97F4-734A-629A-FB3E-8A891613561F}"/>
              </a:ext>
            </a:extLst>
          </p:cNvPr>
          <p:cNvSpPr txBox="1"/>
          <p:nvPr/>
        </p:nvSpPr>
        <p:spPr>
          <a:xfrm>
            <a:off x="9682098" y="2794881"/>
            <a:ext cx="2005559" cy="523220"/>
          </a:xfrm>
          <a:prstGeom prst="rect">
            <a:avLst/>
          </a:prstGeom>
          <a:noFill/>
        </p:spPr>
        <p:txBody>
          <a:bodyPr wrap="square" rtlCol="0">
            <a:spAutoFit/>
          </a:bodyPr>
          <a:lstStyle/>
          <a:p>
            <a:r>
              <a:rPr lang="pt-PT" sz="1400" b="1" dirty="0">
                <a:solidFill>
                  <a:srgbClr val="DBA223"/>
                </a:solidFill>
                <a:latin typeface="Arial" panose="020B0604020202020204" pitchFamily="34" charset="0"/>
              </a:rPr>
              <a:t>N = 2481</a:t>
            </a:r>
          </a:p>
          <a:p>
            <a:r>
              <a:rPr lang="pt-PT" sz="1400" b="1" dirty="0">
                <a:solidFill>
                  <a:srgbClr val="DBA223"/>
                </a:solidFill>
                <a:latin typeface="Arial" panose="020B0604020202020204" pitchFamily="34" charset="0"/>
              </a:rPr>
              <a:t>Não disponível - 13</a:t>
            </a:r>
          </a:p>
        </p:txBody>
      </p:sp>
      <p:pic>
        <p:nvPicPr>
          <p:cNvPr id="8" name="Imagem 7" descr="Logotipo, nome da empresa&#10;&#10;O conteúdo gerado por IA pode estar incorreto.">
            <a:extLst>
              <a:ext uri="{FF2B5EF4-FFF2-40B4-BE49-F238E27FC236}">
                <a16:creationId xmlns:a16="http://schemas.microsoft.com/office/drawing/2014/main" id="{25FFC4F9-DB08-7095-9616-2EB96303E3B0}"/>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63902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2DE7B-1946-7DB5-F5A1-82780302C8B4}"/>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F680529B-25AE-CF32-43C1-E3BB8655E398}"/>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19</a:t>
            </a:fld>
            <a:endParaRPr lang="ru-RU" dirty="0">
              <a:solidFill>
                <a:schemeClr val="bg1"/>
              </a:solidFill>
            </a:endParaRPr>
          </a:p>
        </p:txBody>
      </p:sp>
      <p:pic>
        <p:nvPicPr>
          <p:cNvPr id="5" name="Gráfico 4">
            <a:extLst>
              <a:ext uri="{FF2B5EF4-FFF2-40B4-BE49-F238E27FC236}">
                <a16:creationId xmlns:a16="http://schemas.microsoft.com/office/drawing/2014/main" id="{48DB0117-221A-5111-1B70-FBFA24A854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1C77820D-848F-C86B-4AA6-46EC9E417008}"/>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DEC31B4B-D950-575C-C603-36CF216AC20B}"/>
              </a:ext>
            </a:extLst>
          </p:cNvPr>
          <p:cNvSpPr/>
          <p:nvPr/>
        </p:nvSpPr>
        <p:spPr>
          <a:xfrm>
            <a:off x="0" y="184170"/>
            <a:ext cx="9340645"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85FDCB24-8FDD-564C-108A-C40567E9D6DE}"/>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4" name="CaixaDeTexto 3">
            <a:extLst>
              <a:ext uri="{FF2B5EF4-FFF2-40B4-BE49-F238E27FC236}">
                <a16:creationId xmlns:a16="http://schemas.microsoft.com/office/drawing/2014/main" id="{2A6001B9-5EFE-42C7-8B47-D749958B5D1E}"/>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DM e HTA COMO CAUSA DA DRC NOS DOENTES INCIDENTES EM </a:t>
            </a:r>
            <a:r>
              <a:rPr lang="pt-PT" sz="1600" b="1" u="sng" dirty="0">
                <a:ln w="0"/>
                <a:solidFill>
                  <a:schemeClr val="bg2"/>
                </a:solidFill>
                <a:latin typeface="Arial" panose="020B0604020202020204" pitchFamily="34" charset="0"/>
              </a:rPr>
              <a:t>DIÁLISE</a:t>
            </a:r>
            <a:r>
              <a:rPr lang="pt-PT" sz="1600" b="1" dirty="0">
                <a:ln w="0"/>
                <a:solidFill>
                  <a:schemeClr val="bg2"/>
                </a:solidFill>
                <a:latin typeface="Arial" panose="020B0604020202020204" pitchFamily="34" charset="0"/>
              </a:rPr>
              <a:t> 2015-2025</a:t>
            </a:r>
            <a:endParaRPr lang="pt-PT" dirty="0">
              <a:solidFill>
                <a:schemeClr val="bg1"/>
              </a:solidFill>
              <a:latin typeface="Arial" panose="020B0604020202020204" pitchFamily="34" charset="0"/>
            </a:endParaRPr>
          </a:p>
        </p:txBody>
      </p:sp>
      <p:graphicFrame>
        <p:nvGraphicFramePr>
          <p:cNvPr id="13" name="Object 23">
            <a:extLst>
              <a:ext uri="{FF2B5EF4-FFF2-40B4-BE49-F238E27FC236}">
                <a16:creationId xmlns:a16="http://schemas.microsoft.com/office/drawing/2014/main" id="{882E3151-315A-F665-8CA3-32A69CEE7646}"/>
              </a:ext>
            </a:extLst>
          </p:cNvPr>
          <p:cNvGraphicFramePr>
            <a:graphicFrameLocks noChangeAspect="1"/>
          </p:cNvGraphicFramePr>
          <p:nvPr>
            <p:extLst>
              <p:ext uri="{D42A27DB-BD31-4B8C-83A1-F6EECF244321}">
                <p14:modId xmlns:p14="http://schemas.microsoft.com/office/powerpoint/2010/main" val="3534558026"/>
              </p:ext>
            </p:extLst>
          </p:nvPr>
        </p:nvGraphicFramePr>
        <p:xfrm>
          <a:off x="413060" y="1183639"/>
          <a:ext cx="11430007" cy="4436471"/>
        </p:xfrm>
        <a:graphic>
          <a:graphicData uri="http://schemas.openxmlformats.org/drawingml/2006/chart">
            <c:chart xmlns:c="http://schemas.openxmlformats.org/drawingml/2006/chart" xmlns:r="http://schemas.openxmlformats.org/officeDocument/2006/relationships" r:id="rId5"/>
          </a:graphicData>
        </a:graphic>
      </p:graphicFrame>
      <p:pic>
        <p:nvPicPr>
          <p:cNvPr id="3" name="Imagem 2" descr="Logotipo, nome da empresa&#10;&#10;O conteúdo gerado por IA pode estar incorreto.">
            <a:extLst>
              <a:ext uri="{FF2B5EF4-FFF2-40B4-BE49-F238E27FC236}">
                <a16:creationId xmlns:a16="http://schemas.microsoft.com/office/drawing/2014/main" id="{46B57150-51A0-AB09-ED9B-D3AD74E2A97E}"/>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11272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3E1E5-BFB1-3D1D-E156-15C3EF538D8D}"/>
            </a:ext>
          </a:extLst>
        </p:cNvPr>
        <p:cNvGrpSpPr/>
        <p:nvPr/>
      </p:nvGrpSpPr>
      <p:grpSpPr>
        <a:xfrm>
          <a:off x="0" y="0"/>
          <a:ext cx="0" cy="0"/>
          <a:chOff x="0" y="0"/>
          <a:chExt cx="0" cy="0"/>
        </a:xfrm>
      </p:grpSpPr>
      <p:sp>
        <p:nvSpPr>
          <p:cNvPr id="3" name="Fluxograma: Terminador 2">
            <a:extLst>
              <a:ext uri="{FF2B5EF4-FFF2-40B4-BE49-F238E27FC236}">
                <a16:creationId xmlns:a16="http://schemas.microsoft.com/office/drawing/2014/main" id="{928F70DA-BA50-FB0D-CEFD-3AB8C04977B2}"/>
              </a:ext>
            </a:extLst>
          </p:cNvPr>
          <p:cNvSpPr/>
          <p:nvPr/>
        </p:nvSpPr>
        <p:spPr>
          <a:xfrm>
            <a:off x="5164702" y="2797315"/>
            <a:ext cx="1553279" cy="486389"/>
          </a:xfrm>
          <a:prstGeom prst="flowChartTerminator">
            <a:avLst/>
          </a:prstGeom>
          <a:gradFill flip="none" rotWithShape="1">
            <a:gsLst>
              <a:gs pos="0">
                <a:srgbClr val="831D1C">
                  <a:shade val="30000"/>
                  <a:satMod val="115000"/>
                </a:srgbClr>
              </a:gs>
              <a:gs pos="50000">
                <a:srgbClr val="831D1C">
                  <a:shade val="67500"/>
                  <a:satMod val="115000"/>
                </a:srgbClr>
              </a:gs>
              <a:gs pos="100000">
                <a:srgbClr val="831D1C">
                  <a:shade val="100000"/>
                  <a:satMod val="115000"/>
                </a:srgbClr>
              </a:gs>
            </a:gsLst>
            <a:lin ang="0" scaled="1"/>
            <a:tileRect/>
          </a:gradFill>
          <a:ln>
            <a:solidFill>
              <a:srgbClr val="831D1C"/>
            </a:solidFill>
          </a:ln>
          <a:effectLst>
            <a:innerShdw blurRad="114300">
              <a:prstClr val="black">
                <a:alpha val="53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pt-PT" dirty="0">
              <a:latin typeface="Arial" panose="020B0604020202020204" pitchFamily="34" charset="0"/>
            </a:endParaRPr>
          </a:p>
        </p:txBody>
      </p:sp>
      <p:sp>
        <p:nvSpPr>
          <p:cNvPr id="7" name="Text Placeholder 56">
            <a:extLst>
              <a:ext uri="{FF2B5EF4-FFF2-40B4-BE49-F238E27FC236}">
                <a16:creationId xmlns:a16="http://schemas.microsoft.com/office/drawing/2014/main" id="{1C195516-EDF4-6E29-8D53-565FF04EEFA4}"/>
              </a:ext>
            </a:extLst>
          </p:cNvPr>
          <p:cNvSpPr txBox="1">
            <a:spLocks/>
          </p:cNvSpPr>
          <p:nvPr/>
        </p:nvSpPr>
        <p:spPr>
          <a:xfrm>
            <a:off x="1883154" y="511989"/>
            <a:ext cx="8405343" cy="9234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4000" b="1" dirty="0">
                <a:solidFill>
                  <a:srgbClr val="831D1C"/>
                </a:solidFill>
                <a:latin typeface="Arial" panose="020B0604020202020204" pitchFamily="34" charset="0"/>
              </a:rPr>
              <a:t>REGISTO NACIONAL DE DOENÇA RENAL CRÓNICA </a:t>
            </a:r>
            <a:endParaRPr lang="en-US" sz="4000" dirty="0">
              <a:solidFill>
                <a:srgbClr val="831D1C"/>
              </a:solidFill>
              <a:latin typeface="Arial" panose="020B0604020202020204" pitchFamily="34" charset="0"/>
            </a:endParaRPr>
          </a:p>
        </p:txBody>
      </p:sp>
      <p:sp>
        <p:nvSpPr>
          <p:cNvPr id="21" name="Text Placeholder 56">
            <a:extLst>
              <a:ext uri="{FF2B5EF4-FFF2-40B4-BE49-F238E27FC236}">
                <a16:creationId xmlns:a16="http://schemas.microsoft.com/office/drawing/2014/main" id="{0C2CF173-C516-959B-E143-6CB789FFD8B1}"/>
              </a:ext>
            </a:extLst>
          </p:cNvPr>
          <p:cNvSpPr txBox="1">
            <a:spLocks/>
          </p:cNvSpPr>
          <p:nvPr/>
        </p:nvSpPr>
        <p:spPr>
          <a:xfrm>
            <a:off x="5011398" y="2818737"/>
            <a:ext cx="1553279" cy="5729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spc="300" dirty="0">
                <a:solidFill>
                  <a:schemeClr val="bg1"/>
                </a:solidFill>
                <a:latin typeface="Arial" panose="020B0604020202020204" pitchFamily="34" charset="0"/>
              </a:rPr>
              <a:t>2025</a:t>
            </a:r>
            <a:endParaRPr lang="en-US" sz="3200" spc="300" dirty="0">
              <a:solidFill>
                <a:schemeClr val="bg1"/>
              </a:solidFill>
              <a:latin typeface="Arial" panose="020B0604020202020204" pitchFamily="34" charset="0"/>
            </a:endParaRPr>
          </a:p>
        </p:txBody>
      </p:sp>
      <p:pic>
        <p:nvPicPr>
          <p:cNvPr id="22" name="Gráfico 21">
            <a:extLst>
              <a:ext uri="{FF2B5EF4-FFF2-40B4-BE49-F238E27FC236}">
                <a16:creationId xmlns:a16="http://schemas.microsoft.com/office/drawing/2014/main" id="{4C938869-4CA1-EF26-B229-35F4B89BB4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020" y="5618414"/>
            <a:ext cx="2318796" cy="799911"/>
          </a:xfrm>
          <a:prstGeom prst="rect">
            <a:avLst/>
          </a:prstGeom>
        </p:spPr>
      </p:pic>
      <p:sp>
        <p:nvSpPr>
          <p:cNvPr id="23" name="CaixaDeTexto 22">
            <a:extLst>
              <a:ext uri="{FF2B5EF4-FFF2-40B4-BE49-F238E27FC236}">
                <a16:creationId xmlns:a16="http://schemas.microsoft.com/office/drawing/2014/main" id="{895CABBB-989D-2E3B-5128-7B760802607C}"/>
              </a:ext>
            </a:extLst>
          </p:cNvPr>
          <p:cNvSpPr txBox="1"/>
          <p:nvPr/>
        </p:nvSpPr>
        <p:spPr>
          <a:xfrm>
            <a:off x="3349878" y="1904445"/>
            <a:ext cx="5551415" cy="923330"/>
          </a:xfrm>
          <a:prstGeom prst="rect">
            <a:avLst/>
          </a:prstGeom>
          <a:noFill/>
        </p:spPr>
        <p:txBody>
          <a:bodyPr wrap="square" rtlCol="0">
            <a:spAutoFit/>
          </a:bodyPr>
          <a:lstStyle/>
          <a:p>
            <a:pPr algn="ctr"/>
            <a:r>
              <a:rPr lang="pt-PT" dirty="0">
                <a:solidFill>
                  <a:schemeClr val="bg1">
                    <a:lumMod val="50000"/>
                  </a:schemeClr>
                </a:solidFill>
                <a:latin typeface="Arial" panose="020B0604020202020204" pitchFamily="34" charset="0"/>
              </a:rPr>
              <a:t>Gabinete do Registo da Doença Renal Crónica da Sociedade Portuguesa de Nefrologia</a:t>
            </a:r>
          </a:p>
          <a:p>
            <a:pPr algn="ctr"/>
            <a:endParaRPr lang="pt-PT" dirty="0">
              <a:solidFill>
                <a:schemeClr val="bg1">
                  <a:lumMod val="50000"/>
                </a:schemeClr>
              </a:solidFill>
              <a:latin typeface="Arial" panose="020B0604020202020204" pitchFamily="34" charset="0"/>
            </a:endParaRPr>
          </a:p>
        </p:txBody>
      </p:sp>
      <p:sp>
        <p:nvSpPr>
          <p:cNvPr id="8" name="AutoShape 2" descr="Dia Mundial do Rim 202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9" name="Imagem 8"/>
          <p:cNvPicPr>
            <a:picLocks noChangeAspect="1"/>
          </p:cNvPicPr>
          <p:nvPr/>
        </p:nvPicPr>
        <p:blipFill rotWithShape="1">
          <a:blip r:embed="rId4"/>
          <a:srcRect r="3041"/>
          <a:stretch/>
        </p:blipFill>
        <p:spPr>
          <a:xfrm>
            <a:off x="3659614" y="3305126"/>
            <a:ext cx="4631822" cy="2557289"/>
          </a:xfrm>
          <a:prstGeom prst="rect">
            <a:avLst/>
          </a:prstGeom>
        </p:spPr>
      </p:pic>
    </p:spTree>
    <p:extLst>
      <p:ext uri="{BB962C8B-B14F-4D97-AF65-F5344CB8AC3E}">
        <p14:creationId xmlns:p14="http://schemas.microsoft.com/office/powerpoint/2010/main" val="29243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C0DB2F6-957D-81DA-694C-49E211CAFBB1}"/>
            </a:ext>
          </a:extLst>
        </p:cNvPr>
        <p:cNvGrpSpPr/>
        <p:nvPr/>
      </p:nvGrpSpPr>
      <p:grpSpPr>
        <a:xfrm>
          <a:off x="0" y="0"/>
          <a:ext cx="0" cy="0"/>
          <a:chOff x="0" y="0"/>
          <a:chExt cx="0" cy="0"/>
        </a:xfrm>
      </p:grpSpPr>
      <p:pic>
        <p:nvPicPr>
          <p:cNvPr id="8" name="Imagem 7" descr="Gráfico&#10;&#10;O conteúdo gerado por IA pode estar incorreto.">
            <a:extLst>
              <a:ext uri="{FF2B5EF4-FFF2-40B4-BE49-F238E27FC236}">
                <a16:creationId xmlns:a16="http://schemas.microsoft.com/office/drawing/2014/main" id="{6591CEAF-FD7F-8F2C-AD95-18DA4E30C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74" y="816208"/>
            <a:ext cx="11340571" cy="5491666"/>
          </a:xfrm>
          <a:prstGeom prst="rect">
            <a:avLst/>
          </a:prstGeom>
        </p:spPr>
      </p:pic>
      <p:sp>
        <p:nvSpPr>
          <p:cNvPr id="2" name="Marcador de Posição do Número do Diapositivo 1">
            <a:extLst>
              <a:ext uri="{FF2B5EF4-FFF2-40B4-BE49-F238E27FC236}">
                <a16:creationId xmlns:a16="http://schemas.microsoft.com/office/drawing/2014/main" id="{BFA67130-C464-F1D1-1BF4-5D36D5753041}"/>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20</a:t>
            </a:fld>
            <a:endParaRPr lang="ru-RU" dirty="0">
              <a:solidFill>
                <a:schemeClr val="bg1"/>
              </a:solidFill>
            </a:endParaRPr>
          </a:p>
        </p:txBody>
      </p:sp>
      <p:pic>
        <p:nvPicPr>
          <p:cNvPr id="5" name="Gráfico 4">
            <a:extLst>
              <a:ext uri="{FF2B5EF4-FFF2-40B4-BE49-F238E27FC236}">
                <a16:creationId xmlns:a16="http://schemas.microsoft.com/office/drawing/2014/main" id="{B2D3E0B9-D3D7-41DF-B552-40A72F19B18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D822AE4C-ED5B-0515-548F-2C4D37C27946}"/>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F900CFBE-1EE8-4306-31D4-42DFDD4F8AA7}"/>
              </a:ext>
            </a:extLst>
          </p:cNvPr>
          <p:cNvSpPr/>
          <p:nvPr/>
        </p:nvSpPr>
        <p:spPr>
          <a:xfrm>
            <a:off x="0" y="184170"/>
            <a:ext cx="11723204"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F3A07A7B-9193-5F40-84D5-59FEABB753B1}"/>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4" name="CaixaDeTexto 3">
            <a:extLst>
              <a:ext uri="{FF2B5EF4-FFF2-40B4-BE49-F238E27FC236}">
                <a16:creationId xmlns:a16="http://schemas.microsoft.com/office/drawing/2014/main" id="{D90E26DC-B5FE-66C3-CDC7-00C1B839ADCD}"/>
              </a:ext>
            </a:extLst>
          </p:cNvPr>
          <p:cNvSpPr txBox="1"/>
          <p:nvPr/>
        </p:nvSpPr>
        <p:spPr>
          <a:xfrm>
            <a:off x="108154" y="253102"/>
            <a:ext cx="119032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 DE DM COMO CAUSA DA DRC NOS DOENTES INCIDENTES EM </a:t>
            </a:r>
            <a:r>
              <a:rPr lang="pt-PT" sz="1600" b="1" u="sng" dirty="0">
                <a:ln w="0"/>
                <a:solidFill>
                  <a:schemeClr val="bg2"/>
                </a:solidFill>
                <a:latin typeface="Arial" panose="020B0604020202020204" pitchFamily="34" charset="0"/>
              </a:rPr>
              <a:t>DIÁLISE</a:t>
            </a:r>
            <a:r>
              <a:rPr lang="pt-PT" sz="1600" b="1" dirty="0">
                <a:ln w="0"/>
                <a:solidFill>
                  <a:schemeClr val="bg2"/>
                </a:solidFill>
                <a:latin typeface="Arial" panose="020B0604020202020204" pitchFamily="34" charset="0"/>
              </a:rPr>
              <a:t> – COMPARAÇÃO INTERNACIONAL</a:t>
            </a:r>
            <a:endParaRPr lang="pt-PT" dirty="0">
              <a:solidFill>
                <a:schemeClr val="bg1"/>
              </a:solidFill>
              <a:latin typeface="Arial" panose="020B0604020202020204" pitchFamily="34" charset="0"/>
            </a:endParaRPr>
          </a:p>
        </p:txBody>
      </p:sp>
      <p:sp>
        <p:nvSpPr>
          <p:cNvPr id="10" name="Retângulo 9">
            <a:extLst>
              <a:ext uri="{FF2B5EF4-FFF2-40B4-BE49-F238E27FC236}">
                <a16:creationId xmlns:a16="http://schemas.microsoft.com/office/drawing/2014/main" id="{2B993EF3-A0CE-447E-32E4-76C0956D60C7}"/>
              </a:ext>
            </a:extLst>
          </p:cNvPr>
          <p:cNvSpPr/>
          <p:nvPr/>
        </p:nvSpPr>
        <p:spPr>
          <a:xfrm>
            <a:off x="2902761" y="3040661"/>
            <a:ext cx="2884348" cy="45719"/>
          </a:xfrm>
          <a:prstGeom prst="rect">
            <a:avLst/>
          </a:prstGeom>
          <a:solidFill>
            <a:srgbClr val="D15C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Seta: Para a Direita 4">
            <a:extLst>
              <a:ext uri="{FF2B5EF4-FFF2-40B4-BE49-F238E27FC236}">
                <a16:creationId xmlns:a16="http://schemas.microsoft.com/office/drawing/2014/main" id="{6CA89592-5F8F-1852-8386-4D9FFBD8EB38}"/>
              </a:ext>
            </a:extLst>
          </p:cNvPr>
          <p:cNvSpPr/>
          <p:nvPr/>
        </p:nvSpPr>
        <p:spPr>
          <a:xfrm>
            <a:off x="1742565" y="3008987"/>
            <a:ext cx="426720" cy="112193"/>
          </a:xfrm>
          <a:prstGeom prst="rightArrow">
            <a:avLst/>
          </a:prstGeom>
          <a:solidFill>
            <a:srgbClr val="C00000"/>
          </a:solid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pt-PT" sz="1800" b="0" i="0" u="none" strike="noStrike" cap="none" spc="0" normalizeH="0" baseline="0" dirty="0">
              <a:ln>
                <a:noFill/>
              </a:ln>
              <a:solidFill>
                <a:srgbClr val="000000"/>
              </a:solidFill>
              <a:effectLst/>
              <a:uFillTx/>
              <a:latin typeface="Arial" panose="020B0604020202020204" pitchFamily="34" charset="0"/>
              <a:ea typeface="+mn-ea"/>
              <a:cs typeface="+mn-cs"/>
              <a:sym typeface="Calibri"/>
            </a:endParaRPr>
          </a:p>
        </p:txBody>
      </p:sp>
      <p:pic>
        <p:nvPicPr>
          <p:cNvPr id="7" name="Imagem 6" descr="Logotipo, nome da empresa&#10;&#10;O conteúdo gerado por IA pode estar incorreto.">
            <a:extLst>
              <a:ext uri="{FF2B5EF4-FFF2-40B4-BE49-F238E27FC236}">
                <a16:creationId xmlns:a16="http://schemas.microsoft.com/office/drawing/2014/main" id="{A9EB8041-60A6-8519-1633-C90077D880CA}"/>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418296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E6773-5724-64FA-812A-BB2E6A9EDCD4}"/>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B7C672FD-84BD-17AF-D875-A8D8270D9664}"/>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21</a:t>
            </a:fld>
            <a:endParaRPr lang="ru-RU" dirty="0">
              <a:solidFill>
                <a:schemeClr val="bg1"/>
              </a:solidFill>
            </a:endParaRPr>
          </a:p>
        </p:txBody>
      </p:sp>
      <p:pic>
        <p:nvPicPr>
          <p:cNvPr id="5" name="Gráfico 4">
            <a:extLst>
              <a:ext uri="{FF2B5EF4-FFF2-40B4-BE49-F238E27FC236}">
                <a16:creationId xmlns:a16="http://schemas.microsoft.com/office/drawing/2014/main" id="{6D34DFAF-3EE9-B83A-742B-34D42C90E2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9F0766E1-85BB-D884-A63D-15C091E07EDC}"/>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E04940AD-4B48-C893-6BEE-8E0BA7544531}"/>
              </a:ext>
            </a:extLst>
          </p:cNvPr>
          <p:cNvSpPr/>
          <p:nvPr/>
        </p:nvSpPr>
        <p:spPr>
          <a:xfrm>
            <a:off x="0" y="184170"/>
            <a:ext cx="7551159"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Text Placeholder 56">
            <a:extLst>
              <a:ext uri="{FF2B5EF4-FFF2-40B4-BE49-F238E27FC236}">
                <a16:creationId xmlns:a16="http://schemas.microsoft.com/office/drawing/2014/main" id="{91CAFB4F-C3FD-6A2B-E152-3A8B8C333844}"/>
              </a:ext>
            </a:extLst>
          </p:cNvPr>
          <p:cNvSpPr txBox="1">
            <a:spLocks/>
          </p:cNvSpPr>
          <p:nvPr/>
        </p:nvSpPr>
        <p:spPr>
          <a:xfrm>
            <a:off x="87662" y="269748"/>
            <a:ext cx="9315565" cy="3693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1600" b="1" dirty="0">
                <a:ln w="0"/>
                <a:solidFill>
                  <a:schemeClr val="bg2"/>
                </a:solidFill>
                <a:latin typeface="Arial" panose="020B0604020202020204" pitchFamily="34" charset="0"/>
              </a:rPr>
              <a:t>PREVALÊNCIA DE DOENTES SOB TSFR (PMP) A 31 DEZEMBRO 2025</a:t>
            </a:r>
            <a:endParaRPr lang="ru-RU" sz="1600" b="1" dirty="0">
              <a:ln w="0"/>
              <a:solidFill>
                <a:schemeClr val="bg2"/>
              </a:solidFill>
              <a:latin typeface="Arial" panose="020B0604020202020204" pitchFamily="34" charset="0"/>
            </a:endParaRPr>
          </a:p>
        </p:txBody>
      </p:sp>
      <p:sp>
        <p:nvSpPr>
          <p:cNvPr id="10" name="CaixaDeTexto 9">
            <a:extLst>
              <a:ext uri="{FF2B5EF4-FFF2-40B4-BE49-F238E27FC236}">
                <a16:creationId xmlns:a16="http://schemas.microsoft.com/office/drawing/2014/main" id="{52A92D30-979B-16AE-DE56-0B983EDB52FE}"/>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13" name="Retângulo: Cantos Arredondados 12">
            <a:extLst>
              <a:ext uri="{FF2B5EF4-FFF2-40B4-BE49-F238E27FC236}">
                <a16:creationId xmlns:a16="http://schemas.microsoft.com/office/drawing/2014/main" id="{06C067FE-93E8-FE36-72AF-6433F47F5A9C}"/>
              </a:ext>
            </a:extLst>
          </p:cNvPr>
          <p:cNvSpPr/>
          <p:nvPr/>
        </p:nvSpPr>
        <p:spPr>
          <a:xfrm>
            <a:off x="8937356" y="1670170"/>
            <a:ext cx="2889925" cy="974310"/>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15" name="Agrupar 14">
            <a:extLst>
              <a:ext uri="{FF2B5EF4-FFF2-40B4-BE49-F238E27FC236}">
                <a16:creationId xmlns:a16="http://schemas.microsoft.com/office/drawing/2014/main" id="{B9D6E1F7-B608-A4E6-8B4F-8D0859670A10}"/>
              </a:ext>
            </a:extLst>
          </p:cNvPr>
          <p:cNvGrpSpPr/>
          <p:nvPr/>
        </p:nvGrpSpPr>
        <p:grpSpPr>
          <a:xfrm>
            <a:off x="8170108" y="941769"/>
            <a:ext cx="1367218" cy="1343946"/>
            <a:chOff x="8119447" y="1786411"/>
            <a:chExt cx="1101350" cy="1082602"/>
          </a:xfrm>
          <a:effectLst/>
        </p:grpSpPr>
        <p:sp>
          <p:nvSpPr>
            <p:cNvPr id="16" name="Oval 15">
              <a:extLst>
                <a:ext uri="{FF2B5EF4-FFF2-40B4-BE49-F238E27FC236}">
                  <a16:creationId xmlns:a16="http://schemas.microsoft.com/office/drawing/2014/main" id="{881FCED6-0E90-1734-CC87-EE7EC8C8F36C}"/>
                </a:ext>
              </a:extLst>
            </p:cNvPr>
            <p:cNvSpPr/>
            <p:nvPr/>
          </p:nvSpPr>
          <p:spPr>
            <a:xfrm>
              <a:off x="8119447" y="1786411"/>
              <a:ext cx="1092026" cy="108260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7" name="CaixaDeTexto 16">
              <a:extLst>
                <a:ext uri="{FF2B5EF4-FFF2-40B4-BE49-F238E27FC236}">
                  <a16:creationId xmlns:a16="http://schemas.microsoft.com/office/drawing/2014/main" id="{19427E67-C633-A5FB-2BE1-2FD194C6E2FF}"/>
                </a:ext>
              </a:extLst>
            </p:cNvPr>
            <p:cNvSpPr txBox="1"/>
            <p:nvPr/>
          </p:nvSpPr>
          <p:spPr>
            <a:xfrm>
              <a:off x="8128771" y="2109958"/>
              <a:ext cx="1092026" cy="595023"/>
            </a:xfrm>
            <a:prstGeom prst="rect">
              <a:avLst/>
            </a:prstGeom>
            <a:noFill/>
          </p:spPr>
          <p:txBody>
            <a:bodyPr wrap="square" rtlCol="0">
              <a:spAutoFit/>
            </a:bodyPr>
            <a:lstStyle/>
            <a:p>
              <a:pPr algn="ctr"/>
              <a:r>
                <a:rPr lang="pt-PT" sz="2100" b="1" dirty="0">
                  <a:solidFill>
                    <a:srgbClr val="DBA223"/>
                  </a:solidFill>
                  <a:latin typeface="Arial" panose="020B0604020202020204" pitchFamily="34" charset="0"/>
                </a:rPr>
                <a:t>2021,1</a:t>
              </a:r>
            </a:p>
            <a:p>
              <a:pPr algn="ctr"/>
              <a:r>
                <a:rPr lang="pt-PT" sz="2100" b="1" dirty="0" err="1">
                  <a:solidFill>
                    <a:srgbClr val="DBA223"/>
                  </a:solidFill>
                  <a:latin typeface="Arial" panose="020B0604020202020204" pitchFamily="34" charset="0"/>
                </a:rPr>
                <a:t>pmp</a:t>
              </a:r>
              <a:endParaRPr lang="pt-PT" sz="2100" b="1" dirty="0">
                <a:solidFill>
                  <a:srgbClr val="DBA223"/>
                </a:solidFill>
                <a:latin typeface="Arial" panose="020B0604020202020204" pitchFamily="34" charset="0"/>
              </a:endParaRPr>
            </a:p>
          </p:txBody>
        </p:sp>
      </p:grpSp>
      <p:sp>
        <p:nvSpPr>
          <p:cNvPr id="20" name="CaixaDeTexto 19">
            <a:extLst>
              <a:ext uri="{FF2B5EF4-FFF2-40B4-BE49-F238E27FC236}">
                <a16:creationId xmlns:a16="http://schemas.microsoft.com/office/drawing/2014/main" id="{7713EB77-5866-F95E-6EB3-9012B04739E7}"/>
              </a:ext>
            </a:extLst>
          </p:cNvPr>
          <p:cNvSpPr txBox="1"/>
          <p:nvPr/>
        </p:nvSpPr>
        <p:spPr>
          <a:xfrm>
            <a:off x="9525752" y="1814076"/>
            <a:ext cx="2167516" cy="584775"/>
          </a:xfrm>
          <a:prstGeom prst="rect">
            <a:avLst/>
          </a:prstGeom>
          <a:noFill/>
        </p:spPr>
        <p:txBody>
          <a:bodyPr wrap="square" rtlCol="0">
            <a:spAutoFit/>
          </a:bodyPr>
          <a:lstStyle/>
          <a:p>
            <a:r>
              <a:rPr lang="pt-PT" sz="1600" b="1" dirty="0">
                <a:solidFill>
                  <a:srgbClr val="000000"/>
                </a:solidFill>
                <a:latin typeface="Arial" panose="020B0604020202020204" pitchFamily="34" charset="0"/>
              </a:rPr>
              <a:t>Prevalência Total </a:t>
            </a:r>
            <a:r>
              <a:rPr lang="pt-PT" sz="1600" dirty="0">
                <a:solidFill>
                  <a:srgbClr val="000000"/>
                </a:solidFill>
                <a:latin typeface="Arial" panose="020B0604020202020204" pitchFamily="34" charset="0"/>
              </a:rPr>
              <a:t>de Doentes sob TSFR </a:t>
            </a:r>
          </a:p>
        </p:txBody>
      </p:sp>
      <p:graphicFrame>
        <p:nvGraphicFramePr>
          <p:cNvPr id="3" name="Object 23">
            <a:extLst>
              <a:ext uri="{FF2B5EF4-FFF2-40B4-BE49-F238E27FC236}">
                <a16:creationId xmlns:a16="http://schemas.microsoft.com/office/drawing/2014/main" id="{DD0FB6AD-5C9E-1C13-5C93-CF05469CD92D}"/>
              </a:ext>
            </a:extLst>
          </p:cNvPr>
          <p:cNvGraphicFramePr>
            <a:graphicFrameLocks/>
          </p:cNvGraphicFramePr>
          <p:nvPr>
            <p:extLst>
              <p:ext uri="{D42A27DB-BD31-4B8C-83A1-F6EECF244321}">
                <p14:modId xmlns:p14="http://schemas.microsoft.com/office/powerpoint/2010/main" val="4217898527"/>
              </p:ext>
            </p:extLst>
          </p:nvPr>
        </p:nvGraphicFramePr>
        <p:xfrm>
          <a:off x="265472" y="1715889"/>
          <a:ext cx="9802760" cy="4336462"/>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m 3" descr="Logotipo, nome da empresa&#10;&#10;O conteúdo gerado por IA pode estar incorreto.">
            <a:extLst>
              <a:ext uri="{FF2B5EF4-FFF2-40B4-BE49-F238E27FC236}">
                <a16:creationId xmlns:a16="http://schemas.microsoft.com/office/drawing/2014/main" id="{4BC52F0E-3090-1740-4D65-B5183B696BB3}"/>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53837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713C5-D235-BAA1-6E52-61AAF300B3FB}"/>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4FEE8547-AA99-5E45-408B-D22BA2605C77}"/>
              </a:ext>
            </a:extLst>
          </p:cNvPr>
          <p:cNvSpPr>
            <a:spLocks noGrp="1"/>
          </p:cNvSpPr>
          <p:nvPr>
            <p:ph type="sldNum" sz="quarter" idx="12"/>
          </p:nvPr>
        </p:nvSpPr>
        <p:spPr>
          <a:xfrm>
            <a:off x="10972800" y="6404824"/>
            <a:ext cx="387096" cy="365125"/>
          </a:xfrm>
        </p:spPr>
        <p:txBody>
          <a:bodyPr/>
          <a:lstStyle/>
          <a:p>
            <a:fld id="{C4730313-29A6-4D5B-A27A-B362436FA5D8}" type="slidenum">
              <a:rPr lang="ru-RU" smtClean="0">
                <a:solidFill>
                  <a:schemeClr val="bg1"/>
                </a:solidFill>
              </a:rPr>
              <a:t>22</a:t>
            </a:fld>
            <a:endParaRPr lang="ru-RU" dirty="0">
              <a:solidFill>
                <a:schemeClr val="bg1"/>
              </a:solidFill>
            </a:endParaRPr>
          </a:p>
        </p:txBody>
      </p:sp>
      <p:pic>
        <p:nvPicPr>
          <p:cNvPr id="5" name="Gráfico 4">
            <a:extLst>
              <a:ext uri="{FF2B5EF4-FFF2-40B4-BE49-F238E27FC236}">
                <a16:creationId xmlns:a16="http://schemas.microsoft.com/office/drawing/2014/main" id="{420C7A51-0248-17EE-1100-D6731EA087E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DF65EDBB-3D29-686F-4AF6-5C186C3CAB13}"/>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A2CB5756-B36B-8810-F743-3F7CAA845422}"/>
              </a:ext>
            </a:extLst>
          </p:cNvPr>
          <p:cNvSpPr/>
          <p:nvPr/>
        </p:nvSpPr>
        <p:spPr>
          <a:xfrm>
            <a:off x="0" y="184170"/>
            <a:ext cx="9756704"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Text Placeholder 56">
            <a:extLst>
              <a:ext uri="{FF2B5EF4-FFF2-40B4-BE49-F238E27FC236}">
                <a16:creationId xmlns:a16="http://schemas.microsoft.com/office/drawing/2014/main" id="{D816304A-B63B-D8BC-3C21-A94E0AE53655}"/>
              </a:ext>
            </a:extLst>
          </p:cNvPr>
          <p:cNvSpPr txBox="1">
            <a:spLocks/>
          </p:cNvSpPr>
          <p:nvPr/>
        </p:nvSpPr>
        <p:spPr>
          <a:xfrm>
            <a:off x="108349" y="264452"/>
            <a:ext cx="9756704" cy="26233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1600" b="1" dirty="0">
                <a:ln w="0"/>
                <a:solidFill>
                  <a:schemeClr val="bg2"/>
                </a:solidFill>
                <a:latin typeface="Arial" panose="020B0604020202020204" pitchFamily="34" charset="0"/>
              </a:rPr>
              <a:t>PREVALÊNCIA DE DOENTES SOB TSFR (HD+DP+TX)  PMP A 31 DE DEZEMBRO 2015-2025</a:t>
            </a:r>
          </a:p>
        </p:txBody>
      </p:sp>
      <p:sp>
        <p:nvSpPr>
          <p:cNvPr id="10" name="CaixaDeTexto 9">
            <a:extLst>
              <a:ext uri="{FF2B5EF4-FFF2-40B4-BE49-F238E27FC236}">
                <a16:creationId xmlns:a16="http://schemas.microsoft.com/office/drawing/2014/main" id="{BEE312A9-F5D5-F11B-7E35-9507C5526A4A}"/>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graphicFrame>
        <p:nvGraphicFramePr>
          <p:cNvPr id="8" name="Object 23">
            <a:extLst>
              <a:ext uri="{FF2B5EF4-FFF2-40B4-BE49-F238E27FC236}">
                <a16:creationId xmlns:a16="http://schemas.microsoft.com/office/drawing/2014/main" id="{90A09E3D-A446-27A5-F4AB-FE864BD8FB23}"/>
              </a:ext>
            </a:extLst>
          </p:cNvPr>
          <p:cNvGraphicFramePr>
            <a:graphicFrameLocks/>
          </p:cNvGraphicFramePr>
          <p:nvPr>
            <p:extLst>
              <p:ext uri="{D42A27DB-BD31-4B8C-83A1-F6EECF244321}">
                <p14:modId xmlns:p14="http://schemas.microsoft.com/office/powerpoint/2010/main" val="1532419719"/>
              </p:ext>
            </p:extLst>
          </p:nvPr>
        </p:nvGraphicFramePr>
        <p:xfrm>
          <a:off x="121920" y="1170150"/>
          <a:ext cx="10631423" cy="4836481"/>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m 2" descr="Logotipo, nome da empresa&#10;&#10;O conteúdo gerado por IA pode estar incorreto.">
            <a:extLst>
              <a:ext uri="{FF2B5EF4-FFF2-40B4-BE49-F238E27FC236}">
                <a16:creationId xmlns:a16="http://schemas.microsoft.com/office/drawing/2014/main" id="{73A7110F-A258-B30B-3E49-741E19A067EE}"/>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59898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EF728-61D2-8D31-A37F-3312F1576452}"/>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F6CC6375-C3C3-FAB7-B6C2-37A76FF89913}"/>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23</a:t>
            </a:fld>
            <a:endParaRPr lang="ru-RU" dirty="0">
              <a:solidFill>
                <a:schemeClr val="bg1"/>
              </a:solidFill>
            </a:endParaRPr>
          </a:p>
        </p:txBody>
      </p:sp>
      <p:pic>
        <p:nvPicPr>
          <p:cNvPr id="5" name="Gráfico 4">
            <a:extLst>
              <a:ext uri="{FF2B5EF4-FFF2-40B4-BE49-F238E27FC236}">
                <a16:creationId xmlns:a16="http://schemas.microsoft.com/office/drawing/2014/main" id="{98140703-86D6-D032-7007-3F8575B1F8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D92DE095-02BF-491E-0679-1671EA09DEA9}"/>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16BC911F-72AE-26E5-BC7E-015978554A73}"/>
              </a:ext>
            </a:extLst>
          </p:cNvPr>
          <p:cNvSpPr/>
          <p:nvPr/>
        </p:nvSpPr>
        <p:spPr>
          <a:xfrm>
            <a:off x="0" y="184170"/>
            <a:ext cx="9581341"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Text Placeholder 56">
            <a:extLst>
              <a:ext uri="{FF2B5EF4-FFF2-40B4-BE49-F238E27FC236}">
                <a16:creationId xmlns:a16="http://schemas.microsoft.com/office/drawing/2014/main" id="{800025EA-87E1-312F-7380-3BF31ADF2FB6}"/>
              </a:ext>
            </a:extLst>
          </p:cNvPr>
          <p:cNvSpPr txBox="1">
            <a:spLocks/>
          </p:cNvSpPr>
          <p:nvPr/>
        </p:nvSpPr>
        <p:spPr>
          <a:xfrm>
            <a:off x="93276" y="273786"/>
            <a:ext cx="9714768" cy="3880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1600" b="1" dirty="0">
                <a:ln w="0"/>
                <a:solidFill>
                  <a:schemeClr val="bg2"/>
                </a:solidFill>
                <a:latin typeface="Arial" panose="020B0604020202020204" pitchFamily="34" charset="0"/>
              </a:rPr>
              <a:t>PREVALÊNCIA DE DOENTES EM </a:t>
            </a:r>
            <a:r>
              <a:rPr lang="pt-PT" sz="1600" b="1" u="sng" dirty="0">
                <a:ln w="0"/>
                <a:solidFill>
                  <a:schemeClr val="bg2"/>
                </a:solidFill>
                <a:latin typeface="Arial" panose="020B0604020202020204" pitchFamily="34" charset="0"/>
              </a:rPr>
              <a:t>DIÁLISE</a:t>
            </a:r>
            <a:r>
              <a:rPr lang="pt-PT" sz="1600" b="1" dirty="0">
                <a:ln w="0"/>
                <a:solidFill>
                  <a:schemeClr val="bg2"/>
                </a:solidFill>
                <a:latin typeface="Arial" panose="020B0604020202020204" pitchFamily="34" charset="0"/>
              </a:rPr>
              <a:t> PMP (HD+DP) A 31 DE DEZEMBRO 2005-2025 </a:t>
            </a:r>
          </a:p>
        </p:txBody>
      </p:sp>
      <p:sp>
        <p:nvSpPr>
          <p:cNvPr id="10" name="CaixaDeTexto 9">
            <a:extLst>
              <a:ext uri="{FF2B5EF4-FFF2-40B4-BE49-F238E27FC236}">
                <a16:creationId xmlns:a16="http://schemas.microsoft.com/office/drawing/2014/main" id="{BCED63A8-CB8A-F403-F346-3393D74BDAE0}"/>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graphicFrame>
        <p:nvGraphicFramePr>
          <p:cNvPr id="6" name="Object 23">
            <a:extLst>
              <a:ext uri="{FF2B5EF4-FFF2-40B4-BE49-F238E27FC236}">
                <a16:creationId xmlns:a16="http://schemas.microsoft.com/office/drawing/2014/main" id="{46633016-9E23-7EE3-9EC6-F00362DFE1DE}"/>
              </a:ext>
            </a:extLst>
          </p:cNvPr>
          <p:cNvGraphicFramePr>
            <a:graphicFrameLocks/>
          </p:cNvGraphicFramePr>
          <p:nvPr>
            <p:extLst>
              <p:ext uri="{D42A27DB-BD31-4B8C-83A1-F6EECF244321}">
                <p14:modId xmlns:p14="http://schemas.microsoft.com/office/powerpoint/2010/main" val="3681385591"/>
              </p:ext>
            </p:extLst>
          </p:nvPr>
        </p:nvGraphicFramePr>
        <p:xfrm>
          <a:off x="-324034" y="1046997"/>
          <a:ext cx="11266620" cy="5005354"/>
        </p:xfrm>
        <a:graphic>
          <a:graphicData uri="http://schemas.openxmlformats.org/drawingml/2006/chart">
            <c:chart xmlns:c="http://schemas.openxmlformats.org/drawingml/2006/chart" xmlns:r="http://schemas.openxmlformats.org/officeDocument/2006/relationships" r:id="rId4"/>
          </a:graphicData>
        </a:graphic>
      </p:graphicFrame>
      <p:pic>
        <p:nvPicPr>
          <p:cNvPr id="3" name="Imagem 2" descr="Logotipo, nome da empresa&#10;&#10;O conteúdo gerado por IA pode estar incorreto.">
            <a:extLst>
              <a:ext uri="{FF2B5EF4-FFF2-40B4-BE49-F238E27FC236}">
                <a16:creationId xmlns:a16="http://schemas.microsoft.com/office/drawing/2014/main" id="{3019C285-1968-8CC1-29EA-8A24FD11167C}"/>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2355388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B103A-D209-7029-9F15-44ABB6C483DD}"/>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4299377B-CF4C-E9AD-5192-5BEE6EBD77AE}"/>
              </a:ext>
            </a:extLst>
          </p:cNvPr>
          <p:cNvSpPr>
            <a:spLocks noGrp="1"/>
          </p:cNvSpPr>
          <p:nvPr>
            <p:ph type="sldNum" sz="quarter" idx="12"/>
          </p:nvPr>
        </p:nvSpPr>
        <p:spPr>
          <a:xfrm>
            <a:off x="10874477" y="6404824"/>
            <a:ext cx="485419" cy="365125"/>
          </a:xfrm>
        </p:spPr>
        <p:txBody>
          <a:bodyPr/>
          <a:lstStyle/>
          <a:p>
            <a:fld id="{C4730313-29A6-4D5B-A27A-B362436FA5D8}" type="slidenum">
              <a:rPr lang="ru-RU" smtClean="0">
                <a:solidFill>
                  <a:schemeClr val="bg1"/>
                </a:solidFill>
              </a:rPr>
              <a:t>24</a:t>
            </a:fld>
            <a:endParaRPr lang="ru-RU" dirty="0">
              <a:solidFill>
                <a:schemeClr val="bg1"/>
              </a:solidFill>
            </a:endParaRPr>
          </a:p>
        </p:txBody>
      </p:sp>
      <p:pic>
        <p:nvPicPr>
          <p:cNvPr id="5" name="Gráfico 4">
            <a:extLst>
              <a:ext uri="{FF2B5EF4-FFF2-40B4-BE49-F238E27FC236}">
                <a16:creationId xmlns:a16="http://schemas.microsoft.com/office/drawing/2014/main" id="{336DE6DA-EBA3-2036-166E-271CFE3D9F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CD21D402-4250-55CA-2DED-73B9FECA3768}"/>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0" name="CaixaDeTexto 9">
            <a:extLst>
              <a:ext uri="{FF2B5EF4-FFF2-40B4-BE49-F238E27FC236}">
                <a16:creationId xmlns:a16="http://schemas.microsoft.com/office/drawing/2014/main" id="{788DD085-9D9F-4C23-BE3D-B45BDABD4E91}"/>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graphicFrame>
        <p:nvGraphicFramePr>
          <p:cNvPr id="25" name="Object 13">
            <a:extLst>
              <a:ext uri="{FF2B5EF4-FFF2-40B4-BE49-F238E27FC236}">
                <a16:creationId xmlns:a16="http://schemas.microsoft.com/office/drawing/2014/main" id="{39C02531-E817-0D2B-A9BF-49657EC63974}"/>
              </a:ext>
            </a:extLst>
          </p:cNvPr>
          <p:cNvGraphicFramePr>
            <a:graphicFrameLocks noChangeAspect="1"/>
          </p:cNvGraphicFramePr>
          <p:nvPr>
            <p:extLst>
              <p:ext uri="{D42A27DB-BD31-4B8C-83A1-F6EECF244321}">
                <p14:modId xmlns:p14="http://schemas.microsoft.com/office/powerpoint/2010/main" val="2608599355"/>
              </p:ext>
            </p:extLst>
          </p:nvPr>
        </p:nvGraphicFramePr>
        <p:xfrm>
          <a:off x="207471" y="1729538"/>
          <a:ext cx="10387642" cy="4147246"/>
        </p:xfrm>
        <a:graphic>
          <a:graphicData uri="http://schemas.openxmlformats.org/drawingml/2006/chart">
            <c:chart xmlns:c="http://schemas.openxmlformats.org/drawingml/2006/chart" xmlns:r="http://schemas.openxmlformats.org/officeDocument/2006/relationships" r:id="rId4"/>
          </a:graphicData>
        </a:graphic>
      </p:graphicFrame>
      <p:sp>
        <p:nvSpPr>
          <p:cNvPr id="26" name="Retângulo: Cantos Arredondados 25">
            <a:extLst>
              <a:ext uri="{FF2B5EF4-FFF2-40B4-BE49-F238E27FC236}">
                <a16:creationId xmlns:a16="http://schemas.microsoft.com/office/drawing/2014/main" id="{D1151B4D-1AA1-2FB1-04FF-727BFC02CF33}"/>
              </a:ext>
            </a:extLst>
          </p:cNvPr>
          <p:cNvSpPr/>
          <p:nvPr/>
        </p:nvSpPr>
        <p:spPr>
          <a:xfrm>
            <a:off x="9581341" y="2103168"/>
            <a:ext cx="2403188" cy="873447"/>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27" name="Agrupar 26">
            <a:extLst>
              <a:ext uri="{FF2B5EF4-FFF2-40B4-BE49-F238E27FC236}">
                <a16:creationId xmlns:a16="http://schemas.microsoft.com/office/drawing/2014/main" id="{7A4802B2-C149-64F1-D64E-85A5AC2F44A2}"/>
              </a:ext>
            </a:extLst>
          </p:cNvPr>
          <p:cNvGrpSpPr/>
          <p:nvPr/>
        </p:nvGrpSpPr>
        <p:grpSpPr>
          <a:xfrm>
            <a:off x="9401450" y="1443081"/>
            <a:ext cx="1123229" cy="836654"/>
            <a:chOff x="8371945" y="2026312"/>
            <a:chExt cx="904806" cy="693705"/>
          </a:xfrm>
          <a:effectLst/>
        </p:grpSpPr>
        <p:sp>
          <p:nvSpPr>
            <p:cNvPr id="28" name="Oval 15">
              <a:extLst>
                <a:ext uri="{FF2B5EF4-FFF2-40B4-BE49-F238E27FC236}">
                  <a16:creationId xmlns:a16="http://schemas.microsoft.com/office/drawing/2014/main" id="{10E9A4F3-984C-4505-9BEA-664829CAFC96}"/>
                </a:ext>
              </a:extLst>
            </p:cNvPr>
            <p:cNvSpPr/>
            <p:nvPr/>
          </p:nvSpPr>
          <p:spPr>
            <a:xfrm>
              <a:off x="8474219" y="2026312"/>
              <a:ext cx="699744" cy="69370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9" name="CaixaDeTexto 28">
              <a:extLst>
                <a:ext uri="{FF2B5EF4-FFF2-40B4-BE49-F238E27FC236}">
                  <a16:creationId xmlns:a16="http://schemas.microsoft.com/office/drawing/2014/main" id="{E0492B94-EC6A-109A-D82C-59C229C2289F}"/>
                </a:ext>
              </a:extLst>
            </p:cNvPr>
            <p:cNvSpPr txBox="1"/>
            <p:nvPr/>
          </p:nvSpPr>
          <p:spPr>
            <a:xfrm>
              <a:off x="8371945" y="2232810"/>
              <a:ext cx="904806" cy="344507"/>
            </a:xfrm>
            <a:prstGeom prst="rect">
              <a:avLst/>
            </a:prstGeom>
            <a:noFill/>
          </p:spPr>
          <p:txBody>
            <a:bodyPr wrap="square" rtlCol="0">
              <a:spAutoFit/>
            </a:bodyPr>
            <a:lstStyle/>
            <a:p>
              <a:pPr algn="ctr"/>
              <a:r>
                <a:rPr lang="pt-PT" sz="2100" b="1" dirty="0">
                  <a:solidFill>
                    <a:srgbClr val="DBA223"/>
                  </a:solidFill>
                  <a:latin typeface="Arial" panose="020B0604020202020204" pitchFamily="34" charset="0"/>
                </a:rPr>
                <a:t>- 0,2 %</a:t>
              </a:r>
            </a:p>
          </p:txBody>
        </p:sp>
      </p:grpSp>
      <p:sp>
        <p:nvSpPr>
          <p:cNvPr id="30" name="CaixaDeTexto 29">
            <a:extLst>
              <a:ext uri="{FF2B5EF4-FFF2-40B4-BE49-F238E27FC236}">
                <a16:creationId xmlns:a16="http://schemas.microsoft.com/office/drawing/2014/main" id="{18950FBD-66BA-AE3E-7038-2357E57E90BB}"/>
              </a:ext>
            </a:extLst>
          </p:cNvPr>
          <p:cNvSpPr txBox="1"/>
          <p:nvPr/>
        </p:nvSpPr>
        <p:spPr>
          <a:xfrm>
            <a:off x="9714271" y="2284118"/>
            <a:ext cx="2270258" cy="692497"/>
          </a:xfrm>
          <a:prstGeom prst="rect">
            <a:avLst/>
          </a:prstGeom>
          <a:noFill/>
        </p:spPr>
        <p:txBody>
          <a:bodyPr wrap="square" rtlCol="0">
            <a:spAutoFit/>
          </a:bodyPr>
          <a:lstStyle/>
          <a:p>
            <a:r>
              <a:rPr lang="pt-PT" sz="1300" b="1" dirty="0">
                <a:solidFill>
                  <a:srgbClr val="000000"/>
                </a:solidFill>
                <a:latin typeface="Arial" panose="020B0604020202020204" pitchFamily="34" charset="0"/>
              </a:rPr>
              <a:t>Diminuição de 0,2 % </a:t>
            </a:r>
            <a:r>
              <a:rPr lang="pt-PT" sz="1300" dirty="0">
                <a:solidFill>
                  <a:srgbClr val="000000"/>
                </a:solidFill>
                <a:latin typeface="Arial" panose="020B0604020202020204" pitchFamily="34" charset="0"/>
              </a:rPr>
              <a:t>do pool de doentes em </a:t>
            </a:r>
            <a:r>
              <a:rPr lang="pt-PT" sz="1300" b="1" dirty="0">
                <a:solidFill>
                  <a:srgbClr val="000000"/>
                </a:solidFill>
                <a:latin typeface="Arial" panose="020B0604020202020204" pitchFamily="34" charset="0"/>
              </a:rPr>
              <a:t>diálise</a:t>
            </a:r>
            <a:r>
              <a:rPr lang="pt-PT" sz="1300" dirty="0">
                <a:solidFill>
                  <a:srgbClr val="000000"/>
                </a:solidFill>
                <a:latin typeface="Arial" panose="020B0604020202020204" pitchFamily="34" charset="0"/>
              </a:rPr>
              <a:t> em relação a 2024</a:t>
            </a:r>
          </a:p>
        </p:txBody>
      </p:sp>
      <p:sp>
        <p:nvSpPr>
          <p:cNvPr id="3" name="Retângulo 2">
            <a:extLst>
              <a:ext uri="{FF2B5EF4-FFF2-40B4-BE49-F238E27FC236}">
                <a16:creationId xmlns:a16="http://schemas.microsoft.com/office/drawing/2014/main" id="{B809AF43-4E00-DB42-A838-789D591614D2}"/>
              </a:ext>
            </a:extLst>
          </p:cNvPr>
          <p:cNvSpPr/>
          <p:nvPr/>
        </p:nvSpPr>
        <p:spPr>
          <a:xfrm>
            <a:off x="0" y="184170"/>
            <a:ext cx="10323872"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4" name="CaixaDeTexto 3">
            <a:extLst>
              <a:ext uri="{FF2B5EF4-FFF2-40B4-BE49-F238E27FC236}">
                <a16:creationId xmlns:a16="http://schemas.microsoft.com/office/drawing/2014/main" id="{6EEFC04A-9C0D-3880-CFD3-88EBD4F6AFD9}"/>
              </a:ext>
            </a:extLst>
          </p:cNvPr>
          <p:cNvSpPr txBox="1"/>
          <p:nvPr/>
        </p:nvSpPr>
        <p:spPr>
          <a:xfrm>
            <a:off x="117271" y="247155"/>
            <a:ext cx="13795263"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CRESCIMENTO ANUAL DO Nº DE DOENTES EM DIÁLISE (HD + DP) 2005-2025</a:t>
            </a:r>
            <a:endParaRPr lang="pt-PT" dirty="0">
              <a:solidFill>
                <a:schemeClr val="bg1"/>
              </a:solidFill>
              <a:latin typeface="Arial" panose="020B0604020202020204" pitchFamily="34" charset="0"/>
            </a:endParaRPr>
          </a:p>
        </p:txBody>
      </p:sp>
      <p:pic>
        <p:nvPicPr>
          <p:cNvPr id="6" name="Imagem 5" descr="Logotipo, nome da empresa&#10;&#10;O conteúdo gerado por IA pode estar incorreto.">
            <a:extLst>
              <a:ext uri="{FF2B5EF4-FFF2-40B4-BE49-F238E27FC236}">
                <a16:creationId xmlns:a16="http://schemas.microsoft.com/office/drawing/2014/main" id="{E3913027-6E0B-AF2A-5C4C-6E979F044FB1}"/>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1829886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F9AA5-F1FC-A921-CCE9-CF9FAA14AD7B}"/>
            </a:ext>
          </a:extLst>
        </p:cNvPr>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B2190659-4305-6337-FD58-6779B2476E10}"/>
              </a:ext>
            </a:extLst>
          </p:cNvPr>
          <p:cNvSpPr/>
          <p:nvPr/>
        </p:nvSpPr>
        <p:spPr>
          <a:xfrm>
            <a:off x="9328178" y="5138124"/>
            <a:ext cx="2126248" cy="417932"/>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 name="Marcador de Posição do Número do Diapositivo 1">
            <a:extLst>
              <a:ext uri="{FF2B5EF4-FFF2-40B4-BE49-F238E27FC236}">
                <a16:creationId xmlns:a16="http://schemas.microsoft.com/office/drawing/2014/main" id="{E23E4BC0-DEAB-D0CE-F74A-EF0F15938C4F}"/>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25</a:t>
            </a:fld>
            <a:endParaRPr lang="ru-RU" dirty="0">
              <a:solidFill>
                <a:schemeClr val="bg1"/>
              </a:solidFill>
            </a:endParaRPr>
          </a:p>
        </p:txBody>
      </p:sp>
      <p:pic>
        <p:nvPicPr>
          <p:cNvPr id="5" name="Gráfico 4">
            <a:extLst>
              <a:ext uri="{FF2B5EF4-FFF2-40B4-BE49-F238E27FC236}">
                <a16:creationId xmlns:a16="http://schemas.microsoft.com/office/drawing/2014/main" id="{9A77A9C2-3A98-CA52-E910-88DB5F1FC8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0C40CF05-1DCF-7FC6-1EC5-D9BCCBB2424F}"/>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B0E97FD5-A1A8-63AA-522A-0FD01BC00E23}"/>
              </a:ext>
            </a:extLst>
          </p:cNvPr>
          <p:cNvSpPr/>
          <p:nvPr/>
        </p:nvSpPr>
        <p:spPr>
          <a:xfrm>
            <a:off x="-1" y="184170"/>
            <a:ext cx="9979743"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C5F18E3F-8C39-E546-0DAB-004E018DB5DA}"/>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6" name="Retângulo: Cantos Arredondados 5">
            <a:extLst>
              <a:ext uri="{FF2B5EF4-FFF2-40B4-BE49-F238E27FC236}">
                <a16:creationId xmlns:a16="http://schemas.microsoft.com/office/drawing/2014/main" id="{D87A2C28-76E8-9337-028B-31F2D760FEB4}"/>
              </a:ext>
            </a:extLst>
          </p:cNvPr>
          <p:cNvSpPr/>
          <p:nvPr/>
        </p:nvSpPr>
        <p:spPr>
          <a:xfrm>
            <a:off x="8286113" y="1978930"/>
            <a:ext cx="3168313" cy="681549"/>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7" name="Agrupar 6">
            <a:extLst>
              <a:ext uri="{FF2B5EF4-FFF2-40B4-BE49-F238E27FC236}">
                <a16:creationId xmlns:a16="http://schemas.microsoft.com/office/drawing/2014/main" id="{85B26524-4309-BA79-0A42-57E5B352684D}"/>
              </a:ext>
            </a:extLst>
          </p:cNvPr>
          <p:cNvGrpSpPr/>
          <p:nvPr/>
        </p:nvGrpSpPr>
        <p:grpSpPr>
          <a:xfrm>
            <a:off x="7778680" y="1611700"/>
            <a:ext cx="1014867" cy="887532"/>
            <a:chOff x="8326746" y="1995207"/>
            <a:chExt cx="1014867" cy="887532"/>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D6B24DA4-4682-6FE5-1756-C282FAE4F4A9}"/>
                </a:ext>
              </a:extLst>
            </p:cNvPr>
            <p:cNvSpPr/>
            <p:nvPr/>
          </p:nvSpPr>
          <p:spPr>
            <a:xfrm>
              <a:off x="8357956" y="1995207"/>
              <a:ext cx="895259" cy="887532"/>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0" name="CaixaDeTexto 9">
              <a:extLst>
                <a:ext uri="{FF2B5EF4-FFF2-40B4-BE49-F238E27FC236}">
                  <a16:creationId xmlns:a16="http://schemas.microsoft.com/office/drawing/2014/main" id="{2ED91699-63F6-8C1C-BEA9-4FD4BC8046E3}"/>
                </a:ext>
              </a:extLst>
            </p:cNvPr>
            <p:cNvSpPr txBox="1"/>
            <p:nvPr/>
          </p:nvSpPr>
          <p:spPr>
            <a:xfrm>
              <a:off x="8326746" y="2254307"/>
              <a:ext cx="1014867" cy="338554"/>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60,3%</a:t>
              </a:r>
              <a:endParaRPr lang="pt-PT" b="1" dirty="0">
                <a:solidFill>
                  <a:srgbClr val="DBA223"/>
                </a:solidFill>
                <a:latin typeface="Arial" panose="020B0604020202020204" pitchFamily="34" charset="0"/>
              </a:endParaRPr>
            </a:p>
          </p:txBody>
        </p:sp>
      </p:grpSp>
      <p:sp>
        <p:nvSpPr>
          <p:cNvPr id="12" name="CaixaDeTexto 11">
            <a:extLst>
              <a:ext uri="{FF2B5EF4-FFF2-40B4-BE49-F238E27FC236}">
                <a16:creationId xmlns:a16="http://schemas.microsoft.com/office/drawing/2014/main" id="{FEDB0882-1555-A725-D21E-037FA91F5F32}"/>
              </a:ext>
            </a:extLst>
          </p:cNvPr>
          <p:cNvSpPr txBox="1"/>
          <p:nvPr/>
        </p:nvSpPr>
        <p:spPr>
          <a:xfrm>
            <a:off x="8736359" y="2169007"/>
            <a:ext cx="2592363" cy="307777"/>
          </a:xfrm>
          <a:prstGeom prst="rect">
            <a:avLst/>
          </a:prstGeom>
          <a:noFill/>
        </p:spPr>
        <p:txBody>
          <a:bodyPr wrap="square" rtlCol="0">
            <a:spAutoFit/>
          </a:bodyPr>
          <a:lstStyle/>
          <a:p>
            <a:r>
              <a:rPr lang="pt-PT" sz="1400" b="1" dirty="0">
                <a:solidFill>
                  <a:srgbClr val="000000"/>
                </a:solidFill>
                <a:latin typeface="Arial" panose="020B0604020202020204" pitchFamily="34" charset="0"/>
              </a:rPr>
              <a:t>Dos Doentes são Homens</a:t>
            </a:r>
          </a:p>
        </p:txBody>
      </p:sp>
      <p:sp>
        <p:nvSpPr>
          <p:cNvPr id="13" name="Retângulo: Cantos Arredondados 12">
            <a:extLst>
              <a:ext uri="{FF2B5EF4-FFF2-40B4-BE49-F238E27FC236}">
                <a16:creationId xmlns:a16="http://schemas.microsoft.com/office/drawing/2014/main" id="{B31FAAD9-131D-A5EE-8FEA-E1410C7C104F}"/>
              </a:ext>
            </a:extLst>
          </p:cNvPr>
          <p:cNvSpPr/>
          <p:nvPr/>
        </p:nvSpPr>
        <p:spPr>
          <a:xfrm>
            <a:off x="8286113" y="3737456"/>
            <a:ext cx="3168313" cy="681549"/>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15" name="Agrupar 14">
            <a:extLst>
              <a:ext uri="{FF2B5EF4-FFF2-40B4-BE49-F238E27FC236}">
                <a16:creationId xmlns:a16="http://schemas.microsoft.com/office/drawing/2014/main" id="{2F8F2AED-0F81-5F22-27DA-1434CF4DB840}"/>
              </a:ext>
            </a:extLst>
          </p:cNvPr>
          <p:cNvGrpSpPr/>
          <p:nvPr/>
        </p:nvGrpSpPr>
        <p:grpSpPr>
          <a:xfrm>
            <a:off x="7755530" y="3370226"/>
            <a:ext cx="1014867" cy="887532"/>
            <a:chOff x="8303596" y="1995207"/>
            <a:chExt cx="1014867" cy="887532"/>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F1E62346-EB35-7981-B1DB-C8E425B31943}"/>
                </a:ext>
              </a:extLst>
            </p:cNvPr>
            <p:cNvSpPr/>
            <p:nvPr/>
          </p:nvSpPr>
          <p:spPr>
            <a:xfrm>
              <a:off x="8357956" y="1995207"/>
              <a:ext cx="895259" cy="887532"/>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7" name="CaixaDeTexto 16">
              <a:extLst>
                <a:ext uri="{FF2B5EF4-FFF2-40B4-BE49-F238E27FC236}">
                  <a16:creationId xmlns:a16="http://schemas.microsoft.com/office/drawing/2014/main" id="{25B16C78-AB3B-2EF3-EEB0-61F25A8FE5ED}"/>
                </a:ext>
              </a:extLst>
            </p:cNvPr>
            <p:cNvSpPr txBox="1"/>
            <p:nvPr/>
          </p:nvSpPr>
          <p:spPr>
            <a:xfrm>
              <a:off x="8303596" y="2265882"/>
              <a:ext cx="1014867" cy="338554"/>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39,7%</a:t>
              </a:r>
              <a:endParaRPr lang="pt-PT" b="1" dirty="0">
                <a:solidFill>
                  <a:srgbClr val="DBA223"/>
                </a:solidFill>
                <a:latin typeface="Arial" panose="020B0604020202020204" pitchFamily="34" charset="0"/>
              </a:endParaRPr>
            </a:p>
          </p:txBody>
        </p:sp>
      </p:grpSp>
      <p:sp>
        <p:nvSpPr>
          <p:cNvPr id="18" name="CaixaDeTexto 17">
            <a:extLst>
              <a:ext uri="{FF2B5EF4-FFF2-40B4-BE49-F238E27FC236}">
                <a16:creationId xmlns:a16="http://schemas.microsoft.com/office/drawing/2014/main" id="{77CA77CF-8C03-A7EE-0B8D-39BC65197A67}"/>
              </a:ext>
            </a:extLst>
          </p:cNvPr>
          <p:cNvSpPr txBox="1"/>
          <p:nvPr/>
        </p:nvSpPr>
        <p:spPr>
          <a:xfrm>
            <a:off x="8759509" y="3933018"/>
            <a:ext cx="2633004" cy="307777"/>
          </a:xfrm>
          <a:prstGeom prst="rect">
            <a:avLst/>
          </a:prstGeom>
          <a:noFill/>
        </p:spPr>
        <p:txBody>
          <a:bodyPr wrap="square" rtlCol="0">
            <a:spAutoFit/>
          </a:bodyPr>
          <a:lstStyle/>
          <a:p>
            <a:r>
              <a:rPr lang="pt-PT" sz="1400" b="1" dirty="0">
                <a:solidFill>
                  <a:srgbClr val="000000"/>
                </a:solidFill>
                <a:latin typeface="Arial" panose="020B0604020202020204" pitchFamily="34" charset="0"/>
              </a:rPr>
              <a:t>Dos Doentes são Mulheres</a:t>
            </a:r>
          </a:p>
        </p:txBody>
      </p:sp>
      <p:sp>
        <p:nvSpPr>
          <p:cNvPr id="27" name="CaixaDeTexto 26">
            <a:extLst>
              <a:ext uri="{FF2B5EF4-FFF2-40B4-BE49-F238E27FC236}">
                <a16:creationId xmlns:a16="http://schemas.microsoft.com/office/drawing/2014/main" id="{2C2D4BC2-6160-E9A2-BD8E-4CA5312FECA4}"/>
              </a:ext>
            </a:extLst>
          </p:cNvPr>
          <p:cNvSpPr txBox="1"/>
          <p:nvPr/>
        </p:nvSpPr>
        <p:spPr>
          <a:xfrm>
            <a:off x="117272" y="247155"/>
            <a:ext cx="9578350"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DISTRIBUIÇÃO DE GÉNERO EM CADA MODALIDADE DE TSFR  - 31 DE DEZEMBRO DE 2025</a:t>
            </a:r>
            <a:endParaRPr lang="pt-PT" dirty="0">
              <a:solidFill>
                <a:schemeClr val="bg1"/>
              </a:solidFill>
              <a:latin typeface="Arial" panose="020B0604020202020204" pitchFamily="34" charset="0"/>
            </a:endParaRPr>
          </a:p>
        </p:txBody>
      </p:sp>
      <p:graphicFrame>
        <p:nvGraphicFramePr>
          <p:cNvPr id="3" name="Object 23">
            <a:extLst>
              <a:ext uri="{FF2B5EF4-FFF2-40B4-BE49-F238E27FC236}">
                <a16:creationId xmlns:a16="http://schemas.microsoft.com/office/drawing/2014/main" id="{75ADFA7B-DF18-7DC1-E7A0-2400B6A96268}"/>
              </a:ext>
            </a:extLst>
          </p:cNvPr>
          <p:cNvGraphicFramePr>
            <a:graphicFrameLocks noChangeAspect="1"/>
          </p:cNvGraphicFramePr>
          <p:nvPr>
            <p:extLst>
              <p:ext uri="{D42A27DB-BD31-4B8C-83A1-F6EECF244321}">
                <p14:modId xmlns:p14="http://schemas.microsoft.com/office/powerpoint/2010/main" val="2083622203"/>
              </p:ext>
            </p:extLst>
          </p:nvPr>
        </p:nvGraphicFramePr>
        <p:xfrm>
          <a:off x="-510445" y="1083805"/>
          <a:ext cx="9600512" cy="4677689"/>
        </p:xfrm>
        <a:graphic>
          <a:graphicData uri="http://schemas.openxmlformats.org/drawingml/2006/chart">
            <c:chart xmlns:c="http://schemas.openxmlformats.org/drawingml/2006/chart" xmlns:r="http://schemas.openxmlformats.org/officeDocument/2006/relationships" r:id="rId5"/>
          </a:graphicData>
        </a:graphic>
      </p:graphicFrame>
      <p:sp>
        <p:nvSpPr>
          <p:cNvPr id="8" name="CaixaDeTexto 7">
            <a:extLst>
              <a:ext uri="{FF2B5EF4-FFF2-40B4-BE49-F238E27FC236}">
                <a16:creationId xmlns:a16="http://schemas.microsoft.com/office/drawing/2014/main" id="{E84FB6B8-2BA5-3C65-ED01-C79D68B2DEDA}"/>
              </a:ext>
            </a:extLst>
          </p:cNvPr>
          <p:cNvSpPr txBox="1"/>
          <p:nvPr/>
        </p:nvSpPr>
        <p:spPr>
          <a:xfrm>
            <a:off x="9377338" y="5218509"/>
            <a:ext cx="278146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PT" sz="1200" b="0" i="0" u="none" strike="noStrike" cap="none" spc="0" normalizeH="0" baseline="0" dirty="0">
                <a:ln>
                  <a:noFill/>
                </a:ln>
                <a:solidFill>
                  <a:srgbClr val="000000"/>
                </a:solidFill>
                <a:effectLst/>
                <a:uFillTx/>
                <a:latin typeface="Arial" panose="020B0604020202020204" pitchFamily="34" charset="0"/>
                <a:ea typeface="+mn-ea"/>
                <a:cs typeface="+mn-cs"/>
                <a:sym typeface="Calibri"/>
              </a:rPr>
              <a:t>89 doentes – género em falta</a:t>
            </a:r>
          </a:p>
        </p:txBody>
      </p:sp>
      <p:pic>
        <p:nvPicPr>
          <p:cNvPr id="21" name="Imagem 20">
            <a:extLst>
              <a:ext uri="{FF2B5EF4-FFF2-40B4-BE49-F238E27FC236}">
                <a16:creationId xmlns:a16="http://schemas.microsoft.com/office/drawing/2014/main" id="{447E268C-3C17-0373-D391-91644C8DF0BF}"/>
              </a:ext>
            </a:extLst>
          </p:cNvPr>
          <p:cNvPicPr>
            <a:picLocks noChangeAspect="1"/>
          </p:cNvPicPr>
          <p:nvPr/>
        </p:nvPicPr>
        <p:blipFill rotWithShape="1">
          <a:blip r:embed="rId6"/>
          <a:srcRect l="31452" t="27612" r="52608" b="26281"/>
          <a:stretch/>
        </p:blipFill>
        <p:spPr>
          <a:xfrm>
            <a:off x="304252" y="1324509"/>
            <a:ext cx="1276461" cy="4347947"/>
          </a:xfrm>
          <a:prstGeom prst="rect">
            <a:avLst/>
          </a:prstGeom>
        </p:spPr>
      </p:pic>
      <p:pic>
        <p:nvPicPr>
          <p:cNvPr id="19" name="Imagem 18" descr="Logotipo, nome da empresa&#10;&#10;O conteúdo gerado por IA pode estar incorreto.">
            <a:extLst>
              <a:ext uri="{FF2B5EF4-FFF2-40B4-BE49-F238E27FC236}">
                <a16:creationId xmlns:a16="http://schemas.microsoft.com/office/drawing/2014/main" id="{245C7584-C7CF-DF47-6FBF-6F3316D483E1}"/>
              </a:ext>
            </a:extLst>
          </p:cNvPr>
          <p:cNvPicPr>
            <a:picLocks noChangeAspect="1"/>
          </p:cNvPicPr>
          <p:nvPr/>
        </p:nvPicPr>
        <p:blipFill>
          <a:blip r:embed="rId7">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1340986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CD1E-31C1-AACE-F64F-BC1822D6A6B9}"/>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87C1C5F2-161A-F88B-0AEE-CDC84F0D4860}"/>
              </a:ext>
            </a:extLst>
          </p:cNvPr>
          <p:cNvSpPr>
            <a:spLocks noGrp="1"/>
          </p:cNvSpPr>
          <p:nvPr>
            <p:ph type="sldNum" sz="quarter" idx="12"/>
          </p:nvPr>
        </p:nvSpPr>
        <p:spPr>
          <a:xfrm>
            <a:off x="10997184" y="6404824"/>
            <a:ext cx="457242" cy="365125"/>
          </a:xfrm>
        </p:spPr>
        <p:txBody>
          <a:bodyPr/>
          <a:lstStyle/>
          <a:p>
            <a:fld id="{C4730313-29A6-4D5B-A27A-B362436FA5D8}" type="slidenum">
              <a:rPr lang="ru-RU" smtClean="0">
                <a:solidFill>
                  <a:schemeClr val="bg1"/>
                </a:solidFill>
              </a:rPr>
              <a:t>26</a:t>
            </a:fld>
            <a:endParaRPr lang="ru-RU" dirty="0">
              <a:solidFill>
                <a:schemeClr val="bg1"/>
              </a:solidFill>
            </a:endParaRPr>
          </a:p>
        </p:txBody>
      </p:sp>
      <p:pic>
        <p:nvPicPr>
          <p:cNvPr id="5" name="Gráfico 4">
            <a:extLst>
              <a:ext uri="{FF2B5EF4-FFF2-40B4-BE49-F238E27FC236}">
                <a16:creationId xmlns:a16="http://schemas.microsoft.com/office/drawing/2014/main" id="{9BE657CD-62C4-76D9-EE80-2F2655DD09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C036FC5A-2DA6-D5FC-F212-9719F307A968}"/>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10">
            <a:extLst>
              <a:ext uri="{FF2B5EF4-FFF2-40B4-BE49-F238E27FC236}">
                <a16:creationId xmlns:a16="http://schemas.microsoft.com/office/drawing/2014/main" id="{136C91AF-8603-13CF-8033-8F70DDC96470}"/>
              </a:ext>
            </a:extLst>
          </p:cNvPr>
          <p:cNvSpPr/>
          <p:nvPr/>
        </p:nvSpPr>
        <p:spPr>
          <a:xfrm>
            <a:off x="-1" y="184170"/>
            <a:ext cx="937757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CF62BAB3-DDAD-FACF-0005-F075161FAA47}"/>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6" name="Retângulo: Cantos Arredondados 5">
            <a:extLst>
              <a:ext uri="{FF2B5EF4-FFF2-40B4-BE49-F238E27FC236}">
                <a16:creationId xmlns:a16="http://schemas.microsoft.com/office/drawing/2014/main" id="{89D0E5AB-0C6F-0B28-98C6-5A931AC51819}"/>
              </a:ext>
            </a:extLst>
          </p:cNvPr>
          <p:cNvSpPr/>
          <p:nvPr/>
        </p:nvSpPr>
        <p:spPr>
          <a:xfrm>
            <a:off x="8286113" y="1978930"/>
            <a:ext cx="3168313" cy="681549"/>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7" name="Agrupar 6">
            <a:extLst>
              <a:ext uri="{FF2B5EF4-FFF2-40B4-BE49-F238E27FC236}">
                <a16:creationId xmlns:a16="http://schemas.microsoft.com/office/drawing/2014/main" id="{E43B90F7-49F1-C124-268F-D4A0CF31142A}"/>
              </a:ext>
            </a:extLst>
          </p:cNvPr>
          <p:cNvGrpSpPr/>
          <p:nvPr/>
        </p:nvGrpSpPr>
        <p:grpSpPr>
          <a:xfrm>
            <a:off x="7750085" y="1611700"/>
            <a:ext cx="1014867" cy="887532"/>
            <a:chOff x="8298151" y="1995207"/>
            <a:chExt cx="1014867" cy="887532"/>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D9F1A165-F525-1BE1-6294-ED6A78193310}"/>
                </a:ext>
              </a:extLst>
            </p:cNvPr>
            <p:cNvSpPr/>
            <p:nvPr/>
          </p:nvSpPr>
          <p:spPr>
            <a:xfrm>
              <a:off x="8357956" y="1995207"/>
              <a:ext cx="895259" cy="887532"/>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0" name="CaixaDeTexto 9">
              <a:extLst>
                <a:ext uri="{FF2B5EF4-FFF2-40B4-BE49-F238E27FC236}">
                  <a16:creationId xmlns:a16="http://schemas.microsoft.com/office/drawing/2014/main" id="{949C64D0-A0BD-E18D-4B83-225400D84658}"/>
                </a:ext>
              </a:extLst>
            </p:cNvPr>
            <p:cNvSpPr txBox="1"/>
            <p:nvPr/>
          </p:nvSpPr>
          <p:spPr>
            <a:xfrm>
              <a:off x="8298151" y="2173261"/>
              <a:ext cx="1014867" cy="584775"/>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2568 PMP</a:t>
              </a:r>
              <a:endParaRPr lang="pt-PT" b="1" dirty="0">
                <a:solidFill>
                  <a:srgbClr val="DBA223"/>
                </a:solidFill>
                <a:latin typeface="Arial" panose="020B0604020202020204" pitchFamily="34" charset="0"/>
              </a:endParaRPr>
            </a:p>
          </p:txBody>
        </p:sp>
      </p:grpSp>
      <p:sp>
        <p:nvSpPr>
          <p:cNvPr id="12" name="CaixaDeTexto 11">
            <a:extLst>
              <a:ext uri="{FF2B5EF4-FFF2-40B4-BE49-F238E27FC236}">
                <a16:creationId xmlns:a16="http://schemas.microsoft.com/office/drawing/2014/main" id="{E07C0523-E6A5-DB75-4427-7CF0F4B3EBB3}"/>
              </a:ext>
            </a:extLst>
          </p:cNvPr>
          <p:cNvSpPr txBox="1"/>
          <p:nvPr/>
        </p:nvSpPr>
        <p:spPr>
          <a:xfrm>
            <a:off x="8736359" y="2169007"/>
            <a:ext cx="2592363" cy="307777"/>
          </a:xfrm>
          <a:prstGeom prst="rect">
            <a:avLst/>
          </a:prstGeom>
          <a:noFill/>
        </p:spPr>
        <p:txBody>
          <a:bodyPr wrap="square" rtlCol="0">
            <a:spAutoFit/>
          </a:bodyPr>
          <a:lstStyle/>
          <a:p>
            <a:r>
              <a:rPr lang="pt-PT" sz="1400" b="1" dirty="0">
                <a:solidFill>
                  <a:srgbClr val="000000"/>
                </a:solidFill>
                <a:latin typeface="Arial" panose="020B0604020202020204" pitchFamily="34" charset="0"/>
              </a:rPr>
              <a:t>População Masculina</a:t>
            </a:r>
          </a:p>
        </p:txBody>
      </p:sp>
      <p:sp>
        <p:nvSpPr>
          <p:cNvPr id="13" name="Retângulo: Cantos Arredondados 12">
            <a:extLst>
              <a:ext uri="{FF2B5EF4-FFF2-40B4-BE49-F238E27FC236}">
                <a16:creationId xmlns:a16="http://schemas.microsoft.com/office/drawing/2014/main" id="{873A2424-C89B-699E-9913-5986CBD323BD}"/>
              </a:ext>
            </a:extLst>
          </p:cNvPr>
          <p:cNvSpPr/>
          <p:nvPr/>
        </p:nvSpPr>
        <p:spPr>
          <a:xfrm>
            <a:off x="8286113" y="3737456"/>
            <a:ext cx="3168313" cy="681549"/>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15" name="Agrupar 14">
            <a:extLst>
              <a:ext uri="{FF2B5EF4-FFF2-40B4-BE49-F238E27FC236}">
                <a16:creationId xmlns:a16="http://schemas.microsoft.com/office/drawing/2014/main" id="{3DBD4A9F-D616-0C1F-F6D4-A6D36B3487B3}"/>
              </a:ext>
            </a:extLst>
          </p:cNvPr>
          <p:cNvGrpSpPr/>
          <p:nvPr/>
        </p:nvGrpSpPr>
        <p:grpSpPr>
          <a:xfrm>
            <a:off x="7744642" y="3370226"/>
            <a:ext cx="1014867" cy="887532"/>
            <a:chOff x="8292708" y="1995207"/>
            <a:chExt cx="1014867" cy="887532"/>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7661055-FC47-4C1E-2D10-1D51913967B2}"/>
                </a:ext>
              </a:extLst>
            </p:cNvPr>
            <p:cNvSpPr/>
            <p:nvPr/>
          </p:nvSpPr>
          <p:spPr>
            <a:xfrm>
              <a:off x="8357956" y="1995207"/>
              <a:ext cx="895259" cy="887532"/>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7" name="CaixaDeTexto 16">
              <a:extLst>
                <a:ext uri="{FF2B5EF4-FFF2-40B4-BE49-F238E27FC236}">
                  <a16:creationId xmlns:a16="http://schemas.microsoft.com/office/drawing/2014/main" id="{C6CBBC70-42E6-AE07-9813-7C3E935F3E75}"/>
                </a:ext>
              </a:extLst>
            </p:cNvPr>
            <p:cNvSpPr txBox="1"/>
            <p:nvPr/>
          </p:nvSpPr>
          <p:spPr>
            <a:xfrm>
              <a:off x="8292708" y="2198815"/>
              <a:ext cx="1014867" cy="584775"/>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1526 PMP</a:t>
              </a:r>
              <a:endParaRPr lang="pt-PT" b="1" dirty="0">
                <a:solidFill>
                  <a:srgbClr val="DBA223"/>
                </a:solidFill>
                <a:latin typeface="Arial" panose="020B0604020202020204" pitchFamily="34" charset="0"/>
              </a:endParaRPr>
            </a:p>
          </p:txBody>
        </p:sp>
      </p:grpSp>
      <p:sp>
        <p:nvSpPr>
          <p:cNvPr id="18" name="CaixaDeTexto 17">
            <a:extLst>
              <a:ext uri="{FF2B5EF4-FFF2-40B4-BE49-F238E27FC236}">
                <a16:creationId xmlns:a16="http://schemas.microsoft.com/office/drawing/2014/main" id="{A01EEB31-A40A-5548-6005-F7E00DF61867}"/>
              </a:ext>
            </a:extLst>
          </p:cNvPr>
          <p:cNvSpPr txBox="1"/>
          <p:nvPr/>
        </p:nvSpPr>
        <p:spPr>
          <a:xfrm>
            <a:off x="8759509" y="3933018"/>
            <a:ext cx="2633004" cy="307777"/>
          </a:xfrm>
          <a:prstGeom prst="rect">
            <a:avLst/>
          </a:prstGeom>
          <a:noFill/>
        </p:spPr>
        <p:txBody>
          <a:bodyPr wrap="square" rtlCol="0">
            <a:spAutoFit/>
          </a:bodyPr>
          <a:lstStyle/>
          <a:p>
            <a:r>
              <a:rPr lang="pt-PT" sz="1400" b="1" dirty="0">
                <a:solidFill>
                  <a:srgbClr val="000000"/>
                </a:solidFill>
                <a:latin typeface="Arial" panose="020B0604020202020204" pitchFamily="34" charset="0"/>
              </a:rPr>
              <a:t>População Feminina</a:t>
            </a:r>
          </a:p>
        </p:txBody>
      </p:sp>
      <p:sp>
        <p:nvSpPr>
          <p:cNvPr id="4" name="CaixaDeTexto 3">
            <a:extLst>
              <a:ext uri="{FF2B5EF4-FFF2-40B4-BE49-F238E27FC236}">
                <a16:creationId xmlns:a16="http://schemas.microsoft.com/office/drawing/2014/main" id="{EB856D37-BBE0-982D-DD68-40DB75F202BF}"/>
              </a:ext>
            </a:extLst>
          </p:cNvPr>
          <p:cNvSpPr txBox="1"/>
          <p:nvPr/>
        </p:nvSpPr>
        <p:spPr>
          <a:xfrm>
            <a:off x="108154" y="253102"/>
            <a:ext cx="926941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PREVALÊNCIA DE DOENTES EM TSFR POR GÉNERO (PMP) 31 DE DEZEMBRO DE 2025</a:t>
            </a:r>
            <a:endParaRPr lang="pt-PT" dirty="0">
              <a:solidFill>
                <a:schemeClr val="bg1"/>
              </a:solidFill>
              <a:latin typeface="Arial" panose="020B0604020202020204" pitchFamily="34" charset="0"/>
            </a:endParaRPr>
          </a:p>
        </p:txBody>
      </p:sp>
      <p:graphicFrame>
        <p:nvGraphicFramePr>
          <p:cNvPr id="22" name="Gráfico 21">
            <a:extLst>
              <a:ext uri="{FF2B5EF4-FFF2-40B4-BE49-F238E27FC236}">
                <a16:creationId xmlns:a16="http://schemas.microsoft.com/office/drawing/2014/main" id="{D11A6E9C-F151-B518-AA03-D77570118351}"/>
              </a:ext>
            </a:extLst>
          </p:cNvPr>
          <p:cNvGraphicFramePr/>
          <p:nvPr>
            <p:extLst>
              <p:ext uri="{D42A27DB-BD31-4B8C-83A1-F6EECF244321}">
                <p14:modId xmlns:p14="http://schemas.microsoft.com/office/powerpoint/2010/main" val="3382709530"/>
              </p:ext>
            </p:extLst>
          </p:nvPr>
        </p:nvGraphicFramePr>
        <p:xfrm>
          <a:off x="148600" y="1028122"/>
          <a:ext cx="7661290" cy="5024229"/>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a:extLst>
              <a:ext uri="{FF2B5EF4-FFF2-40B4-BE49-F238E27FC236}">
                <a16:creationId xmlns:a16="http://schemas.microsoft.com/office/drawing/2014/main" id="{E748E92F-927E-6A67-0815-E47586AD7A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991" y="4285492"/>
            <a:ext cx="1229032" cy="1229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FF9D099-001A-981E-2389-E458B2E23F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496" y="4316149"/>
            <a:ext cx="1229032" cy="122903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descr="Logotipo, nome da empresa&#10;&#10;O conteúdo gerado por IA pode estar incorreto.">
            <a:extLst>
              <a:ext uri="{FF2B5EF4-FFF2-40B4-BE49-F238E27FC236}">
                <a16:creationId xmlns:a16="http://schemas.microsoft.com/office/drawing/2014/main" id="{BCBF6500-F3EB-3A14-27AB-C4E163BFFB13}"/>
              </a:ext>
            </a:extLst>
          </p:cNvPr>
          <p:cNvPicPr>
            <a:picLocks noChangeAspect="1"/>
          </p:cNvPicPr>
          <p:nvPr/>
        </p:nvPicPr>
        <p:blipFill>
          <a:blip r:embed="rId8">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2753801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1B2F2-F3A4-5C97-2932-561986968A5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F34920-997E-CF6E-5157-C59BBACAE8B3}"/>
              </a:ext>
            </a:extLst>
          </p:cNvPr>
          <p:cNvSpPr>
            <a:spLocks/>
          </p:cNvSpPr>
          <p:nvPr/>
        </p:nvSpPr>
        <p:spPr>
          <a:xfrm>
            <a:off x="2800" y="3335"/>
            <a:ext cx="12192001" cy="6860801"/>
          </a:xfrm>
          <a:prstGeom prst="rect">
            <a:avLst/>
          </a:prstGeom>
          <a:gradFill flip="none" rotWithShape="1">
            <a:gsLst>
              <a:gs pos="0">
                <a:srgbClr val="831D1C">
                  <a:shade val="30000"/>
                  <a:satMod val="115000"/>
                </a:srgbClr>
              </a:gs>
              <a:gs pos="50000">
                <a:srgbClr val="831D1C">
                  <a:shade val="67500"/>
                  <a:satMod val="115000"/>
                </a:srgbClr>
              </a:gs>
              <a:gs pos="100000">
                <a:srgbClr val="831D1C">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Marcador de Posição do Número do Diapositivo 3">
            <a:extLst>
              <a:ext uri="{FF2B5EF4-FFF2-40B4-BE49-F238E27FC236}">
                <a16:creationId xmlns:a16="http://schemas.microsoft.com/office/drawing/2014/main" id="{01B90CF5-1CB3-CFF3-E819-9C6B31A54FD4}"/>
              </a:ext>
            </a:extLst>
          </p:cNvPr>
          <p:cNvSpPr>
            <a:spLocks noGrp="1"/>
          </p:cNvSpPr>
          <p:nvPr>
            <p:ph type="sldNum" sz="quarter" idx="12"/>
          </p:nvPr>
        </p:nvSpPr>
        <p:spPr/>
        <p:txBody>
          <a:bodyPr/>
          <a:lstStyle/>
          <a:p>
            <a:fld id="{C4730313-29A6-4D5B-A27A-B362436FA5D8}" type="slidenum">
              <a:rPr lang="ru-RU" smtClean="0"/>
              <a:t>27</a:t>
            </a:fld>
            <a:endParaRPr lang="ru-RU"/>
          </a:p>
        </p:txBody>
      </p:sp>
      <p:sp>
        <p:nvSpPr>
          <p:cNvPr id="15" name="Retângulo 14">
            <a:extLst>
              <a:ext uri="{FF2B5EF4-FFF2-40B4-BE49-F238E27FC236}">
                <a16:creationId xmlns:a16="http://schemas.microsoft.com/office/drawing/2014/main" id="{6B9F110E-21E5-D667-6CAC-86FBFEA79F9C}"/>
              </a:ext>
            </a:extLst>
          </p:cNvPr>
          <p:cNvSpPr/>
          <p:nvPr/>
        </p:nvSpPr>
        <p:spPr>
          <a:xfrm>
            <a:off x="-1" y="5833641"/>
            <a:ext cx="12192001" cy="1021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pic>
        <p:nvPicPr>
          <p:cNvPr id="19" name="Gráfico 18">
            <a:extLst>
              <a:ext uri="{FF2B5EF4-FFF2-40B4-BE49-F238E27FC236}">
                <a16:creationId xmlns:a16="http://schemas.microsoft.com/office/drawing/2014/main" id="{7501BF12-CC89-13FE-8D83-37FE339EB6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63290" y="5956394"/>
            <a:ext cx="2318796" cy="799911"/>
          </a:xfrm>
          <a:prstGeom prst="rect">
            <a:avLst/>
          </a:prstGeom>
        </p:spPr>
      </p:pic>
      <p:sp>
        <p:nvSpPr>
          <p:cNvPr id="16" name="CaixaDeTexto 15">
            <a:extLst>
              <a:ext uri="{FF2B5EF4-FFF2-40B4-BE49-F238E27FC236}">
                <a16:creationId xmlns:a16="http://schemas.microsoft.com/office/drawing/2014/main" id="{B5095B3D-16EA-5EF9-40AC-F123E675A2C0}"/>
              </a:ext>
            </a:extLst>
          </p:cNvPr>
          <p:cNvSpPr txBox="1"/>
          <p:nvPr/>
        </p:nvSpPr>
        <p:spPr>
          <a:xfrm>
            <a:off x="4660777" y="682907"/>
            <a:ext cx="6821309" cy="646331"/>
          </a:xfrm>
          <a:prstGeom prst="rect">
            <a:avLst/>
          </a:prstGeom>
          <a:noFill/>
        </p:spPr>
        <p:txBody>
          <a:bodyPr wrap="square" rtlCol="0">
            <a:spAutoFit/>
          </a:bodyPr>
          <a:lstStyle/>
          <a:p>
            <a:pPr algn="r"/>
            <a:r>
              <a:rPr lang="en-US" sz="3600" dirty="0">
                <a:solidFill>
                  <a:schemeClr val="bg1"/>
                </a:solidFill>
                <a:latin typeface="Montserrat SemiBold" panose="00000700000000000000" pitchFamily="50" charset="0"/>
              </a:rPr>
              <a:t>COMO NOS COMPARAMOS</a:t>
            </a:r>
            <a:endParaRPr lang="pt-PT" sz="3600" dirty="0">
              <a:solidFill>
                <a:schemeClr val="bg1"/>
              </a:solidFill>
              <a:latin typeface="Montserrat SemiBold" panose="00000700000000000000" pitchFamily="50" charset="0"/>
            </a:endParaRPr>
          </a:p>
        </p:txBody>
      </p:sp>
      <p:sp>
        <p:nvSpPr>
          <p:cNvPr id="3" name="CaixaDeTexto 2">
            <a:extLst>
              <a:ext uri="{FF2B5EF4-FFF2-40B4-BE49-F238E27FC236}">
                <a16:creationId xmlns:a16="http://schemas.microsoft.com/office/drawing/2014/main" id="{C6D990C0-16F7-74EB-DB10-384C3059CC14}"/>
              </a:ext>
            </a:extLst>
          </p:cNvPr>
          <p:cNvSpPr txBox="1"/>
          <p:nvPr/>
        </p:nvSpPr>
        <p:spPr>
          <a:xfrm>
            <a:off x="5614685" y="1329238"/>
            <a:ext cx="5832676" cy="369332"/>
          </a:xfrm>
          <a:prstGeom prst="rect">
            <a:avLst/>
          </a:prstGeom>
          <a:noFill/>
        </p:spPr>
        <p:txBody>
          <a:bodyPr wrap="square" rtlCol="0">
            <a:spAutoFit/>
          </a:bodyPr>
          <a:lstStyle/>
          <a:p>
            <a:pPr algn="r"/>
            <a:r>
              <a:rPr lang="pt-PT" dirty="0">
                <a:solidFill>
                  <a:schemeClr val="bg1"/>
                </a:solidFill>
                <a:latin typeface="Arial" panose="020B0604020202020204" pitchFamily="34" charset="0"/>
              </a:rPr>
              <a:t>Prevalência</a:t>
            </a:r>
          </a:p>
        </p:txBody>
      </p:sp>
      <p:pic>
        <p:nvPicPr>
          <p:cNvPr id="5" name="Imagem 4" descr="Uma imagem contendo aeronave&#10;&#10;O conteúdo gerado por IA pode estar incorreto.">
            <a:extLst>
              <a:ext uri="{FF2B5EF4-FFF2-40B4-BE49-F238E27FC236}">
                <a16:creationId xmlns:a16="http://schemas.microsoft.com/office/drawing/2014/main" id="{1B9FEB47-57F1-CA09-0B58-8833167C1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25182"/>
            <a:ext cx="3212162" cy="3867028"/>
          </a:xfrm>
          <a:prstGeom prst="rect">
            <a:avLst/>
          </a:prstGeom>
        </p:spPr>
      </p:pic>
      <p:sp>
        <p:nvSpPr>
          <p:cNvPr id="6" name="CaixaDeTexto 5">
            <a:extLst>
              <a:ext uri="{FF2B5EF4-FFF2-40B4-BE49-F238E27FC236}">
                <a16:creationId xmlns:a16="http://schemas.microsoft.com/office/drawing/2014/main" id="{9ADB0F03-09D7-8961-7C2C-7D8D70D06D7A}"/>
              </a:ext>
            </a:extLst>
          </p:cNvPr>
          <p:cNvSpPr txBox="1"/>
          <p:nvPr/>
        </p:nvSpPr>
        <p:spPr>
          <a:xfrm>
            <a:off x="1350123" y="3471461"/>
            <a:ext cx="457511" cy="1015663"/>
          </a:xfrm>
          <a:prstGeom prst="rect">
            <a:avLst/>
          </a:prstGeom>
          <a:noFill/>
        </p:spPr>
        <p:txBody>
          <a:bodyPr wrap="square" rtlCol="0">
            <a:spAutoFit/>
          </a:bodyPr>
          <a:lstStyle/>
          <a:p>
            <a:pPr algn="ctr"/>
            <a:r>
              <a:rPr lang="pt-PT" sz="6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8156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0584A-4DA0-6484-B16D-BC58D4C7ECD1}"/>
            </a:ext>
          </a:extLst>
        </p:cNvPr>
        <p:cNvGrpSpPr/>
        <p:nvPr/>
      </p:nvGrpSpPr>
      <p:grpSpPr>
        <a:xfrm>
          <a:off x="0" y="0"/>
          <a:ext cx="0" cy="0"/>
          <a:chOff x="0" y="0"/>
          <a:chExt cx="0" cy="0"/>
        </a:xfrm>
      </p:grpSpPr>
      <p:pic>
        <p:nvPicPr>
          <p:cNvPr id="4" name="Imagem 3" descr="Interface gráfica do usuário, Aplicativo&#10;&#10;O conteúdo gerado por IA pode estar incorreto.">
            <a:extLst>
              <a:ext uri="{FF2B5EF4-FFF2-40B4-BE49-F238E27FC236}">
                <a16:creationId xmlns:a16="http://schemas.microsoft.com/office/drawing/2014/main" id="{5606D6CE-2F55-C8A9-BEC2-C802A275FA6C}"/>
              </a:ext>
            </a:extLst>
          </p:cNvPr>
          <p:cNvPicPr>
            <a:picLocks noChangeAspect="1"/>
          </p:cNvPicPr>
          <p:nvPr/>
        </p:nvPicPr>
        <p:blipFill>
          <a:blip r:embed="rId2">
            <a:extLst>
              <a:ext uri="{28A0092B-C50C-407E-A947-70E740481C1C}">
                <a14:useLocalDpi xmlns:a14="http://schemas.microsoft.com/office/drawing/2010/main" val="0"/>
              </a:ext>
            </a:extLst>
          </a:blip>
          <a:srcRect l="19137" t="27920" r="11661" b="13866"/>
          <a:stretch>
            <a:fillRect/>
          </a:stretch>
        </p:blipFill>
        <p:spPr>
          <a:xfrm>
            <a:off x="667161" y="926674"/>
            <a:ext cx="8673220" cy="5019993"/>
          </a:xfrm>
          <a:prstGeom prst="rect">
            <a:avLst/>
          </a:prstGeom>
        </p:spPr>
      </p:pic>
      <p:sp>
        <p:nvSpPr>
          <p:cNvPr id="20" name="Retângulo: Cantos Arredondados 19">
            <a:extLst>
              <a:ext uri="{FF2B5EF4-FFF2-40B4-BE49-F238E27FC236}">
                <a16:creationId xmlns:a16="http://schemas.microsoft.com/office/drawing/2014/main" id="{54D243BD-BCE9-28AD-4A69-196E532447DD}"/>
              </a:ext>
            </a:extLst>
          </p:cNvPr>
          <p:cNvSpPr/>
          <p:nvPr/>
        </p:nvSpPr>
        <p:spPr>
          <a:xfrm>
            <a:off x="9272620" y="3075077"/>
            <a:ext cx="2112433" cy="681549"/>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Oval 5">
            <a:extLst>
              <a:ext uri="{FF2B5EF4-FFF2-40B4-BE49-F238E27FC236}">
                <a16:creationId xmlns:a16="http://schemas.microsoft.com/office/drawing/2014/main" id="{5C86DDE2-6D0B-BE02-E853-4B370B941178}"/>
              </a:ext>
            </a:extLst>
          </p:cNvPr>
          <p:cNvSpPr/>
          <p:nvPr/>
        </p:nvSpPr>
        <p:spPr>
          <a:xfrm>
            <a:off x="7855974" y="2025445"/>
            <a:ext cx="1972447" cy="1868129"/>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 name="Marcador de Posição do Número do Diapositivo 1">
            <a:extLst>
              <a:ext uri="{FF2B5EF4-FFF2-40B4-BE49-F238E27FC236}">
                <a16:creationId xmlns:a16="http://schemas.microsoft.com/office/drawing/2014/main" id="{C59D3468-A76F-6219-9A83-B2B6532DA98C}"/>
              </a:ext>
            </a:extLst>
          </p:cNvPr>
          <p:cNvSpPr>
            <a:spLocks noGrp="1"/>
          </p:cNvSpPr>
          <p:nvPr>
            <p:ph type="sldNum" sz="quarter" idx="12"/>
          </p:nvPr>
        </p:nvSpPr>
        <p:spPr>
          <a:xfrm>
            <a:off x="10997184" y="6404824"/>
            <a:ext cx="402336" cy="365125"/>
          </a:xfrm>
        </p:spPr>
        <p:txBody>
          <a:bodyPr/>
          <a:lstStyle/>
          <a:p>
            <a:fld id="{C4730313-29A6-4D5B-A27A-B362436FA5D8}" type="slidenum">
              <a:rPr lang="ru-RU" smtClean="0">
                <a:solidFill>
                  <a:schemeClr val="bg1"/>
                </a:solidFill>
              </a:rPr>
              <a:t>28</a:t>
            </a:fld>
            <a:endParaRPr lang="ru-RU" dirty="0">
              <a:solidFill>
                <a:schemeClr val="bg1"/>
              </a:solidFill>
            </a:endParaRPr>
          </a:p>
        </p:txBody>
      </p:sp>
      <p:pic>
        <p:nvPicPr>
          <p:cNvPr id="5" name="Gráfico 4">
            <a:extLst>
              <a:ext uri="{FF2B5EF4-FFF2-40B4-BE49-F238E27FC236}">
                <a16:creationId xmlns:a16="http://schemas.microsoft.com/office/drawing/2014/main" id="{168FC681-7EC8-4F22-64BA-FB2EE9FAF9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764DF73A-76F2-7CCE-EAE2-EBFBDC7B1CB1}"/>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021F0EF1-2951-1E24-D22B-23DF2768C415}"/>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28" name="CaixaDeTexto 27">
            <a:extLst>
              <a:ext uri="{FF2B5EF4-FFF2-40B4-BE49-F238E27FC236}">
                <a16:creationId xmlns:a16="http://schemas.microsoft.com/office/drawing/2014/main" id="{8834D620-B6F6-B480-08E9-92E0F63AA839}"/>
              </a:ext>
            </a:extLst>
          </p:cNvPr>
          <p:cNvSpPr txBox="1"/>
          <p:nvPr/>
        </p:nvSpPr>
        <p:spPr>
          <a:xfrm>
            <a:off x="7785980" y="2666781"/>
            <a:ext cx="2112433" cy="738664"/>
          </a:xfrm>
          <a:prstGeom prst="rect">
            <a:avLst/>
          </a:prstGeom>
          <a:noFill/>
        </p:spPr>
        <p:txBody>
          <a:bodyPr wrap="square" rtlCol="0">
            <a:spAutoFit/>
          </a:bodyPr>
          <a:lstStyle/>
          <a:p>
            <a:pPr algn="ctr"/>
            <a:r>
              <a:rPr lang="pt-PT" sz="2100" b="1" dirty="0">
                <a:solidFill>
                  <a:srgbClr val="DBA223"/>
                </a:solidFill>
                <a:latin typeface="Arial" panose="020B0604020202020204" pitchFamily="34" charset="0"/>
              </a:rPr>
              <a:t>PREVALÊNCIA </a:t>
            </a:r>
          </a:p>
          <a:p>
            <a:pPr algn="ctr"/>
            <a:r>
              <a:rPr lang="pt-PT" sz="2100" b="1" dirty="0">
                <a:solidFill>
                  <a:srgbClr val="DBA223"/>
                </a:solidFill>
                <a:latin typeface="Arial" panose="020B0604020202020204" pitchFamily="34" charset="0"/>
              </a:rPr>
              <a:t>&gt; 2000 pmp</a:t>
            </a:r>
          </a:p>
        </p:txBody>
      </p:sp>
      <p:sp>
        <p:nvSpPr>
          <p:cNvPr id="29" name="CaixaDeTexto 28">
            <a:extLst>
              <a:ext uri="{FF2B5EF4-FFF2-40B4-BE49-F238E27FC236}">
                <a16:creationId xmlns:a16="http://schemas.microsoft.com/office/drawing/2014/main" id="{7376CC47-6EB3-C659-6142-0357DF955A96}"/>
              </a:ext>
            </a:extLst>
          </p:cNvPr>
          <p:cNvSpPr txBox="1"/>
          <p:nvPr/>
        </p:nvSpPr>
        <p:spPr>
          <a:xfrm>
            <a:off x="9740767" y="3252893"/>
            <a:ext cx="2451233" cy="338554"/>
          </a:xfrm>
          <a:prstGeom prst="rect">
            <a:avLst/>
          </a:prstGeom>
          <a:noFill/>
        </p:spPr>
        <p:txBody>
          <a:bodyPr wrap="square" rtlCol="0">
            <a:spAutoFit/>
          </a:bodyPr>
          <a:lstStyle/>
          <a:p>
            <a:r>
              <a:rPr lang="pt-PT" sz="1600" b="1" dirty="0">
                <a:solidFill>
                  <a:srgbClr val="000000"/>
                </a:solidFill>
                <a:latin typeface="Arial" panose="020B0604020202020204" pitchFamily="34" charset="0"/>
              </a:rPr>
              <a:t>Portugal 2023</a:t>
            </a:r>
          </a:p>
        </p:txBody>
      </p:sp>
      <p:sp>
        <p:nvSpPr>
          <p:cNvPr id="9" name="Retângulo 8">
            <a:extLst>
              <a:ext uri="{FF2B5EF4-FFF2-40B4-BE49-F238E27FC236}">
                <a16:creationId xmlns:a16="http://schemas.microsoft.com/office/drawing/2014/main" id="{8E2A8B87-0C56-6F52-308D-519119F65010}"/>
              </a:ext>
            </a:extLst>
          </p:cNvPr>
          <p:cNvSpPr/>
          <p:nvPr/>
        </p:nvSpPr>
        <p:spPr>
          <a:xfrm>
            <a:off x="0" y="184170"/>
            <a:ext cx="470408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0" name="CaixaDeTexto 9">
            <a:extLst>
              <a:ext uri="{FF2B5EF4-FFF2-40B4-BE49-F238E27FC236}">
                <a16:creationId xmlns:a16="http://schemas.microsoft.com/office/drawing/2014/main" id="{30234833-6AC0-8841-A947-0E5F43E152E5}"/>
              </a:ext>
            </a:extLst>
          </p:cNvPr>
          <p:cNvSpPr txBox="1"/>
          <p:nvPr/>
        </p:nvSpPr>
        <p:spPr>
          <a:xfrm>
            <a:off x="111236" y="245647"/>
            <a:ext cx="6141720" cy="338554"/>
          </a:xfrm>
          <a:prstGeom prst="rect">
            <a:avLst/>
          </a:prstGeom>
          <a:noFill/>
        </p:spPr>
        <p:txBody>
          <a:bodyPr wrap="square">
            <a:spAutoFit/>
          </a:bodyPr>
          <a:lstStyle/>
          <a:p>
            <a:r>
              <a:rPr lang="pt-PT" sz="1600" b="1" dirty="0">
                <a:solidFill>
                  <a:schemeClr val="bg1"/>
                </a:solidFill>
                <a:latin typeface="Arial" panose="020B0604020202020204" pitchFamily="34" charset="0"/>
              </a:rPr>
              <a:t>DADOS DA PREVALÊNCIA DA ERA 2023</a:t>
            </a:r>
          </a:p>
        </p:txBody>
      </p:sp>
      <p:pic>
        <p:nvPicPr>
          <p:cNvPr id="3" name="Imagem 2" descr="Logotipo, nome da empresa&#10;&#10;O conteúdo gerado por IA pode estar incorreto.">
            <a:extLst>
              <a:ext uri="{FF2B5EF4-FFF2-40B4-BE49-F238E27FC236}">
                <a16:creationId xmlns:a16="http://schemas.microsoft.com/office/drawing/2014/main" id="{16ADFD97-AAC2-FC19-BC6F-19AEF88B68D4}"/>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888700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35C3C-E7C4-00B7-8AF7-CBCE053219D3}"/>
            </a:ext>
          </a:extLst>
        </p:cNvPr>
        <p:cNvGrpSpPr/>
        <p:nvPr/>
      </p:nvGrpSpPr>
      <p:grpSpPr>
        <a:xfrm>
          <a:off x="0" y="0"/>
          <a:ext cx="0" cy="0"/>
          <a:chOff x="0" y="0"/>
          <a:chExt cx="0" cy="0"/>
        </a:xfrm>
      </p:grpSpPr>
      <p:pic>
        <p:nvPicPr>
          <p:cNvPr id="10" name="Imagem 9" descr="Uma imagem contendo Interface gráfica do usuário&#10;&#10;O conteúdo gerado por IA pode estar incorreto.">
            <a:extLst>
              <a:ext uri="{FF2B5EF4-FFF2-40B4-BE49-F238E27FC236}">
                <a16:creationId xmlns:a16="http://schemas.microsoft.com/office/drawing/2014/main" id="{7D18C580-BB1D-0720-26A3-540C8D411894}"/>
              </a:ext>
            </a:extLst>
          </p:cNvPr>
          <p:cNvPicPr>
            <a:picLocks noChangeAspect="1"/>
          </p:cNvPicPr>
          <p:nvPr/>
        </p:nvPicPr>
        <p:blipFill>
          <a:blip r:embed="rId3">
            <a:extLst>
              <a:ext uri="{28A0092B-C50C-407E-A947-70E740481C1C}">
                <a14:useLocalDpi xmlns:a14="http://schemas.microsoft.com/office/drawing/2010/main" val="0"/>
              </a:ext>
            </a:extLst>
          </a:blip>
          <a:srcRect l="19436" t="28805" r="11422" b="13915"/>
          <a:stretch>
            <a:fillRect/>
          </a:stretch>
        </p:blipFill>
        <p:spPr>
          <a:xfrm>
            <a:off x="1301025" y="951221"/>
            <a:ext cx="9107179" cy="5254507"/>
          </a:xfrm>
          <a:prstGeom prst="rect">
            <a:avLst/>
          </a:prstGeom>
        </p:spPr>
      </p:pic>
      <p:sp>
        <p:nvSpPr>
          <p:cNvPr id="2" name="Marcador de Posição do Número do Diapositivo 1">
            <a:extLst>
              <a:ext uri="{FF2B5EF4-FFF2-40B4-BE49-F238E27FC236}">
                <a16:creationId xmlns:a16="http://schemas.microsoft.com/office/drawing/2014/main" id="{5E533F6C-1491-E17C-53A6-0664D858BECA}"/>
              </a:ext>
            </a:extLst>
          </p:cNvPr>
          <p:cNvSpPr>
            <a:spLocks noGrp="1"/>
          </p:cNvSpPr>
          <p:nvPr>
            <p:ph type="sldNum" sz="quarter" idx="12"/>
          </p:nvPr>
        </p:nvSpPr>
        <p:spPr>
          <a:xfrm>
            <a:off x="10957855" y="6404824"/>
            <a:ext cx="427900" cy="365125"/>
          </a:xfrm>
        </p:spPr>
        <p:txBody>
          <a:bodyPr/>
          <a:lstStyle/>
          <a:p>
            <a:fld id="{C4730313-29A6-4D5B-A27A-B362436FA5D8}" type="slidenum">
              <a:rPr lang="ru-RU" smtClean="0">
                <a:solidFill>
                  <a:schemeClr val="bg1"/>
                </a:solidFill>
              </a:rPr>
              <a:t>29</a:t>
            </a:fld>
            <a:endParaRPr lang="ru-RU" dirty="0">
              <a:solidFill>
                <a:schemeClr val="bg1"/>
              </a:solidFill>
            </a:endParaRPr>
          </a:p>
        </p:txBody>
      </p:sp>
      <p:pic>
        <p:nvPicPr>
          <p:cNvPr id="5" name="Gráfico 4">
            <a:extLst>
              <a:ext uri="{FF2B5EF4-FFF2-40B4-BE49-F238E27FC236}">
                <a16:creationId xmlns:a16="http://schemas.microsoft.com/office/drawing/2014/main" id="{4D8A2E78-DB42-93EA-9E31-5A061B0F3E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5C8217DA-CAC3-F1EE-538E-5E0C7D955D80}"/>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6D436EFE-C30D-50CD-84A3-B11A257DC3DD}"/>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3" name="Retângulo 2">
            <a:extLst>
              <a:ext uri="{FF2B5EF4-FFF2-40B4-BE49-F238E27FC236}">
                <a16:creationId xmlns:a16="http://schemas.microsoft.com/office/drawing/2014/main" id="{6188954B-83A1-A4E3-60E0-B1E93597D581}"/>
              </a:ext>
            </a:extLst>
          </p:cNvPr>
          <p:cNvSpPr/>
          <p:nvPr/>
        </p:nvSpPr>
        <p:spPr>
          <a:xfrm>
            <a:off x="0" y="184170"/>
            <a:ext cx="470408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4" name="CaixaDeTexto 3">
            <a:extLst>
              <a:ext uri="{FF2B5EF4-FFF2-40B4-BE49-F238E27FC236}">
                <a16:creationId xmlns:a16="http://schemas.microsoft.com/office/drawing/2014/main" id="{E7385155-3319-6D6B-0BBE-7D3E75722EFD}"/>
              </a:ext>
            </a:extLst>
          </p:cNvPr>
          <p:cNvSpPr txBox="1"/>
          <p:nvPr/>
        </p:nvSpPr>
        <p:spPr>
          <a:xfrm>
            <a:off x="111236" y="245647"/>
            <a:ext cx="6141720" cy="338554"/>
          </a:xfrm>
          <a:prstGeom prst="rect">
            <a:avLst/>
          </a:prstGeom>
          <a:noFill/>
        </p:spPr>
        <p:txBody>
          <a:bodyPr wrap="square">
            <a:spAutoFit/>
          </a:bodyPr>
          <a:lstStyle/>
          <a:p>
            <a:r>
              <a:rPr lang="pt-PT" sz="1600" b="1" dirty="0">
                <a:solidFill>
                  <a:schemeClr val="bg1"/>
                </a:solidFill>
                <a:latin typeface="Arial" panose="020B0604020202020204" pitchFamily="34" charset="0"/>
              </a:rPr>
              <a:t>DADOS DA PREVALÊNCIA DA ERA 2023</a:t>
            </a:r>
          </a:p>
        </p:txBody>
      </p:sp>
      <p:sp>
        <p:nvSpPr>
          <p:cNvPr id="30" name="Retângulo 29">
            <a:extLst>
              <a:ext uri="{FF2B5EF4-FFF2-40B4-BE49-F238E27FC236}">
                <a16:creationId xmlns:a16="http://schemas.microsoft.com/office/drawing/2014/main" id="{39A65BE9-2E25-DA7A-0C39-BF5850161C89}"/>
              </a:ext>
            </a:extLst>
          </p:cNvPr>
          <p:cNvSpPr/>
          <p:nvPr/>
        </p:nvSpPr>
        <p:spPr>
          <a:xfrm>
            <a:off x="6867201" y="5191205"/>
            <a:ext cx="2086551" cy="45719"/>
          </a:xfrm>
          <a:prstGeom prst="rect">
            <a:avLst/>
          </a:prstGeom>
          <a:solidFill>
            <a:srgbClr val="831D1C"/>
          </a:solidFill>
          <a:ln>
            <a:solidFill>
              <a:srgbClr val="831D1C"/>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pt-PT" dirty="0">
              <a:latin typeface="Arial" panose="020B0604020202020204" pitchFamily="34" charset="0"/>
            </a:endParaRPr>
          </a:p>
        </p:txBody>
      </p:sp>
      <p:sp>
        <p:nvSpPr>
          <p:cNvPr id="6" name="Seta: Para a Direita 4">
            <a:extLst>
              <a:ext uri="{FF2B5EF4-FFF2-40B4-BE49-F238E27FC236}">
                <a16:creationId xmlns:a16="http://schemas.microsoft.com/office/drawing/2014/main" id="{62275C43-E1C4-F487-BA56-477C3EE80E2B}"/>
              </a:ext>
            </a:extLst>
          </p:cNvPr>
          <p:cNvSpPr/>
          <p:nvPr/>
        </p:nvSpPr>
        <p:spPr>
          <a:xfrm>
            <a:off x="5742215" y="5170067"/>
            <a:ext cx="648929" cy="121132"/>
          </a:xfrm>
          <a:prstGeom prst="rightArrow">
            <a:avLst/>
          </a:prstGeom>
          <a:solidFill>
            <a:srgbClr val="C00000"/>
          </a:solid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pt-PT" sz="1800" b="0" i="0" u="none" strike="noStrike" cap="none" spc="0" normalizeH="0" baseline="0" dirty="0">
              <a:ln>
                <a:noFill/>
              </a:ln>
              <a:solidFill>
                <a:srgbClr val="000000"/>
              </a:solidFill>
              <a:effectLst/>
              <a:uFillTx/>
              <a:latin typeface="Arial" panose="020B0604020202020204" pitchFamily="34" charset="0"/>
              <a:ea typeface="+mn-ea"/>
              <a:cs typeface="+mn-cs"/>
              <a:sym typeface="Calibri"/>
            </a:endParaRPr>
          </a:p>
        </p:txBody>
      </p:sp>
      <p:pic>
        <p:nvPicPr>
          <p:cNvPr id="9" name="Imagem 8" descr="Logotipo, nome da empresa&#10;&#10;O conteúdo gerado por IA pode estar incorreto.">
            <a:extLst>
              <a:ext uri="{FF2B5EF4-FFF2-40B4-BE49-F238E27FC236}">
                <a16:creationId xmlns:a16="http://schemas.microsoft.com/office/drawing/2014/main" id="{F27F085C-0B7E-8470-5038-E48EF53FCD52}"/>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64324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647D-8B5B-56ED-3170-CBD9302E98FB}"/>
            </a:ext>
          </a:extLst>
        </p:cNvPr>
        <p:cNvGrpSpPr/>
        <p:nvPr/>
      </p:nvGrpSpPr>
      <p:grpSpPr>
        <a:xfrm>
          <a:off x="0" y="0"/>
          <a:ext cx="0" cy="0"/>
          <a:chOff x="0" y="0"/>
          <a:chExt cx="0" cy="0"/>
        </a:xfrm>
      </p:grpSpPr>
      <p:sp>
        <p:nvSpPr>
          <p:cNvPr id="4" name="Marcador de Posição do Número do Diapositivo 3">
            <a:extLst>
              <a:ext uri="{FF2B5EF4-FFF2-40B4-BE49-F238E27FC236}">
                <a16:creationId xmlns:a16="http://schemas.microsoft.com/office/drawing/2014/main" id="{B0A45D39-E502-94AF-51CD-98A779662EAC}"/>
              </a:ext>
            </a:extLst>
          </p:cNvPr>
          <p:cNvSpPr>
            <a:spLocks noGrp="1"/>
          </p:cNvSpPr>
          <p:nvPr>
            <p:ph type="sldNum" sz="quarter" idx="12"/>
          </p:nvPr>
        </p:nvSpPr>
        <p:spPr/>
        <p:txBody>
          <a:bodyPr/>
          <a:lstStyle/>
          <a:p>
            <a:fld id="{C4730313-29A6-4D5B-A27A-B362436FA5D8}" type="slidenum">
              <a:rPr lang="ru-RU" smtClean="0"/>
              <a:t>3</a:t>
            </a:fld>
            <a:endParaRPr lang="ru-RU"/>
          </a:p>
        </p:txBody>
      </p:sp>
      <p:sp>
        <p:nvSpPr>
          <p:cNvPr id="15" name="Retângulo 14">
            <a:extLst>
              <a:ext uri="{FF2B5EF4-FFF2-40B4-BE49-F238E27FC236}">
                <a16:creationId xmlns:a16="http://schemas.microsoft.com/office/drawing/2014/main" id="{44B7AA1A-5765-0851-8CDE-57213091CB24}"/>
              </a:ext>
            </a:extLst>
          </p:cNvPr>
          <p:cNvSpPr/>
          <p:nvPr/>
        </p:nvSpPr>
        <p:spPr>
          <a:xfrm>
            <a:off x="1" y="5843473"/>
            <a:ext cx="12192000" cy="1021557"/>
          </a:xfrm>
          <a:prstGeom prst="rect">
            <a:avLst/>
          </a:prstGeom>
          <a:solidFill>
            <a:srgbClr val="831D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6" name="CaixaDeTexto 15">
            <a:extLst>
              <a:ext uri="{FF2B5EF4-FFF2-40B4-BE49-F238E27FC236}">
                <a16:creationId xmlns:a16="http://schemas.microsoft.com/office/drawing/2014/main" id="{FC3E082B-CB4A-A699-82B8-657164E2D7C2}"/>
              </a:ext>
            </a:extLst>
          </p:cNvPr>
          <p:cNvSpPr txBox="1"/>
          <p:nvPr/>
        </p:nvSpPr>
        <p:spPr>
          <a:xfrm>
            <a:off x="585830" y="383037"/>
            <a:ext cx="7194566" cy="646331"/>
          </a:xfrm>
          <a:prstGeom prst="rect">
            <a:avLst/>
          </a:prstGeom>
          <a:noFill/>
        </p:spPr>
        <p:txBody>
          <a:bodyPr wrap="square" rtlCol="0">
            <a:spAutoFit/>
          </a:bodyPr>
          <a:lstStyle/>
          <a:p>
            <a:r>
              <a:rPr lang="pt-PT" sz="3600" dirty="0">
                <a:solidFill>
                  <a:srgbClr val="831D1C"/>
                </a:solidFill>
                <a:latin typeface="Montserrat SemiBold" panose="00000700000000000000" pitchFamily="50" charset="0"/>
              </a:rPr>
              <a:t>SUMÁRIO </a:t>
            </a:r>
          </a:p>
        </p:txBody>
      </p:sp>
      <p:sp>
        <p:nvSpPr>
          <p:cNvPr id="7" name="CaixaDeTexto 6">
            <a:extLst>
              <a:ext uri="{FF2B5EF4-FFF2-40B4-BE49-F238E27FC236}">
                <a16:creationId xmlns:a16="http://schemas.microsoft.com/office/drawing/2014/main" id="{852CC140-B602-01DC-61B0-9E76A28B5F8A}"/>
              </a:ext>
            </a:extLst>
          </p:cNvPr>
          <p:cNvSpPr txBox="1"/>
          <p:nvPr/>
        </p:nvSpPr>
        <p:spPr>
          <a:xfrm>
            <a:off x="585830" y="1426070"/>
            <a:ext cx="8402164" cy="3693319"/>
          </a:xfrm>
          <a:prstGeom prst="rect">
            <a:avLst/>
          </a:prstGeom>
          <a:noFill/>
        </p:spPr>
        <p:txBody>
          <a:bodyPr wrap="square" rtlCol="0">
            <a:spAutoFit/>
          </a:bodyPr>
          <a:lstStyle/>
          <a:p>
            <a:pPr marL="285750" indent="-285750">
              <a:buFont typeface="Arial" panose="020B0604020202020204" pitchFamily="34" charset="0"/>
              <a:buChar char="•"/>
            </a:pPr>
            <a:r>
              <a:rPr lang="pt-PT" dirty="0">
                <a:solidFill>
                  <a:srgbClr val="000000"/>
                </a:solidFill>
                <a:latin typeface="Arial" panose="020B0604020202020204" pitchFamily="34" charset="0"/>
              </a:rPr>
              <a:t>Dados globais da incidência e prevalência de doentes em Tratamento Substitutivo Renal (Hemodiálise, Diálise Peritoneal, Transplantação Renal e Tratamento médico conservador) e Análises por grupos etários e género</a:t>
            </a:r>
          </a:p>
          <a:p>
            <a:pPr marL="285750" indent="-285750">
              <a:buFont typeface="Arial" panose="020B0604020202020204" pitchFamily="34" charset="0"/>
              <a:buChar char="•"/>
            </a:pPr>
            <a:endParaRPr lang="pt-PT" dirty="0">
              <a:solidFill>
                <a:srgbClr val="000000"/>
              </a:solidFill>
              <a:latin typeface="Arial" panose="020B0604020202020204" pitchFamily="34" charset="0"/>
            </a:endParaRPr>
          </a:p>
          <a:p>
            <a:pPr marL="285750" indent="-285750">
              <a:buFont typeface="Arial" panose="020B0604020202020204" pitchFamily="34" charset="0"/>
              <a:buChar char="•"/>
            </a:pPr>
            <a:r>
              <a:rPr lang="pt-PT" dirty="0">
                <a:solidFill>
                  <a:srgbClr val="000000"/>
                </a:solidFill>
                <a:latin typeface="Arial" panose="020B0604020202020204" pitchFamily="34" charset="0"/>
              </a:rPr>
              <a:t>Comparação da incidência e prevalência dos dados no Registo Português com dados europeus e internacionais</a:t>
            </a:r>
          </a:p>
          <a:p>
            <a:pPr marL="285750" indent="-285750">
              <a:buFont typeface="Arial" panose="020B0604020202020204" pitchFamily="34" charset="0"/>
              <a:buChar char="•"/>
            </a:pPr>
            <a:endParaRPr lang="pt-PT" dirty="0">
              <a:solidFill>
                <a:srgbClr val="000000"/>
              </a:solidFill>
              <a:latin typeface="Arial" panose="020B0604020202020204" pitchFamily="34" charset="0"/>
            </a:endParaRPr>
          </a:p>
          <a:p>
            <a:pPr marL="285750" indent="-285750">
              <a:buFont typeface="Arial" panose="020B0604020202020204" pitchFamily="34" charset="0"/>
              <a:buChar char="•"/>
            </a:pPr>
            <a:r>
              <a:rPr lang="pt-PT" dirty="0">
                <a:solidFill>
                  <a:srgbClr val="000000"/>
                </a:solidFill>
                <a:latin typeface="Arial" panose="020B0604020202020204" pitchFamily="34" charset="0"/>
              </a:rPr>
              <a:t>Ponderação da idade média dos doentes em Diálise</a:t>
            </a:r>
          </a:p>
          <a:p>
            <a:pPr marL="285750" indent="-285750">
              <a:buFont typeface="Arial" panose="020B0604020202020204" pitchFamily="34" charset="0"/>
              <a:buChar char="•"/>
            </a:pPr>
            <a:endParaRPr lang="pt-PT" dirty="0">
              <a:solidFill>
                <a:srgbClr val="000000"/>
              </a:solidFill>
              <a:latin typeface="Arial" panose="020B0604020202020204" pitchFamily="34" charset="0"/>
            </a:endParaRPr>
          </a:p>
          <a:p>
            <a:pPr marL="285750" indent="-285750">
              <a:buFont typeface="Arial" panose="020B0604020202020204" pitchFamily="34" charset="0"/>
              <a:buChar char="•"/>
            </a:pPr>
            <a:r>
              <a:rPr lang="pt-PT" dirty="0">
                <a:solidFill>
                  <a:srgbClr val="000000"/>
                </a:solidFill>
                <a:latin typeface="Arial" panose="020B0604020202020204" pitchFamily="34" charset="0"/>
              </a:rPr>
              <a:t>Etiologia da Doença Renal Crónica nos doentes incidentes e prevalentes em Hemodiálise e Diálise Peritoneal</a:t>
            </a:r>
          </a:p>
          <a:p>
            <a:pPr marL="285750" indent="-285750">
              <a:buFont typeface="Arial" panose="020B0604020202020204" pitchFamily="34" charset="0"/>
              <a:buChar char="•"/>
            </a:pPr>
            <a:endParaRPr lang="pt-PT" dirty="0">
              <a:solidFill>
                <a:srgbClr val="000000"/>
              </a:solidFill>
              <a:latin typeface="Arial" panose="020B0604020202020204" pitchFamily="34" charset="0"/>
            </a:endParaRPr>
          </a:p>
          <a:p>
            <a:pPr marL="285750" indent="-285750">
              <a:buFont typeface="Arial" panose="020B0604020202020204" pitchFamily="34" charset="0"/>
              <a:buChar char="•"/>
            </a:pPr>
            <a:r>
              <a:rPr lang="pt-PT" dirty="0">
                <a:solidFill>
                  <a:srgbClr val="000000"/>
                </a:solidFill>
                <a:latin typeface="Arial" panose="020B0604020202020204" pitchFamily="34" charset="0"/>
              </a:rPr>
              <a:t>Taxa de mortalidade e causas de morte em Hemodiálise e Diálise Peritoneal</a:t>
            </a:r>
            <a:endParaRPr lang="pt-PT" dirty="0">
              <a:latin typeface="Arial" panose="020B0604020202020204" pitchFamily="34" charset="0"/>
            </a:endParaRPr>
          </a:p>
        </p:txBody>
      </p:sp>
      <p:pic>
        <p:nvPicPr>
          <p:cNvPr id="2" name="Gráfico 1">
            <a:extLst>
              <a:ext uri="{FF2B5EF4-FFF2-40B4-BE49-F238E27FC236}">
                <a16:creationId xmlns:a16="http://schemas.microsoft.com/office/drawing/2014/main" id="{B3C91A89-1B1E-F665-0EE2-20A804C6BD3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1368" y="6025842"/>
            <a:ext cx="2318796" cy="637152"/>
          </a:xfrm>
          <a:prstGeom prst="rect">
            <a:avLst/>
          </a:prstGeom>
        </p:spPr>
      </p:pic>
      <p:pic>
        <p:nvPicPr>
          <p:cNvPr id="8" name="Imagem 7"/>
          <p:cNvPicPr>
            <a:picLocks noChangeAspect="1"/>
          </p:cNvPicPr>
          <p:nvPr/>
        </p:nvPicPr>
        <p:blipFill rotWithShape="1">
          <a:blip r:embed="rId4"/>
          <a:srcRect r="3041"/>
          <a:stretch/>
        </p:blipFill>
        <p:spPr>
          <a:xfrm>
            <a:off x="8987994" y="3185944"/>
            <a:ext cx="3102125" cy="1838984"/>
          </a:xfrm>
          <a:prstGeom prst="rect">
            <a:avLst/>
          </a:prstGeom>
        </p:spPr>
      </p:pic>
    </p:spTree>
    <p:extLst>
      <p:ext uri="{BB962C8B-B14F-4D97-AF65-F5344CB8AC3E}">
        <p14:creationId xmlns:p14="http://schemas.microsoft.com/office/powerpoint/2010/main" val="684072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EEC752-E998-253B-7181-7815AFC4BC2D}"/>
            </a:ext>
          </a:extLst>
        </p:cNvPr>
        <p:cNvGrpSpPr/>
        <p:nvPr/>
      </p:nvGrpSpPr>
      <p:grpSpPr>
        <a:xfrm>
          <a:off x="0" y="0"/>
          <a:ext cx="0" cy="0"/>
          <a:chOff x="0" y="0"/>
          <a:chExt cx="0" cy="0"/>
        </a:xfrm>
      </p:grpSpPr>
      <p:pic>
        <p:nvPicPr>
          <p:cNvPr id="18" name="Imagem 17" descr="Gráfico&#10;&#10;O conteúdo gerado por IA pode estar incorreto.">
            <a:extLst>
              <a:ext uri="{FF2B5EF4-FFF2-40B4-BE49-F238E27FC236}">
                <a16:creationId xmlns:a16="http://schemas.microsoft.com/office/drawing/2014/main" id="{4388B489-D9FA-9C88-4647-DD83E5BE1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4" y="868387"/>
            <a:ext cx="10777497" cy="5213069"/>
          </a:xfrm>
          <a:prstGeom prst="rect">
            <a:avLst/>
          </a:prstGeom>
        </p:spPr>
      </p:pic>
      <p:sp>
        <p:nvSpPr>
          <p:cNvPr id="11" name="Retângulo: Cantos Arredondados 10">
            <a:extLst>
              <a:ext uri="{FF2B5EF4-FFF2-40B4-BE49-F238E27FC236}">
                <a16:creationId xmlns:a16="http://schemas.microsoft.com/office/drawing/2014/main" id="{7490C443-C918-EB71-0230-9EE95F1D9E1D}"/>
              </a:ext>
            </a:extLst>
          </p:cNvPr>
          <p:cNvSpPr/>
          <p:nvPr/>
        </p:nvSpPr>
        <p:spPr>
          <a:xfrm>
            <a:off x="9835837" y="2032712"/>
            <a:ext cx="2112433" cy="871568"/>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 name="Marcador de Posição do Número do Diapositivo 1">
            <a:extLst>
              <a:ext uri="{FF2B5EF4-FFF2-40B4-BE49-F238E27FC236}">
                <a16:creationId xmlns:a16="http://schemas.microsoft.com/office/drawing/2014/main" id="{BC18468A-71AE-5EFE-2408-7483BFB975E1}"/>
              </a:ext>
            </a:extLst>
          </p:cNvPr>
          <p:cNvSpPr>
            <a:spLocks noGrp="1"/>
          </p:cNvSpPr>
          <p:nvPr>
            <p:ph type="sldNum" sz="quarter" idx="12"/>
          </p:nvPr>
        </p:nvSpPr>
        <p:spPr>
          <a:xfrm>
            <a:off x="10997184" y="6404824"/>
            <a:ext cx="392176" cy="365125"/>
          </a:xfrm>
        </p:spPr>
        <p:txBody>
          <a:bodyPr/>
          <a:lstStyle/>
          <a:p>
            <a:fld id="{C4730313-29A6-4D5B-A27A-B362436FA5D8}" type="slidenum">
              <a:rPr lang="ru-RU" smtClean="0">
                <a:solidFill>
                  <a:schemeClr val="bg1"/>
                </a:solidFill>
              </a:rPr>
              <a:t>30</a:t>
            </a:fld>
            <a:endParaRPr lang="ru-RU" dirty="0">
              <a:solidFill>
                <a:schemeClr val="bg1"/>
              </a:solidFill>
            </a:endParaRPr>
          </a:p>
        </p:txBody>
      </p:sp>
      <p:pic>
        <p:nvPicPr>
          <p:cNvPr id="5" name="Gráfico 4">
            <a:extLst>
              <a:ext uri="{FF2B5EF4-FFF2-40B4-BE49-F238E27FC236}">
                <a16:creationId xmlns:a16="http://schemas.microsoft.com/office/drawing/2014/main" id="{47382673-05E3-7081-482F-908FF95860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89073C06-C0E9-A3A7-A105-446775871870}"/>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 name="CaixaDeTexto 2">
            <a:extLst>
              <a:ext uri="{FF2B5EF4-FFF2-40B4-BE49-F238E27FC236}">
                <a16:creationId xmlns:a16="http://schemas.microsoft.com/office/drawing/2014/main" id="{090D687B-CBE3-0924-047B-7F9183120C27}"/>
              </a:ext>
            </a:extLst>
          </p:cNvPr>
          <p:cNvSpPr txBox="1"/>
          <p:nvPr/>
        </p:nvSpPr>
        <p:spPr>
          <a:xfrm>
            <a:off x="29494" y="255725"/>
            <a:ext cx="8348499" cy="292388"/>
          </a:xfrm>
          <a:prstGeom prst="rect">
            <a:avLst/>
          </a:prstGeom>
          <a:noFill/>
        </p:spPr>
        <p:txBody>
          <a:bodyPr wrap="square" rtlCol="0">
            <a:spAutoFit/>
          </a:bodyPr>
          <a:lstStyle/>
          <a:p>
            <a:pPr marL="0" indent="0">
              <a:buFont typeface="Arial" panose="020B0604020202020204" pitchFamily="34" charset="0"/>
              <a:buNone/>
            </a:pPr>
            <a:r>
              <a:rPr lang="pt-PT" sz="1300" b="1" dirty="0">
                <a:ln w="0"/>
                <a:solidFill>
                  <a:schemeClr val="bg2"/>
                </a:solidFill>
                <a:latin typeface="Arial" panose="020B0604020202020204" pitchFamily="34" charset="0"/>
              </a:rPr>
              <a:t>VARIAÇÃO GEOGRÁFICA NA INCIDÊNCIA DE DRT TRATADA, POR PAÍS OU REGIÃO, 2021</a:t>
            </a:r>
            <a:endParaRPr lang="pt-PT" sz="1300" dirty="0">
              <a:solidFill>
                <a:schemeClr val="bg1"/>
              </a:solidFill>
              <a:latin typeface="Arial" panose="020B0604020202020204" pitchFamily="34" charset="0"/>
            </a:endParaRPr>
          </a:p>
        </p:txBody>
      </p:sp>
      <p:sp>
        <p:nvSpPr>
          <p:cNvPr id="34" name="CaixaDeTexto 33">
            <a:extLst>
              <a:ext uri="{FF2B5EF4-FFF2-40B4-BE49-F238E27FC236}">
                <a16:creationId xmlns:a16="http://schemas.microsoft.com/office/drawing/2014/main" id="{99DE030F-637F-9372-8CCA-BA87ED9C9258}"/>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4" name="Retângulo 3">
            <a:extLst>
              <a:ext uri="{FF2B5EF4-FFF2-40B4-BE49-F238E27FC236}">
                <a16:creationId xmlns:a16="http://schemas.microsoft.com/office/drawing/2014/main" id="{E68C2B9E-5D95-301A-E6A7-835D26A722B9}"/>
              </a:ext>
            </a:extLst>
          </p:cNvPr>
          <p:cNvSpPr/>
          <p:nvPr/>
        </p:nvSpPr>
        <p:spPr>
          <a:xfrm>
            <a:off x="2537339" y="1963038"/>
            <a:ext cx="3906419" cy="69674"/>
          </a:xfrm>
          <a:prstGeom prst="rect">
            <a:avLst/>
          </a:prstGeom>
          <a:solidFill>
            <a:srgbClr val="831D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Retângulo 5">
            <a:extLst>
              <a:ext uri="{FF2B5EF4-FFF2-40B4-BE49-F238E27FC236}">
                <a16:creationId xmlns:a16="http://schemas.microsoft.com/office/drawing/2014/main" id="{4B46C8B8-F470-62F0-1AED-F508DC074042}"/>
              </a:ext>
            </a:extLst>
          </p:cNvPr>
          <p:cNvSpPr/>
          <p:nvPr/>
        </p:nvSpPr>
        <p:spPr>
          <a:xfrm>
            <a:off x="0" y="184170"/>
            <a:ext cx="4906297"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7" name="CaixaDeTexto 6">
            <a:extLst>
              <a:ext uri="{FF2B5EF4-FFF2-40B4-BE49-F238E27FC236}">
                <a16:creationId xmlns:a16="http://schemas.microsoft.com/office/drawing/2014/main" id="{8EBC4F09-6A7B-061C-44F2-0B981193E59A}"/>
              </a:ext>
            </a:extLst>
          </p:cNvPr>
          <p:cNvSpPr txBox="1"/>
          <p:nvPr/>
        </p:nvSpPr>
        <p:spPr>
          <a:xfrm>
            <a:off x="111236" y="245647"/>
            <a:ext cx="6141720" cy="338554"/>
          </a:xfrm>
          <a:prstGeom prst="rect">
            <a:avLst/>
          </a:prstGeom>
          <a:noFill/>
        </p:spPr>
        <p:txBody>
          <a:bodyPr wrap="square">
            <a:spAutoFit/>
          </a:bodyPr>
          <a:lstStyle/>
          <a:p>
            <a:r>
              <a:rPr lang="pt-PT" sz="1600" b="1" dirty="0">
                <a:solidFill>
                  <a:schemeClr val="bg1"/>
                </a:solidFill>
                <a:latin typeface="Arial" panose="020B0604020202020204" pitchFamily="34" charset="0"/>
              </a:rPr>
              <a:t>DADOS DA PREVALÊNCIA DA USRDS 2023</a:t>
            </a:r>
          </a:p>
        </p:txBody>
      </p:sp>
      <p:sp>
        <p:nvSpPr>
          <p:cNvPr id="9" name="Oval 8">
            <a:extLst>
              <a:ext uri="{FF2B5EF4-FFF2-40B4-BE49-F238E27FC236}">
                <a16:creationId xmlns:a16="http://schemas.microsoft.com/office/drawing/2014/main" id="{C080C983-1058-06E1-9A52-FE2779067E01}"/>
              </a:ext>
            </a:extLst>
          </p:cNvPr>
          <p:cNvSpPr/>
          <p:nvPr/>
        </p:nvSpPr>
        <p:spPr>
          <a:xfrm>
            <a:off x="8377994" y="832300"/>
            <a:ext cx="2029316" cy="207804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3" name="CaixaDeTexto 12">
            <a:extLst>
              <a:ext uri="{FF2B5EF4-FFF2-40B4-BE49-F238E27FC236}">
                <a16:creationId xmlns:a16="http://schemas.microsoft.com/office/drawing/2014/main" id="{E670C2CB-5FE5-0451-50CA-0384FEAA1991}"/>
              </a:ext>
            </a:extLst>
          </p:cNvPr>
          <p:cNvSpPr txBox="1"/>
          <p:nvPr/>
        </p:nvSpPr>
        <p:spPr>
          <a:xfrm>
            <a:off x="8349197" y="1624416"/>
            <a:ext cx="2112433" cy="646331"/>
          </a:xfrm>
          <a:prstGeom prst="rect">
            <a:avLst/>
          </a:prstGeom>
          <a:noFill/>
        </p:spPr>
        <p:txBody>
          <a:bodyPr wrap="square" rtlCol="0">
            <a:spAutoFit/>
          </a:bodyPr>
          <a:lstStyle/>
          <a:p>
            <a:pPr algn="ctr"/>
            <a:r>
              <a:rPr lang="pt-PT" b="1" dirty="0">
                <a:solidFill>
                  <a:srgbClr val="DBA223"/>
                </a:solidFill>
                <a:latin typeface="Arial" panose="020B0604020202020204" pitchFamily="34" charset="0"/>
              </a:rPr>
              <a:t>PREVALÊNCIA </a:t>
            </a:r>
          </a:p>
          <a:p>
            <a:pPr algn="ctr"/>
            <a:r>
              <a:rPr lang="pt-PT" b="1" dirty="0">
                <a:solidFill>
                  <a:srgbClr val="DBA223"/>
                </a:solidFill>
                <a:latin typeface="Arial" panose="020B0604020202020204" pitchFamily="34" charset="0"/>
              </a:rPr>
              <a:t>&gt; 2000 pmp</a:t>
            </a:r>
          </a:p>
        </p:txBody>
      </p:sp>
      <p:sp>
        <p:nvSpPr>
          <p:cNvPr id="15" name="CaixaDeTexto 14">
            <a:extLst>
              <a:ext uri="{FF2B5EF4-FFF2-40B4-BE49-F238E27FC236}">
                <a16:creationId xmlns:a16="http://schemas.microsoft.com/office/drawing/2014/main" id="{391E0BF7-9A82-FCDD-C7E9-A2B763DB2F81}"/>
              </a:ext>
            </a:extLst>
          </p:cNvPr>
          <p:cNvSpPr txBox="1"/>
          <p:nvPr/>
        </p:nvSpPr>
        <p:spPr>
          <a:xfrm>
            <a:off x="10303984" y="2210528"/>
            <a:ext cx="2451233" cy="584775"/>
          </a:xfrm>
          <a:prstGeom prst="rect">
            <a:avLst/>
          </a:prstGeom>
          <a:noFill/>
        </p:spPr>
        <p:txBody>
          <a:bodyPr wrap="square" rtlCol="0">
            <a:spAutoFit/>
          </a:bodyPr>
          <a:lstStyle/>
          <a:p>
            <a:r>
              <a:rPr lang="pt-PT" sz="1600" b="1" dirty="0">
                <a:solidFill>
                  <a:srgbClr val="000000"/>
                </a:solidFill>
                <a:latin typeface="Arial" panose="020B0604020202020204" pitchFamily="34" charset="0"/>
              </a:rPr>
              <a:t>Portugal 2023</a:t>
            </a:r>
          </a:p>
          <a:p>
            <a:r>
              <a:rPr lang="pt-PT" sz="1600" b="1" dirty="0">
                <a:solidFill>
                  <a:srgbClr val="000000"/>
                </a:solidFill>
                <a:latin typeface="Arial" panose="020B0604020202020204" pitchFamily="34" charset="0"/>
              </a:rPr>
              <a:t>8º lugar</a:t>
            </a:r>
          </a:p>
        </p:txBody>
      </p:sp>
      <p:sp>
        <p:nvSpPr>
          <p:cNvPr id="17" name="Seta: Para a Direita 4">
            <a:extLst>
              <a:ext uri="{FF2B5EF4-FFF2-40B4-BE49-F238E27FC236}">
                <a16:creationId xmlns:a16="http://schemas.microsoft.com/office/drawing/2014/main" id="{6BEEA708-C292-F24F-A824-C60A138AD854}"/>
              </a:ext>
            </a:extLst>
          </p:cNvPr>
          <p:cNvSpPr/>
          <p:nvPr/>
        </p:nvSpPr>
        <p:spPr>
          <a:xfrm>
            <a:off x="1121130" y="1948191"/>
            <a:ext cx="648929" cy="121132"/>
          </a:xfrm>
          <a:prstGeom prst="rightArrow">
            <a:avLst/>
          </a:prstGeom>
          <a:solidFill>
            <a:srgbClr val="C00000"/>
          </a:solid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pt-PT" sz="1800" b="0" i="0" u="none" strike="noStrike" cap="none" spc="0" normalizeH="0" baseline="0" dirty="0">
              <a:ln>
                <a:noFill/>
              </a:ln>
              <a:solidFill>
                <a:srgbClr val="000000"/>
              </a:solidFill>
              <a:effectLst/>
              <a:uFillTx/>
              <a:latin typeface="Arial" panose="020B0604020202020204" pitchFamily="34" charset="0"/>
              <a:ea typeface="+mn-ea"/>
              <a:cs typeface="+mn-cs"/>
              <a:sym typeface="Calibri"/>
            </a:endParaRPr>
          </a:p>
        </p:txBody>
      </p:sp>
      <p:pic>
        <p:nvPicPr>
          <p:cNvPr id="12" name="Imagem 11" descr="Logotipo, nome da empresa&#10;&#10;O conteúdo gerado por IA pode estar incorreto.">
            <a:extLst>
              <a:ext uri="{FF2B5EF4-FFF2-40B4-BE49-F238E27FC236}">
                <a16:creationId xmlns:a16="http://schemas.microsoft.com/office/drawing/2014/main" id="{EDE2293F-E3A1-15FA-FB23-333C22C95D06}"/>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2016465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A5933-A9A2-BDB4-0DF2-8828B726F00B}"/>
            </a:ext>
          </a:extLst>
        </p:cNvPr>
        <p:cNvGrpSpPr/>
        <p:nvPr/>
      </p:nvGrpSpPr>
      <p:grpSpPr>
        <a:xfrm>
          <a:off x="0" y="0"/>
          <a:ext cx="0" cy="0"/>
          <a:chOff x="0" y="0"/>
          <a:chExt cx="0" cy="0"/>
        </a:xfrm>
      </p:grpSpPr>
      <p:graphicFrame>
        <p:nvGraphicFramePr>
          <p:cNvPr id="24" name="Object 23">
            <a:extLst>
              <a:ext uri="{FF2B5EF4-FFF2-40B4-BE49-F238E27FC236}">
                <a16:creationId xmlns:a16="http://schemas.microsoft.com/office/drawing/2014/main" id="{2C56FB43-BCFE-CE99-3AE5-42392AC72049}"/>
              </a:ext>
            </a:extLst>
          </p:cNvPr>
          <p:cNvGraphicFramePr>
            <a:graphicFrameLocks/>
          </p:cNvGraphicFramePr>
          <p:nvPr>
            <p:extLst>
              <p:ext uri="{D42A27DB-BD31-4B8C-83A1-F6EECF244321}">
                <p14:modId xmlns:p14="http://schemas.microsoft.com/office/powerpoint/2010/main" val="3309143032"/>
              </p:ext>
            </p:extLst>
          </p:nvPr>
        </p:nvGraphicFramePr>
        <p:xfrm>
          <a:off x="-1751836" y="591656"/>
          <a:ext cx="11430000" cy="5977749"/>
        </p:xfrm>
        <a:graphic>
          <a:graphicData uri="http://schemas.openxmlformats.org/drawingml/2006/chart">
            <c:chart xmlns:c="http://schemas.openxmlformats.org/drawingml/2006/chart" xmlns:r="http://schemas.openxmlformats.org/officeDocument/2006/relationships" r:id="rId3"/>
          </a:graphicData>
        </a:graphic>
      </p:graphicFrame>
      <p:sp>
        <p:nvSpPr>
          <p:cNvPr id="23" name="Retângulo: Cantos Arredondados 22">
            <a:extLst>
              <a:ext uri="{FF2B5EF4-FFF2-40B4-BE49-F238E27FC236}">
                <a16:creationId xmlns:a16="http://schemas.microsoft.com/office/drawing/2014/main" id="{C9AB9706-3726-FF1E-C956-C52F038CD453}"/>
              </a:ext>
            </a:extLst>
          </p:cNvPr>
          <p:cNvSpPr/>
          <p:nvPr/>
        </p:nvSpPr>
        <p:spPr>
          <a:xfrm>
            <a:off x="9753822" y="2740191"/>
            <a:ext cx="2005559" cy="745040"/>
          </a:xfrm>
          <a:prstGeom prst="roundRect">
            <a:avLst>
              <a:gd name="adj" fmla="val 22497"/>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 name="Marcador de Posição do Número do Diapositivo 1">
            <a:extLst>
              <a:ext uri="{FF2B5EF4-FFF2-40B4-BE49-F238E27FC236}">
                <a16:creationId xmlns:a16="http://schemas.microsoft.com/office/drawing/2014/main" id="{4F7BDBA8-F55F-B50D-3972-0E52BB92929A}"/>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31</a:t>
            </a:fld>
            <a:endParaRPr lang="ru-RU" dirty="0">
              <a:solidFill>
                <a:schemeClr val="bg1"/>
              </a:solidFill>
            </a:endParaRPr>
          </a:p>
        </p:txBody>
      </p:sp>
      <p:pic>
        <p:nvPicPr>
          <p:cNvPr id="5" name="Gráfico 4">
            <a:extLst>
              <a:ext uri="{FF2B5EF4-FFF2-40B4-BE49-F238E27FC236}">
                <a16:creationId xmlns:a16="http://schemas.microsoft.com/office/drawing/2014/main" id="{5CEDD84B-67A2-D214-0D8C-332493B4AB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319E89C4-F953-AEA3-8B6F-75B14432678A}"/>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F7E9C792-748B-39E9-65DF-C0C2771CCE86}"/>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6" name="Retângulo: Cantos Arredondados 5">
            <a:extLst>
              <a:ext uri="{FF2B5EF4-FFF2-40B4-BE49-F238E27FC236}">
                <a16:creationId xmlns:a16="http://schemas.microsoft.com/office/drawing/2014/main" id="{331BD763-1ABF-0F7E-67E6-38B7D0BE9AFB}"/>
              </a:ext>
            </a:extLst>
          </p:cNvPr>
          <p:cNvSpPr/>
          <p:nvPr/>
        </p:nvSpPr>
        <p:spPr>
          <a:xfrm>
            <a:off x="9480082" y="1781680"/>
            <a:ext cx="2279299" cy="681549"/>
          </a:xfrm>
          <a:prstGeom prst="roundRect">
            <a:avLst>
              <a:gd name="adj" fmla="val 26958"/>
            </a:avLst>
          </a:prstGeom>
          <a:solidFill>
            <a:schemeClr val="tx2">
              <a:lumMod val="20000"/>
              <a:lumOff val="80000"/>
            </a:schemeClr>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7" name="Agrupar 6">
            <a:extLst>
              <a:ext uri="{FF2B5EF4-FFF2-40B4-BE49-F238E27FC236}">
                <a16:creationId xmlns:a16="http://schemas.microsoft.com/office/drawing/2014/main" id="{44C09101-66FF-8234-28EA-EFC753CF1EDF}"/>
              </a:ext>
            </a:extLst>
          </p:cNvPr>
          <p:cNvGrpSpPr/>
          <p:nvPr/>
        </p:nvGrpSpPr>
        <p:grpSpPr>
          <a:xfrm>
            <a:off x="8944054" y="1414450"/>
            <a:ext cx="1014867" cy="887532"/>
            <a:chOff x="8298151" y="1995207"/>
            <a:chExt cx="1014867" cy="887532"/>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7AAB2F34-1DA9-E486-6984-FCEEA39EA6F4}"/>
                </a:ext>
              </a:extLst>
            </p:cNvPr>
            <p:cNvSpPr/>
            <p:nvPr/>
          </p:nvSpPr>
          <p:spPr>
            <a:xfrm>
              <a:off x="8357956" y="1995207"/>
              <a:ext cx="895259" cy="887532"/>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0" name="CaixaDeTexto 9">
              <a:extLst>
                <a:ext uri="{FF2B5EF4-FFF2-40B4-BE49-F238E27FC236}">
                  <a16:creationId xmlns:a16="http://schemas.microsoft.com/office/drawing/2014/main" id="{F1E19754-F8A4-74E6-2031-5F8DCF7AB79A}"/>
                </a:ext>
              </a:extLst>
            </p:cNvPr>
            <p:cNvSpPr txBox="1"/>
            <p:nvPr/>
          </p:nvSpPr>
          <p:spPr>
            <a:xfrm>
              <a:off x="8298151" y="2271917"/>
              <a:ext cx="1014867" cy="415498"/>
            </a:xfrm>
            <a:prstGeom prst="rect">
              <a:avLst/>
            </a:prstGeom>
            <a:noFill/>
          </p:spPr>
          <p:txBody>
            <a:bodyPr wrap="square" rtlCol="0">
              <a:spAutoFit/>
            </a:bodyPr>
            <a:lstStyle/>
            <a:p>
              <a:pPr algn="ctr"/>
              <a:r>
                <a:rPr lang="pt-PT" sz="2100" b="1" dirty="0">
                  <a:solidFill>
                    <a:srgbClr val="DBA223"/>
                  </a:solidFill>
                  <a:latin typeface="Arial" panose="020B0604020202020204" pitchFamily="34" charset="0"/>
                </a:rPr>
                <a:t>26%</a:t>
              </a:r>
            </a:p>
          </p:txBody>
        </p:sp>
      </p:grpSp>
      <p:sp>
        <p:nvSpPr>
          <p:cNvPr id="12" name="CaixaDeTexto 11">
            <a:extLst>
              <a:ext uri="{FF2B5EF4-FFF2-40B4-BE49-F238E27FC236}">
                <a16:creationId xmlns:a16="http://schemas.microsoft.com/office/drawing/2014/main" id="{AC76500B-009A-A1F9-0BD6-10F83F573D3E}"/>
              </a:ext>
            </a:extLst>
          </p:cNvPr>
          <p:cNvSpPr txBox="1"/>
          <p:nvPr/>
        </p:nvSpPr>
        <p:spPr>
          <a:xfrm>
            <a:off x="9930328" y="1971757"/>
            <a:ext cx="2592363" cy="307777"/>
          </a:xfrm>
          <a:prstGeom prst="rect">
            <a:avLst/>
          </a:prstGeom>
          <a:noFill/>
        </p:spPr>
        <p:txBody>
          <a:bodyPr wrap="square" rtlCol="0">
            <a:spAutoFit/>
          </a:bodyPr>
          <a:lstStyle/>
          <a:p>
            <a:r>
              <a:rPr lang="pt-PT" sz="1400" b="1" dirty="0">
                <a:solidFill>
                  <a:srgbClr val="000000"/>
                </a:solidFill>
                <a:latin typeface="Arial" panose="020B0604020202020204" pitchFamily="34" charset="0"/>
              </a:rPr>
              <a:t>Diabetes Mellitus</a:t>
            </a:r>
          </a:p>
        </p:txBody>
      </p:sp>
      <p:sp>
        <p:nvSpPr>
          <p:cNvPr id="22" name="CaixaDeTexto 21">
            <a:extLst>
              <a:ext uri="{FF2B5EF4-FFF2-40B4-BE49-F238E27FC236}">
                <a16:creationId xmlns:a16="http://schemas.microsoft.com/office/drawing/2014/main" id="{882B983D-D822-101D-5AA7-BED6922EC73E}"/>
              </a:ext>
            </a:extLst>
          </p:cNvPr>
          <p:cNvSpPr txBox="1"/>
          <p:nvPr/>
        </p:nvSpPr>
        <p:spPr>
          <a:xfrm>
            <a:off x="9519995" y="3100254"/>
            <a:ext cx="2487181" cy="307777"/>
          </a:xfrm>
          <a:prstGeom prst="rect">
            <a:avLst/>
          </a:prstGeom>
          <a:noFill/>
        </p:spPr>
        <p:txBody>
          <a:bodyPr wrap="square" rtlCol="0">
            <a:spAutoFit/>
          </a:bodyPr>
          <a:lstStyle/>
          <a:p>
            <a:pPr algn="ctr"/>
            <a:r>
              <a:rPr lang="pt-PT" sz="1400" b="1" dirty="0">
                <a:solidFill>
                  <a:srgbClr val="DBA223"/>
                </a:solidFill>
                <a:latin typeface="Arial" panose="020B0604020202020204" pitchFamily="34" charset="0"/>
              </a:rPr>
              <a:t>Não disponível = 105</a:t>
            </a:r>
          </a:p>
        </p:txBody>
      </p:sp>
      <p:sp>
        <p:nvSpPr>
          <p:cNvPr id="3" name="CaixaDeTexto 2">
            <a:extLst>
              <a:ext uri="{FF2B5EF4-FFF2-40B4-BE49-F238E27FC236}">
                <a16:creationId xmlns:a16="http://schemas.microsoft.com/office/drawing/2014/main" id="{44ACE2DA-23AF-8146-34DB-E48535EDB25A}"/>
              </a:ext>
            </a:extLst>
          </p:cNvPr>
          <p:cNvSpPr txBox="1"/>
          <p:nvPr/>
        </p:nvSpPr>
        <p:spPr>
          <a:xfrm>
            <a:off x="9513010" y="2817859"/>
            <a:ext cx="2487181" cy="307777"/>
          </a:xfrm>
          <a:prstGeom prst="rect">
            <a:avLst/>
          </a:prstGeom>
          <a:noFill/>
        </p:spPr>
        <p:txBody>
          <a:bodyPr wrap="square" rtlCol="0">
            <a:spAutoFit/>
          </a:bodyPr>
          <a:lstStyle/>
          <a:p>
            <a:pPr algn="ctr"/>
            <a:r>
              <a:rPr lang="pt-PT" sz="1400" b="1" dirty="0">
                <a:solidFill>
                  <a:srgbClr val="DBA223"/>
                </a:solidFill>
                <a:latin typeface="Arial" panose="020B0604020202020204" pitchFamily="34" charset="0"/>
              </a:rPr>
              <a:t>N = 13951</a:t>
            </a:r>
          </a:p>
        </p:txBody>
      </p:sp>
      <p:sp>
        <p:nvSpPr>
          <p:cNvPr id="8" name="Retângulo 7">
            <a:extLst>
              <a:ext uri="{FF2B5EF4-FFF2-40B4-BE49-F238E27FC236}">
                <a16:creationId xmlns:a16="http://schemas.microsoft.com/office/drawing/2014/main" id="{A2952534-A684-5E5F-46BE-D1B1803B6FF3}"/>
              </a:ext>
            </a:extLst>
          </p:cNvPr>
          <p:cNvSpPr/>
          <p:nvPr/>
        </p:nvSpPr>
        <p:spPr>
          <a:xfrm>
            <a:off x="-1" y="184170"/>
            <a:ext cx="10518497"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0A6DD8D5-6EF0-E0DE-1378-2BA76C896EC4}"/>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ETIOLOGIA DA DRC NOS DOENTES PREVALENTES EM </a:t>
            </a:r>
            <a:r>
              <a:rPr lang="pt-PT" sz="1600" b="1" u="sng" dirty="0">
                <a:ln w="0"/>
                <a:solidFill>
                  <a:schemeClr val="bg2"/>
                </a:solidFill>
                <a:latin typeface="Arial" panose="020B0604020202020204" pitchFamily="34" charset="0"/>
              </a:rPr>
              <a:t>DIÁLISE</a:t>
            </a:r>
            <a:r>
              <a:rPr lang="pt-PT" sz="1600" b="1" dirty="0">
                <a:ln w="0"/>
                <a:solidFill>
                  <a:schemeClr val="bg2"/>
                </a:solidFill>
                <a:latin typeface="Arial" panose="020B0604020202020204" pitchFamily="34" charset="0"/>
              </a:rPr>
              <a:t> (HD+DP) 31 DE DEZEMBRO 2025</a:t>
            </a:r>
            <a:endParaRPr lang="pt-PT" dirty="0">
              <a:solidFill>
                <a:schemeClr val="bg1"/>
              </a:solidFill>
              <a:latin typeface="Arial" panose="020B0604020202020204" pitchFamily="34" charset="0"/>
            </a:endParaRPr>
          </a:p>
        </p:txBody>
      </p:sp>
      <p:pic>
        <p:nvPicPr>
          <p:cNvPr id="4" name="Imagem 3" descr="Logotipo, nome da empresa&#10;&#10;O conteúdo gerado por IA pode estar incorreto.">
            <a:extLst>
              <a:ext uri="{FF2B5EF4-FFF2-40B4-BE49-F238E27FC236}">
                <a16:creationId xmlns:a16="http://schemas.microsoft.com/office/drawing/2014/main" id="{28725866-7755-BD43-897A-D3BCCFC591FB}"/>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4037799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EC32A-B125-E895-43DA-D9A075473F54}"/>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9C1FBD61-C61A-3D13-6161-C8F669CBB3AB}"/>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32</a:t>
            </a:fld>
            <a:endParaRPr lang="ru-RU" dirty="0">
              <a:solidFill>
                <a:schemeClr val="bg1"/>
              </a:solidFill>
            </a:endParaRPr>
          </a:p>
        </p:txBody>
      </p:sp>
      <p:pic>
        <p:nvPicPr>
          <p:cNvPr id="5" name="Gráfico 4">
            <a:extLst>
              <a:ext uri="{FF2B5EF4-FFF2-40B4-BE49-F238E27FC236}">
                <a16:creationId xmlns:a16="http://schemas.microsoft.com/office/drawing/2014/main" id="{83B681A8-5C69-8846-93B5-4B2AD159C63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490F114E-74CD-5281-76B8-4AC4D62BE5DE}"/>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5BB6F442-048E-8C01-1001-875163466898}"/>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8" name="Retângulo 7">
            <a:extLst>
              <a:ext uri="{FF2B5EF4-FFF2-40B4-BE49-F238E27FC236}">
                <a16:creationId xmlns:a16="http://schemas.microsoft.com/office/drawing/2014/main" id="{8AB02536-8F99-DD22-840F-06EF96C43C64}"/>
              </a:ext>
            </a:extLst>
          </p:cNvPr>
          <p:cNvSpPr/>
          <p:nvPr/>
        </p:nvSpPr>
        <p:spPr>
          <a:xfrm>
            <a:off x="0" y="184170"/>
            <a:ext cx="914400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AD220F41-D526-3032-F05B-8FDA4662D847}"/>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MÉDIA DE IDADES NOS DOENTES EM </a:t>
            </a:r>
            <a:r>
              <a:rPr lang="pt-PT" sz="1600" b="1" u="sng" dirty="0">
                <a:ln w="0"/>
                <a:solidFill>
                  <a:schemeClr val="bg2"/>
                </a:solidFill>
                <a:latin typeface="Arial" panose="020B0604020202020204" pitchFamily="34" charset="0"/>
              </a:rPr>
              <a:t>HEMODIÁLISE</a:t>
            </a:r>
            <a:r>
              <a:rPr lang="pt-PT" sz="1600" b="1" dirty="0">
                <a:ln w="0"/>
                <a:solidFill>
                  <a:schemeClr val="bg2"/>
                </a:solidFill>
                <a:latin typeface="Arial" panose="020B0604020202020204" pitchFamily="34" charset="0"/>
              </a:rPr>
              <a:t> 31 DE DEZEMBRO 2015-2025</a:t>
            </a:r>
            <a:endParaRPr lang="pt-PT" dirty="0">
              <a:solidFill>
                <a:schemeClr val="bg1"/>
              </a:solidFill>
              <a:latin typeface="Arial" panose="020B0604020202020204" pitchFamily="34" charset="0"/>
            </a:endParaRPr>
          </a:p>
        </p:txBody>
      </p:sp>
      <p:graphicFrame>
        <p:nvGraphicFramePr>
          <p:cNvPr id="4" name="Gráfico 3">
            <a:extLst>
              <a:ext uri="{FF2B5EF4-FFF2-40B4-BE49-F238E27FC236}">
                <a16:creationId xmlns:a16="http://schemas.microsoft.com/office/drawing/2014/main" id="{B6525D91-0D02-B678-0A4E-68877D379B64}"/>
              </a:ext>
            </a:extLst>
          </p:cNvPr>
          <p:cNvGraphicFramePr/>
          <p:nvPr>
            <p:extLst>
              <p:ext uri="{D42A27DB-BD31-4B8C-83A1-F6EECF244321}">
                <p14:modId xmlns:p14="http://schemas.microsoft.com/office/powerpoint/2010/main" val="3175685619"/>
              </p:ext>
            </p:extLst>
          </p:nvPr>
        </p:nvGraphicFramePr>
        <p:xfrm>
          <a:off x="511277" y="999448"/>
          <a:ext cx="10264878" cy="4939235"/>
        </p:xfrm>
        <a:graphic>
          <a:graphicData uri="http://schemas.openxmlformats.org/drawingml/2006/chart">
            <c:chart xmlns:c="http://schemas.openxmlformats.org/drawingml/2006/chart" xmlns:r="http://schemas.openxmlformats.org/officeDocument/2006/relationships" r:id="rId5"/>
          </a:graphicData>
        </a:graphic>
      </p:graphicFrame>
      <p:pic>
        <p:nvPicPr>
          <p:cNvPr id="3" name="Imagem 2" descr="Logotipo, nome da empresa&#10;&#10;O conteúdo gerado por IA pode estar incorreto.">
            <a:extLst>
              <a:ext uri="{FF2B5EF4-FFF2-40B4-BE49-F238E27FC236}">
                <a16:creationId xmlns:a16="http://schemas.microsoft.com/office/drawing/2014/main" id="{2F0CA84A-4BF2-7F36-D343-70499DCD9C8B}"/>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765844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C3192-5058-81E6-56BB-0A11F9ADDD19}"/>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3ACB25E5-FDB1-49ED-4D47-900C52B52D5C}"/>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33</a:t>
            </a:fld>
            <a:endParaRPr lang="ru-RU" dirty="0">
              <a:solidFill>
                <a:schemeClr val="bg1"/>
              </a:solidFill>
            </a:endParaRPr>
          </a:p>
        </p:txBody>
      </p:sp>
      <p:pic>
        <p:nvPicPr>
          <p:cNvPr id="5" name="Gráfico 4">
            <a:extLst>
              <a:ext uri="{FF2B5EF4-FFF2-40B4-BE49-F238E27FC236}">
                <a16:creationId xmlns:a16="http://schemas.microsoft.com/office/drawing/2014/main" id="{0061F519-7712-F9EE-34D2-5D811CE3FF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9505D136-3AAE-27A4-B5AA-414D50430874}"/>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04D0AE24-D20A-90F9-6355-7F9D37DD7DE1}"/>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8" name="Retângulo 7">
            <a:extLst>
              <a:ext uri="{FF2B5EF4-FFF2-40B4-BE49-F238E27FC236}">
                <a16:creationId xmlns:a16="http://schemas.microsoft.com/office/drawing/2014/main" id="{D2565471-47DF-15F3-0387-ECC74F466685}"/>
              </a:ext>
            </a:extLst>
          </p:cNvPr>
          <p:cNvSpPr/>
          <p:nvPr/>
        </p:nvSpPr>
        <p:spPr>
          <a:xfrm>
            <a:off x="0" y="184170"/>
            <a:ext cx="9871587"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27F585DC-91F2-F829-22C7-1870432CFA8F}"/>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MÉDIA DE IDADES NOS DOENTES EM </a:t>
            </a:r>
            <a:r>
              <a:rPr lang="pt-PT" sz="1600" b="1" u="sng" dirty="0">
                <a:ln w="0"/>
                <a:solidFill>
                  <a:schemeClr val="bg2"/>
                </a:solidFill>
                <a:latin typeface="Arial" panose="020B0604020202020204" pitchFamily="34" charset="0"/>
              </a:rPr>
              <a:t>DIÁLISE PERITONEAL</a:t>
            </a:r>
            <a:r>
              <a:rPr lang="pt-PT" sz="1600" b="1" dirty="0">
                <a:ln w="0"/>
                <a:solidFill>
                  <a:schemeClr val="bg2"/>
                </a:solidFill>
                <a:latin typeface="Arial" panose="020B0604020202020204" pitchFamily="34" charset="0"/>
              </a:rPr>
              <a:t> 31 DE DEZEMBRO 2015-2025</a:t>
            </a:r>
            <a:endParaRPr lang="pt-PT" dirty="0">
              <a:solidFill>
                <a:schemeClr val="bg1"/>
              </a:solidFill>
              <a:latin typeface="Arial" panose="020B0604020202020204" pitchFamily="34" charset="0"/>
            </a:endParaRPr>
          </a:p>
        </p:txBody>
      </p:sp>
      <p:graphicFrame>
        <p:nvGraphicFramePr>
          <p:cNvPr id="3" name="Gráfico 2">
            <a:extLst>
              <a:ext uri="{FF2B5EF4-FFF2-40B4-BE49-F238E27FC236}">
                <a16:creationId xmlns:a16="http://schemas.microsoft.com/office/drawing/2014/main" id="{888A9024-C049-A1C2-EC2C-5DED1A2738D6}"/>
              </a:ext>
            </a:extLst>
          </p:cNvPr>
          <p:cNvGraphicFramePr/>
          <p:nvPr>
            <p:extLst>
              <p:ext uri="{D42A27DB-BD31-4B8C-83A1-F6EECF244321}">
                <p14:modId xmlns:p14="http://schemas.microsoft.com/office/powerpoint/2010/main" val="1898147908"/>
              </p:ext>
            </p:extLst>
          </p:nvPr>
        </p:nvGraphicFramePr>
        <p:xfrm>
          <a:off x="304800" y="855406"/>
          <a:ext cx="10956085" cy="5258259"/>
        </p:xfrm>
        <a:graphic>
          <a:graphicData uri="http://schemas.openxmlformats.org/drawingml/2006/chart">
            <c:chart xmlns:c="http://schemas.openxmlformats.org/drawingml/2006/chart" xmlns:r="http://schemas.openxmlformats.org/officeDocument/2006/relationships" r:id="rId5"/>
          </a:graphicData>
        </a:graphic>
      </p:graphicFrame>
      <p:pic>
        <p:nvPicPr>
          <p:cNvPr id="4" name="Imagem 3" descr="Logotipo, nome da empresa&#10;&#10;O conteúdo gerado por IA pode estar incorreto.">
            <a:extLst>
              <a:ext uri="{FF2B5EF4-FFF2-40B4-BE49-F238E27FC236}">
                <a16:creationId xmlns:a16="http://schemas.microsoft.com/office/drawing/2014/main" id="{0C6437C7-7403-CE89-72CF-7574D889075A}"/>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165643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326E2-1CB2-1C68-6F72-B56CE8A340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23CF11-E4E2-F0C3-00A8-159562B14054}"/>
              </a:ext>
            </a:extLst>
          </p:cNvPr>
          <p:cNvSpPr>
            <a:spLocks/>
          </p:cNvSpPr>
          <p:nvPr/>
        </p:nvSpPr>
        <p:spPr>
          <a:xfrm>
            <a:off x="2800" y="-2802"/>
            <a:ext cx="12192001" cy="6860801"/>
          </a:xfrm>
          <a:prstGeom prst="rect">
            <a:avLst/>
          </a:prstGeom>
          <a:gradFill flip="none" rotWithShape="1">
            <a:gsLst>
              <a:gs pos="0">
                <a:srgbClr val="831D1C">
                  <a:shade val="30000"/>
                  <a:satMod val="115000"/>
                </a:srgbClr>
              </a:gs>
              <a:gs pos="50000">
                <a:srgbClr val="831D1C">
                  <a:shade val="67500"/>
                  <a:satMod val="115000"/>
                </a:srgbClr>
              </a:gs>
              <a:gs pos="100000">
                <a:srgbClr val="831D1C">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Marcador de Posição do Número do Diapositivo 3">
            <a:extLst>
              <a:ext uri="{FF2B5EF4-FFF2-40B4-BE49-F238E27FC236}">
                <a16:creationId xmlns:a16="http://schemas.microsoft.com/office/drawing/2014/main" id="{D5EE967E-A858-9934-281A-2C9B17D5D24A}"/>
              </a:ext>
            </a:extLst>
          </p:cNvPr>
          <p:cNvSpPr>
            <a:spLocks noGrp="1"/>
          </p:cNvSpPr>
          <p:nvPr>
            <p:ph type="sldNum" sz="quarter" idx="12"/>
          </p:nvPr>
        </p:nvSpPr>
        <p:spPr/>
        <p:txBody>
          <a:bodyPr/>
          <a:lstStyle/>
          <a:p>
            <a:fld id="{C4730313-29A6-4D5B-A27A-B362436FA5D8}" type="slidenum">
              <a:rPr lang="ru-RU" smtClean="0"/>
              <a:t>34</a:t>
            </a:fld>
            <a:endParaRPr lang="ru-RU"/>
          </a:p>
        </p:txBody>
      </p:sp>
      <p:sp>
        <p:nvSpPr>
          <p:cNvPr id="15" name="Retângulo 14">
            <a:extLst>
              <a:ext uri="{FF2B5EF4-FFF2-40B4-BE49-F238E27FC236}">
                <a16:creationId xmlns:a16="http://schemas.microsoft.com/office/drawing/2014/main" id="{7949E5E3-1A63-9767-B6C8-57A286C02A6F}"/>
              </a:ext>
            </a:extLst>
          </p:cNvPr>
          <p:cNvSpPr/>
          <p:nvPr/>
        </p:nvSpPr>
        <p:spPr>
          <a:xfrm>
            <a:off x="1" y="5833641"/>
            <a:ext cx="12192000" cy="1021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pic>
        <p:nvPicPr>
          <p:cNvPr id="19" name="Gráfico 18">
            <a:extLst>
              <a:ext uri="{FF2B5EF4-FFF2-40B4-BE49-F238E27FC236}">
                <a16:creationId xmlns:a16="http://schemas.microsoft.com/office/drawing/2014/main" id="{1E2E07AF-4FF1-B83B-C3CB-5184E9E68F5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63290" y="5956394"/>
            <a:ext cx="2318796" cy="799911"/>
          </a:xfrm>
          <a:prstGeom prst="rect">
            <a:avLst/>
          </a:prstGeom>
        </p:spPr>
      </p:pic>
      <p:sp>
        <p:nvSpPr>
          <p:cNvPr id="16" name="CaixaDeTexto 15">
            <a:extLst>
              <a:ext uri="{FF2B5EF4-FFF2-40B4-BE49-F238E27FC236}">
                <a16:creationId xmlns:a16="http://schemas.microsoft.com/office/drawing/2014/main" id="{EB945F21-E1B5-EC86-70E9-762B2CEC41D0}"/>
              </a:ext>
            </a:extLst>
          </p:cNvPr>
          <p:cNvSpPr txBox="1"/>
          <p:nvPr/>
        </p:nvSpPr>
        <p:spPr>
          <a:xfrm>
            <a:off x="4660777" y="682907"/>
            <a:ext cx="6821309" cy="646331"/>
          </a:xfrm>
          <a:prstGeom prst="rect">
            <a:avLst/>
          </a:prstGeom>
          <a:noFill/>
        </p:spPr>
        <p:txBody>
          <a:bodyPr wrap="square" rtlCol="0">
            <a:spAutoFit/>
          </a:bodyPr>
          <a:lstStyle/>
          <a:p>
            <a:pPr algn="r"/>
            <a:r>
              <a:rPr lang="en-US" sz="3600" dirty="0" err="1">
                <a:solidFill>
                  <a:schemeClr val="bg1"/>
                </a:solidFill>
                <a:latin typeface="Montserrat SemiBold" panose="00000700000000000000" pitchFamily="50" charset="0"/>
              </a:rPr>
              <a:t>Mortalidade</a:t>
            </a:r>
            <a:r>
              <a:rPr lang="en-US" sz="3600" dirty="0">
                <a:solidFill>
                  <a:schemeClr val="bg1"/>
                </a:solidFill>
                <a:latin typeface="Montserrat SemiBold" panose="00000700000000000000" pitchFamily="50" charset="0"/>
              </a:rPr>
              <a:t> em </a:t>
            </a:r>
            <a:r>
              <a:rPr lang="en-US" sz="3600" dirty="0" err="1">
                <a:solidFill>
                  <a:schemeClr val="bg1"/>
                </a:solidFill>
                <a:latin typeface="Montserrat SemiBold" panose="00000700000000000000" pitchFamily="50" charset="0"/>
              </a:rPr>
              <a:t>Diálise</a:t>
            </a:r>
            <a:endParaRPr lang="pt-PT" sz="3600" dirty="0">
              <a:solidFill>
                <a:schemeClr val="bg1"/>
              </a:solidFill>
              <a:latin typeface="Montserrat SemiBold" panose="00000700000000000000" pitchFamily="50" charset="0"/>
            </a:endParaRPr>
          </a:p>
        </p:txBody>
      </p:sp>
      <p:sp>
        <p:nvSpPr>
          <p:cNvPr id="3" name="CaixaDeTexto 2">
            <a:extLst>
              <a:ext uri="{FF2B5EF4-FFF2-40B4-BE49-F238E27FC236}">
                <a16:creationId xmlns:a16="http://schemas.microsoft.com/office/drawing/2014/main" id="{65C0C140-2460-38C0-D0D7-B426F7A2F12C}"/>
              </a:ext>
            </a:extLst>
          </p:cNvPr>
          <p:cNvSpPr txBox="1"/>
          <p:nvPr/>
        </p:nvSpPr>
        <p:spPr>
          <a:xfrm>
            <a:off x="5614685" y="1329238"/>
            <a:ext cx="5832676" cy="369332"/>
          </a:xfrm>
          <a:prstGeom prst="rect">
            <a:avLst/>
          </a:prstGeom>
          <a:noFill/>
        </p:spPr>
        <p:txBody>
          <a:bodyPr wrap="square" rtlCol="0">
            <a:spAutoFit/>
          </a:bodyPr>
          <a:lstStyle/>
          <a:p>
            <a:pPr algn="r"/>
            <a:r>
              <a:rPr lang="pt-PT" dirty="0">
                <a:solidFill>
                  <a:schemeClr val="bg1"/>
                </a:solidFill>
                <a:latin typeface="Arial" panose="020B0604020202020204" pitchFamily="34" charset="0"/>
              </a:rPr>
              <a:t>2025</a:t>
            </a:r>
          </a:p>
        </p:txBody>
      </p:sp>
      <p:pic>
        <p:nvPicPr>
          <p:cNvPr id="5" name="Imagem 4" descr="Uma imagem contendo aeronave&#10;&#10;O conteúdo gerado por IA pode estar incorreto.">
            <a:extLst>
              <a:ext uri="{FF2B5EF4-FFF2-40B4-BE49-F238E27FC236}">
                <a16:creationId xmlns:a16="http://schemas.microsoft.com/office/drawing/2014/main" id="{079FFF21-8D5B-7272-ABC9-BA387E78D5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25182"/>
            <a:ext cx="3212162" cy="3867028"/>
          </a:xfrm>
          <a:prstGeom prst="rect">
            <a:avLst/>
          </a:prstGeom>
        </p:spPr>
      </p:pic>
      <p:sp>
        <p:nvSpPr>
          <p:cNvPr id="6" name="CaixaDeTexto 5">
            <a:extLst>
              <a:ext uri="{FF2B5EF4-FFF2-40B4-BE49-F238E27FC236}">
                <a16:creationId xmlns:a16="http://schemas.microsoft.com/office/drawing/2014/main" id="{E258155F-B50D-FA34-4481-4A323292AF51}"/>
              </a:ext>
            </a:extLst>
          </p:cNvPr>
          <p:cNvSpPr txBox="1"/>
          <p:nvPr/>
        </p:nvSpPr>
        <p:spPr>
          <a:xfrm>
            <a:off x="1350123" y="3471461"/>
            <a:ext cx="457511" cy="1015663"/>
          </a:xfrm>
          <a:prstGeom prst="rect">
            <a:avLst/>
          </a:prstGeom>
          <a:noFill/>
        </p:spPr>
        <p:txBody>
          <a:bodyPr wrap="square" rtlCol="0">
            <a:spAutoFit/>
          </a:bodyPr>
          <a:lstStyle/>
          <a:p>
            <a:pPr algn="ctr"/>
            <a:r>
              <a:rPr lang="pt-PT" sz="6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521123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2BC74-0FF1-52DD-EF41-C6CB96E057C1}"/>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5517F0AC-C7CE-B0B5-4B2C-800E3F07F3A8}"/>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35</a:t>
            </a:fld>
            <a:endParaRPr lang="ru-RU" dirty="0">
              <a:solidFill>
                <a:schemeClr val="bg1"/>
              </a:solidFill>
            </a:endParaRPr>
          </a:p>
        </p:txBody>
      </p:sp>
      <p:pic>
        <p:nvPicPr>
          <p:cNvPr id="5" name="Gráfico 4">
            <a:extLst>
              <a:ext uri="{FF2B5EF4-FFF2-40B4-BE49-F238E27FC236}">
                <a16:creationId xmlns:a16="http://schemas.microsoft.com/office/drawing/2014/main" id="{A41B6903-B1A6-1477-86FD-56F71418B2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BD6246B1-B103-6358-8663-845D1F5221E0}"/>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C3C66A4B-2352-B11C-7167-D7F0B8149F87}"/>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8" name="Retângulo 7">
            <a:extLst>
              <a:ext uri="{FF2B5EF4-FFF2-40B4-BE49-F238E27FC236}">
                <a16:creationId xmlns:a16="http://schemas.microsoft.com/office/drawing/2014/main" id="{7299B10B-8CF3-B090-F831-739430F5C61A}"/>
              </a:ext>
            </a:extLst>
          </p:cNvPr>
          <p:cNvSpPr/>
          <p:nvPr/>
        </p:nvSpPr>
        <p:spPr>
          <a:xfrm>
            <a:off x="0" y="184170"/>
            <a:ext cx="8561382"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ACCC48A3-2472-A93A-7DAB-08CC83533830}"/>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DOENTES FALECIDOS EM </a:t>
            </a:r>
            <a:r>
              <a:rPr lang="pt-PT" sz="1600" b="1" u="sng" dirty="0">
                <a:ln w="0"/>
                <a:solidFill>
                  <a:schemeClr val="bg2"/>
                </a:solidFill>
                <a:latin typeface="Arial" panose="020B0604020202020204" pitchFamily="34" charset="0"/>
              </a:rPr>
              <a:t>HEMODIÁLISE</a:t>
            </a:r>
            <a:r>
              <a:rPr lang="pt-PT" sz="1600" b="1" dirty="0">
                <a:ln w="0"/>
                <a:solidFill>
                  <a:schemeClr val="bg2"/>
                </a:solidFill>
                <a:latin typeface="Arial" panose="020B0604020202020204" pitchFamily="34" charset="0"/>
              </a:rPr>
              <a:t> EM 2025 POR GRUPO ETÁRIO</a:t>
            </a:r>
            <a:endParaRPr lang="pt-PT" dirty="0">
              <a:solidFill>
                <a:schemeClr val="bg1"/>
              </a:solidFill>
              <a:latin typeface="Arial" panose="020B0604020202020204" pitchFamily="34" charset="0"/>
            </a:endParaRPr>
          </a:p>
        </p:txBody>
      </p:sp>
      <p:sp>
        <p:nvSpPr>
          <p:cNvPr id="9" name="CaixaDeTexto 8">
            <a:extLst>
              <a:ext uri="{FF2B5EF4-FFF2-40B4-BE49-F238E27FC236}">
                <a16:creationId xmlns:a16="http://schemas.microsoft.com/office/drawing/2014/main" id="{DCEFF840-9EDF-739A-EE74-D4B324D97E16}"/>
              </a:ext>
            </a:extLst>
          </p:cNvPr>
          <p:cNvSpPr txBox="1"/>
          <p:nvPr/>
        </p:nvSpPr>
        <p:spPr>
          <a:xfrm>
            <a:off x="8031905" y="5246552"/>
            <a:ext cx="6389224" cy="307777"/>
          </a:xfrm>
          <a:prstGeom prst="rect">
            <a:avLst/>
          </a:prstGeom>
          <a:noFill/>
        </p:spPr>
        <p:txBody>
          <a:bodyPr wrap="square">
            <a:spAutoFit/>
          </a:bodyPr>
          <a:lstStyle/>
          <a:p>
            <a:pPr algn="ctr"/>
            <a:r>
              <a:rPr lang="pt-PT" sz="1400" b="1" dirty="0">
                <a:solidFill>
                  <a:srgbClr val="DBA223"/>
                </a:solidFill>
                <a:latin typeface="Arial" panose="020B0604020202020204" pitchFamily="34" charset="0"/>
              </a:rPr>
              <a:t>1613  ÓBITOS</a:t>
            </a:r>
          </a:p>
        </p:txBody>
      </p:sp>
      <p:pic>
        <p:nvPicPr>
          <p:cNvPr id="4" name="Imagem 3" descr="Logotipo, nome da empresa&#10;&#10;O conteúdo gerado por IA pode estar incorreto.">
            <a:extLst>
              <a:ext uri="{FF2B5EF4-FFF2-40B4-BE49-F238E27FC236}">
                <a16:creationId xmlns:a16="http://schemas.microsoft.com/office/drawing/2014/main" id="{00F2FB7E-0609-FB02-1360-351C72888136}"/>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graphicFrame>
        <p:nvGraphicFramePr>
          <p:cNvPr id="6" name="Object 23">
            <a:extLst>
              <a:ext uri="{FF2B5EF4-FFF2-40B4-BE49-F238E27FC236}">
                <a16:creationId xmlns:a16="http://schemas.microsoft.com/office/drawing/2014/main" id="{353E2657-1DF5-BA0B-885F-7E99AEF563FB}"/>
              </a:ext>
            </a:extLst>
          </p:cNvPr>
          <p:cNvGraphicFramePr>
            <a:graphicFrameLocks noChangeAspect="1"/>
          </p:cNvGraphicFramePr>
          <p:nvPr>
            <p:extLst>
              <p:ext uri="{D42A27DB-BD31-4B8C-83A1-F6EECF244321}">
                <p14:modId xmlns:p14="http://schemas.microsoft.com/office/powerpoint/2010/main" val="2916072850"/>
              </p:ext>
            </p:extLst>
          </p:nvPr>
        </p:nvGraphicFramePr>
        <p:xfrm>
          <a:off x="-449060" y="1121034"/>
          <a:ext cx="9600002" cy="5157928"/>
        </p:xfrm>
        <a:graphic>
          <a:graphicData uri="http://schemas.openxmlformats.org/drawingml/2006/chart">
            <c:chart xmlns:c="http://schemas.openxmlformats.org/drawingml/2006/chart" xmlns:r="http://schemas.openxmlformats.org/officeDocument/2006/relationships" r:id="rId6"/>
          </a:graphicData>
        </a:graphic>
      </p:graphicFrame>
      <p:sp>
        <p:nvSpPr>
          <p:cNvPr id="7" name="Retângulo: Cantos Arredondados 6">
            <a:extLst>
              <a:ext uri="{FF2B5EF4-FFF2-40B4-BE49-F238E27FC236}">
                <a16:creationId xmlns:a16="http://schemas.microsoft.com/office/drawing/2014/main" id="{CD0188D3-3078-3238-34AE-2228B101EA59}"/>
              </a:ext>
            </a:extLst>
          </p:cNvPr>
          <p:cNvSpPr/>
          <p:nvPr/>
        </p:nvSpPr>
        <p:spPr>
          <a:xfrm>
            <a:off x="8990238" y="3981437"/>
            <a:ext cx="2981141" cy="756248"/>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6" name="Retângulo: Cantos Arredondados 15">
            <a:extLst>
              <a:ext uri="{FF2B5EF4-FFF2-40B4-BE49-F238E27FC236}">
                <a16:creationId xmlns:a16="http://schemas.microsoft.com/office/drawing/2014/main" id="{78874CBE-6FBE-0D01-5DD8-5B3FE84132EE}"/>
              </a:ext>
            </a:extLst>
          </p:cNvPr>
          <p:cNvSpPr/>
          <p:nvPr/>
        </p:nvSpPr>
        <p:spPr>
          <a:xfrm>
            <a:off x="8966060" y="2992006"/>
            <a:ext cx="2981141" cy="676869"/>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2" name="Retângulo: Cantos Arredondados 31">
            <a:extLst>
              <a:ext uri="{FF2B5EF4-FFF2-40B4-BE49-F238E27FC236}">
                <a16:creationId xmlns:a16="http://schemas.microsoft.com/office/drawing/2014/main" id="{3D40442D-0718-C6DB-3CB6-1D73158B7811}"/>
              </a:ext>
            </a:extLst>
          </p:cNvPr>
          <p:cNvSpPr/>
          <p:nvPr/>
        </p:nvSpPr>
        <p:spPr>
          <a:xfrm>
            <a:off x="8942197" y="1965645"/>
            <a:ext cx="3005004" cy="681549"/>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6" name="Retângulo: Cantos Arredondados 35">
            <a:extLst>
              <a:ext uri="{FF2B5EF4-FFF2-40B4-BE49-F238E27FC236}">
                <a16:creationId xmlns:a16="http://schemas.microsoft.com/office/drawing/2014/main" id="{E7A6C133-24D0-9736-B597-175CEDBF3B9B}"/>
              </a:ext>
            </a:extLst>
          </p:cNvPr>
          <p:cNvSpPr/>
          <p:nvPr/>
        </p:nvSpPr>
        <p:spPr>
          <a:xfrm>
            <a:off x="8948504" y="977256"/>
            <a:ext cx="2998697" cy="690303"/>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7" name="Retângulo: Cantos Arredondados 36">
            <a:extLst>
              <a:ext uri="{FF2B5EF4-FFF2-40B4-BE49-F238E27FC236}">
                <a16:creationId xmlns:a16="http://schemas.microsoft.com/office/drawing/2014/main" id="{0ACF71CE-462C-60A8-5B85-8E67183889F0}"/>
              </a:ext>
            </a:extLst>
          </p:cNvPr>
          <p:cNvSpPr/>
          <p:nvPr/>
        </p:nvSpPr>
        <p:spPr>
          <a:xfrm>
            <a:off x="10505834" y="5079416"/>
            <a:ext cx="1441367" cy="631816"/>
          </a:xfrm>
          <a:prstGeom prst="roundRect">
            <a:avLst>
              <a:gd name="adj" fmla="val 26958"/>
            </a:avLst>
          </a:prstGeom>
          <a:solidFill>
            <a:srgbClr val="0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8" name="CaixaDeTexto 37">
            <a:extLst>
              <a:ext uri="{FF2B5EF4-FFF2-40B4-BE49-F238E27FC236}">
                <a16:creationId xmlns:a16="http://schemas.microsoft.com/office/drawing/2014/main" id="{1CACFFE6-B2C0-B3F9-F925-DF8F06FB4A23}"/>
              </a:ext>
            </a:extLst>
          </p:cNvPr>
          <p:cNvSpPr txBox="1"/>
          <p:nvPr/>
        </p:nvSpPr>
        <p:spPr>
          <a:xfrm>
            <a:off x="9363789" y="2036422"/>
            <a:ext cx="2756869" cy="492443"/>
          </a:xfrm>
          <a:prstGeom prst="rect">
            <a:avLst/>
          </a:prstGeom>
          <a:noFill/>
        </p:spPr>
        <p:txBody>
          <a:bodyPr wrap="square" rtlCol="0">
            <a:spAutoFit/>
          </a:bodyPr>
          <a:lstStyle/>
          <a:p>
            <a:r>
              <a:rPr lang="pt-PT" sz="1300" b="1" dirty="0">
                <a:solidFill>
                  <a:srgbClr val="000000"/>
                </a:solidFill>
                <a:latin typeface="Arial" panose="020B0604020202020204" pitchFamily="34" charset="0"/>
              </a:rPr>
              <a:t>Óbitos em doentes</a:t>
            </a:r>
          </a:p>
          <a:p>
            <a:r>
              <a:rPr lang="pt-PT" sz="1300" b="1" dirty="0">
                <a:solidFill>
                  <a:srgbClr val="000000"/>
                </a:solidFill>
                <a:latin typeface="Arial" panose="020B0604020202020204" pitchFamily="34" charset="0"/>
              </a:rPr>
              <a:t>&gt; 80 ANOS</a:t>
            </a:r>
          </a:p>
        </p:txBody>
      </p:sp>
      <p:grpSp>
        <p:nvGrpSpPr>
          <p:cNvPr id="39" name="Agrupar 38">
            <a:extLst>
              <a:ext uri="{FF2B5EF4-FFF2-40B4-BE49-F238E27FC236}">
                <a16:creationId xmlns:a16="http://schemas.microsoft.com/office/drawing/2014/main" id="{5A9ACB3C-661C-05F6-B7EC-2B2BAE59DCBF}"/>
              </a:ext>
            </a:extLst>
          </p:cNvPr>
          <p:cNvGrpSpPr/>
          <p:nvPr/>
        </p:nvGrpSpPr>
        <p:grpSpPr>
          <a:xfrm>
            <a:off x="8572532" y="1798583"/>
            <a:ext cx="904806" cy="671859"/>
            <a:chOff x="8440406" y="2107941"/>
            <a:chExt cx="904806" cy="671859"/>
          </a:xfrm>
        </p:grpSpPr>
        <p:sp>
          <p:nvSpPr>
            <p:cNvPr id="40" name="Oval 17">
              <a:extLst>
                <a:ext uri="{FF2B5EF4-FFF2-40B4-BE49-F238E27FC236}">
                  <a16:creationId xmlns:a16="http://schemas.microsoft.com/office/drawing/2014/main" id="{2D9B8A77-B4BA-60A7-CF61-B4A355B57310}"/>
                </a:ext>
              </a:extLst>
            </p:cNvPr>
            <p:cNvSpPr/>
            <p:nvPr/>
          </p:nvSpPr>
          <p:spPr>
            <a:xfrm>
              <a:off x="8553955" y="2107941"/>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41" name="CaixaDeTexto 40">
              <a:extLst>
                <a:ext uri="{FF2B5EF4-FFF2-40B4-BE49-F238E27FC236}">
                  <a16:creationId xmlns:a16="http://schemas.microsoft.com/office/drawing/2014/main" id="{8DEB3651-9D92-B55E-4670-B02FFF1858EA}"/>
                </a:ext>
              </a:extLst>
            </p:cNvPr>
            <p:cNvSpPr txBox="1"/>
            <p:nvPr/>
          </p:nvSpPr>
          <p:spPr>
            <a:xfrm>
              <a:off x="8440406" y="2303663"/>
              <a:ext cx="904806" cy="338554"/>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44%</a:t>
              </a:r>
            </a:p>
          </p:txBody>
        </p:sp>
      </p:grpSp>
      <p:grpSp>
        <p:nvGrpSpPr>
          <p:cNvPr id="42" name="Agrupar 41">
            <a:extLst>
              <a:ext uri="{FF2B5EF4-FFF2-40B4-BE49-F238E27FC236}">
                <a16:creationId xmlns:a16="http://schemas.microsoft.com/office/drawing/2014/main" id="{47331554-4A1B-F353-14AE-BCE60D541B42}"/>
              </a:ext>
            </a:extLst>
          </p:cNvPr>
          <p:cNvGrpSpPr/>
          <p:nvPr/>
        </p:nvGrpSpPr>
        <p:grpSpPr>
          <a:xfrm>
            <a:off x="8297812" y="799978"/>
            <a:ext cx="1454246" cy="671859"/>
            <a:chOff x="8188804" y="2107941"/>
            <a:chExt cx="1454246" cy="671859"/>
          </a:xfrm>
        </p:grpSpPr>
        <p:sp>
          <p:nvSpPr>
            <p:cNvPr id="43" name="Oval 10">
              <a:extLst>
                <a:ext uri="{FF2B5EF4-FFF2-40B4-BE49-F238E27FC236}">
                  <a16:creationId xmlns:a16="http://schemas.microsoft.com/office/drawing/2014/main" id="{20BB3F41-787A-7778-82F5-73D63FFD968F}"/>
                </a:ext>
              </a:extLst>
            </p:cNvPr>
            <p:cNvSpPr/>
            <p:nvPr/>
          </p:nvSpPr>
          <p:spPr>
            <a:xfrm>
              <a:off x="8553955" y="2107941"/>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44" name="CaixaDeTexto 43">
              <a:extLst>
                <a:ext uri="{FF2B5EF4-FFF2-40B4-BE49-F238E27FC236}">
                  <a16:creationId xmlns:a16="http://schemas.microsoft.com/office/drawing/2014/main" id="{1311185B-4372-9F64-1FB8-480561D37C9A}"/>
                </a:ext>
              </a:extLst>
            </p:cNvPr>
            <p:cNvSpPr txBox="1"/>
            <p:nvPr/>
          </p:nvSpPr>
          <p:spPr>
            <a:xfrm>
              <a:off x="8188804" y="2302846"/>
              <a:ext cx="1454246" cy="338554"/>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82 %</a:t>
              </a:r>
            </a:p>
          </p:txBody>
        </p:sp>
      </p:grpSp>
      <p:grpSp>
        <p:nvGrpSpPr>
          <p:cNvPr id="45" name="Agrupar 44">
            <a:extLst>
              <a:ext uri="{FF2B5EF4-FFF2-40B4-BE49-F238E27FC236}">
                <a16:creationId xmlns:a16="http://schemas.microsoft.com/office/drawing/2014/main" id="{E750A837-FA4D-57A5-915A-7BDFC5D68550}"/>
              </a:ext>
            </a:extLst>
          </p:cNvPr>
          <p:cNvGrpSpPr/>
          <p:nvPr/>
        </p:nvGrpSpPr>
        <p:grpSpPr>
          <a:xfrm>
            <a:off x="8572532" y="2791024"/>
            <a:ext cx="904806" cy="671859"/>
            <a:chOff x="8440406" y="2079651"/>
            <a:chExt cx="904806" cy="671859"/>
          </a:xfrm>
        </p:grpSpPr>
        <p:sp>
          <p:nvSpPr>
            <p:cNvPr id="46" name="Oval 30">
              <a:extLst>
                <a:ext uri="{FF2B5EF4-FFF2-40B4-BE49-F238E27FC236}">
                  <a16:creationId xmlns:a16="http://schemas.microsoft.com/office/drawing/2014/main" id="{A4F10E50-9D86-F610-2909-9FE1B550DC3B}"/>
                </a:ext>
              </a:extLst>
            </p:cNvPr>
            <p:cNvSpPr/>
            <p:nvPr/>
          </p:nvSpPr>
          <p:spPr>
            <a:xfrm>
              <a:off x="8553955" y="2079651"/>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47" name="CaixaDeTexto 46">
              <a:extLst>
                <a:ext uri="{FF2B5EF4-FFF2-40B4-BE49-F238E27FC236}">
                  <a16:creationId xmlns:a16="http://schemas.microsoft.com/office/drawing/2014/main" id="{64F21A8F-0E03-8C01-EAAD-EBF03EB8C056}"/>
                </a:ext>
              </a:extLst>
            </p:cNvPr>
            <p:cNvSpPr txBox="1"/>
            <p:nvPr/>
          </p:nvSpPr>
          <p:spPr>
            <a:xfrm>
              <a:off x="8440406" y="2284287"/>
              <a:ext cx="904806" cy="338554"/>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5,6%</a:t>
              </a:r>
            </a:p>
          </p:txBody>
        </p:sp>
      </p:grpSp>
      <p:grpSp>
        <p:nvGrpSpPr>
          <p:cNvPr id="48" name="Agrupar 47">
            <a:extLst>
              <a:ext uri="{FF2B5EF4-FFF2-40B4-BE49-F238E27FC236}">
                <a16:creationId xmlns:a16="http://schemas.microsoft.com/office/drawing/2014/main" id="{FD2456E1-AE36-DC96-EE6B-91DDEB001AD4}"/>
              </a:ext>
            </a:extLst>
          </p:cNvPr>
          <p:cNvGrpSpPr/>
          <p:nvPr/>
        </p:nvGrpSpPr>
        <p:grpSpPr>
          <a:xfrm>
            <a:off x="8572532" y="3750200"/>
            <a:ext cx="904806" cy="671859"/>
            <a:chOff x="8613114" y="1815893"/>
            <a:chExt cx="904806" cy="671859"/>
          </a:xfrm>
        </p:grpSpPr>
        <p:sp>
          <p:nvSpPr>
            <p:cNvPr id="49" name="Oval 33">
              <a:extLst>
                <a:ext uri="{FF2B5EF4-FFF2-40B4-BE49-F238E27FC236}">
                  <a16:creationId xmlns:a16="http://schemas.microsoft.com/office/drawing/2014/main" id="{D7E9D17C-1E8D-96D1-5D7E-8C82BF4F595A}"/>
                </a:ext>
              </a:extLst>
            </p:cNvPr>
            <p:cNvSpPr/>
            <p:nvPr/>
          </p:nvSpPr>
          <p:spPr>
            <a:xfrm>
              <a:off x="8726663" y="1815893"/>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50" name="CaixaDeTexto 49">
              <a:extLst>
                <a:ext uri="{FF2B5EF4-FFF2-40B4-BE49-F238E27FC236}">
                  <a16:creationId xmlns:a16="http://schemas.microsoft.com/office/drawing/2014/main" id="{D58AEC30-58DB-B4A0-C5D4-0DB6E35E77E8}"/>
                </a:ext>
              </a:extLst>
            </p:cNvPr>
            <p:cNvSpPr txBox="1"/>
            <p:nvPr/>
          </p:nvSpPr>
          <p:spPr>
            <a:xfrm>
              <a:off x="8613114" y="2011504"/>
              <a:ext cx="904806" cy="338554"/>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4%</a:t>
              </a:r>
            </a:p>
          </p:txBody>
        </p:sp>
      </p:grpSp>
      <p:sp>
        <p:nvSpPr>
          <p:cNvPr id="51" name="CaixaDeTexto 50">
            <a:extLst>
              <a:ext uri="{FF2B5EF4-FFF2-40B4-BE49-F238E27FC236}">
                <a16:creationId xmlns:a16="http://schemas.microsoft.com/office/drawing/2014/main" id="{0D405A77-8F5A-580B-AA99-2EF4A5568A54}"/>
              </a:ext>
            </a:extLst>
          </p:cNvPr>
          <p:cNvSpPr txBox="1"/>
          <p:nvPr/>
        </p:nvSpPr>
        <p:spPr>
          <a:xfrm>
            <a:off x="9303206" y="1058496"/>
            <a:ext cx="2756869" cy="492443"/>
          </a:xfrm>
          <a:prstGeom prst="rect">
            <a:avLst/>
          </a:prstGeom>
          <a:noFill/>
        </p:spPr>
        <p:txBody>
          <a:bodyPr wrap="square" rtlCol="0">
            <a:spAutoFit/>
          </a:bodyPr>
          <a:lstStyle/>
          <a:p>
            <a:r>
              <a:rPr lang="pt-PT" sz="1100" dirty="0">
                <a:solidFill>
                  <a:srgbClr val="000000"/>
                </a:solidFill>
                <a:latin typeface="Arial" panose="020B0604020202020204" pitchFamily="34" charset="0"/>
              </a:rPr>
              <a:t> </a:t>
            </a:r>
            <a:r>
              <a:rPr lang="pt-PT" sz="1300" b="1" dirty="0">
                <a:solidFill>
                  <a:srgbClr val="000000"/>
                </a:solidFill>
                <a:latin typeface="Arial" panose="020B0604020202020204" pitchFamily="34" charset="0"/>
              </a:rPr>
              <a:t>Óbitos em doentes</a:t>
            </a:r>
          </a:p>
          <a:p>
            <a:r>
              <a:rPr lang="pt-PT" sz="1300" b="1" dirty="0">
                <a:solidFill>
                  <a:srgbClr val="000000"/>
                </a:solidFill>
                <a:latin typeface="Arial" panose="020B0604020202020204" pitchFamily="34" charset="0"/>
              </a:rPr>
              <a:t>&gt; 65 ANOS</a:t>
            </a:r>
          </a:p>
        </p:txBody>
      </p:sp>
      <p:sp>
        <p:nvSpPr>
          <p:cNvPr id="52" name="CaixaDeTexto 51">
            <a:extLst>
              <a:ext uri="{FF2B5EF4-FFF2-40B4-BE49-F238E27FC236}">
                <a16:creationId xmlns:a16="http://schemas.microsoft.com/office/drawing/2014/main" id="{9338175D-80EB-6C93-4401-B9D8F5E82F8B}"/>
              </a:ext>
            </a:extLst>
          </p:cNvPr>
          <p:cNvSpPr txBox="1"/>
          <p:nvPr/>
        </p:nvSpPr>
        <p:spPr>
          <a:xfrm>
            <a:off x="9333835" y="3054083"/>
            <a:ext cx="2756869" cy="492443"/>
          </a:xfrm>
          <a:prstGeom prst="rect">
            <a:avLst/>
          </a:prstGeom>
          <a:noFill/>
        </p:spPr>
        <p:txBody>
          <a:bodyPr wrap="square" rtlCol="0">
            <a:spAutoFit/>
          </a:bodyPr>
          <a:lstStyle/>
          <a:p>
            <a:r>
              <a:rPr lang="pt-PT" sz="1300" b="1" dirty="0">
                <a:solidFill>
                  <a:srgbClr val="000000"/>
                </a:solidFill>
                <a:latin typeface="Arial" panose="020B0604020202020204" pitchFamily="34" charset="0"/>
              </a:rPr>
              <a:t>Das mortes ocorreram nos primeiros 90 DIAS</a:t>
            </a:r>
          </a:p>
        </p:txBody>
      </p:sp>
      <p:sp>
        <p:nvSpPr>
          <p:cNvPr id="53" name="CaixaDeTexto 52">
            <a:extLst>
              <a:ext uri="{FF2B5EF4-FFF2-40B4-BE49-F238E27FC236}">
                <a16:creationId xmlns:a16="http://schemas.microsoft.com/office/drawing/2014/main" id="{DDAEF58E-8492-EEA4-2C83-76DC20FD82B2}"/>
              </a:ext>
            </a:extLst>
          </p:cNvPr>
          <p:cNvSpPr txBox="1"/>
          <p:nvPr/>
        </p:nvSpPr>
        <p:spPr>
          <a:xfrm>
            <a:off x="9363790" y="4013312"/>
            <a:ext cx="2583412" cy="492443"/>
          </a:xfrm>
          <a:prstGeom prst="rect">
            <a:avLst/>
          </a:prstGeom>
          <a:noFill/>
        </p:spPr>
        <p:txBody>
          <a:bodyPr wrap="square" rtlCol="0">
            <a:spAutoFit/>
          </a:bodyPr>
          <a:lstStyle/>
          <a:p>
            <a:r>
              <a:rPr lang="pt-PT" sz="1300" b="1" dirty="0">
                <a:solidFill>
                  <a:srgbClr val="000000"/>
                </a:solidFill>
                <a:latin typeface="Arial" panose="020B0604020202020204" pitchFamily="34" charset="0"/>
              </a:rPr>
              <a:t>Mortalidade nos primeiros </a:t>
            </a:r>
          </a:p>
          <a:p>
            <a:r>
              <a:rPr lang="pt-PT" sz="1300" b="1" dirty="0">
                <a:solidFill>
                  <a:srgbClr val="000000"/>
                </a:solidFill>
                <a:latin typeface="Arial" panose="020B0604020202020204" pitchFamily="34" charset="0"/>
              </a:rPr>
              <a:t>90 DIAS (3,4% em 2024)</a:t>
            </a:r>
          </a:p>
        </p:txBody>
      </p:sp>
      <p:sp>
        <p:nvSpPr>
          <p:cNvPr id="54" name="CaixaDeTexto 53">
            <a:extLst>
              <a:ext uri="{FF2B5EF4-FFF2-40B4-BE49-F238E27FC236}">
                <a16:creationId xmlns:a16="http://schemas.microsoft.com/office/drawing/2014/main" id="{4249294F-6E3A-6666-BA3E-D13204CA3493}"/>
              </a:ext>
            </a:extLst>
          </p:cNvPr>
          <p:cNvSpPr txBox="1"/>
          <p:nvPr/>
        </p:nvSpPr>
        <p:spPr>
          <a:xfrm>
            <a:off x="8060977" y="5217640"/>
            <a:ext cx="6389224" cy="307777"/>
          </a:xfrm>
          <a:prstGeom prst="rect">
            <a:avLst/>
          </a:prstGeom>
          <a:noFill/>
        </p:spPr>
        <p:txBody>
          <a:bodyPr wrap="square">
            <a:spAutoFit/>
          </a:bodyPr>
          <a:lstStyle/>
          <a:p>
            <a:pPr algn="ctr"/>
            <a:r>
              <a:rPr lang="pt-PT" sz="1400" b="1" dirty="0">
                <a:solidFill>
                  <a:srgbClr val="DBA223"/>
                </a:solidFill>
                <a:latin typeface="Arial" panose="020B0604020202020204" pitchFamily="34" charset="0"/>
              </a:rPr>
              <a:t>1586  ÓBITOS</a:t>
            </a:r>
          </a:p>
        </p:txBody>
      </p:sp>
    </p:spTree>
    <p:extLst>
      <p:ext uri="{BB962C8B-B14F-4D97-AF65-F5344CB8AC3E}">
        <p14:creationId xmlns:p14="http://schemas.microsoft.com/office/powerpoint/2010/main" val="1271408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AF3A8-2A8A-0C11-A171-81044C648CAE}"/>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B53E38F1-AF99-3970-49C4-BB3490422587}"/>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36</a:t>
            </a:fld>
            <a:endParaRPr lang="ru-RU" dirty="0">
              <a:solidFill>
                <a:schemeClr val="bg1"/>
              </a:solidFill>
            </a:endParaRPr>
          </a:p>
        </p:txBody>
      </p:sp>
      <p:pic>
        <p:nvPicPr>
          <p:cNvPr id="5" name="Gráfico 4">
            <a:extLst>
              <a:ext uri="{FF2B5EF4-FFF2-40B4-BE49-F238E27FC236}">
                <a16:creationId xmlns:a16="http://schemas.microsoft.com/office/drawing/2014/main" id="{6C2D820A-1C0A-B11F-1863-40A3D29221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A449790E-292F-A55C-BB2C-D9526F27FACB}"/>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B0094166-E3AF-5429-13AD-A31E4A52F69C}"/>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8" name="Retângulo 7">
            <a:extLst>
              <a:ext uri="{FF2B5EF4-FFF2-40B4-BE49-F238E27FC236}">
                <a16:creationId xmlns:a16="http://schemas.microsoft.com/office/drawing/2014/main" id="{D2CCC341-5C1D-87F6-639F-D6509B936D0B}"/>
              </a:ext>
            </a:extLst>
          </p:cNvPr>
          <p:cNvSpPr/>
          <p:nvPr/>
        </p:nvSpPr>
        <p:spPr>
          <a:xfrm>
            <a:off x="0" y="184170"/>
            <a:ext cx="5220182"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7553CDB5-110A-23AA-7049-CA08E07F6014}"/>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CAUSAS DE MORTE EM </a:t>
            </a:r>
            <a:r>
              <a:rPr lang="pt-PT" sz="1600" b="1" u="sng" dirty="0">
                <a:ln w="0"/>
                <a:solidFill>
                  <a:schemeClr val="bg2"/>
                </a:solidFill>
                <a:latin typeface="Arial" panose="020B0604020202020204" pitchFamily="34" charset="0"/>
              </a:rPr>
              <a:t>HEMODIÁLISE</a:t>
            </a:r>
            <a:r>
              <a:rPr lang="pt-PT" sz="1600" b="1" dirty="0">
                <a:ln w="0"/>
                <a:solidFill>
                  <a:schemeClr val="bg2"/>
                </a:solidFill>
                <a:latin typeface="Arial" panose="020B0604020202020204" pitchFamily="34" charset="0"/>
              </a:rPr>
              <a:t> 2025</a:t>
            </a:r>
            <a:endParaRPr lang="pt-PT" dirty="0">
              <a:solidFill>
                <a:schemeClr val="bg1"/>
              </a:solidFill>
              <a:latin typeface="Arial" panose="020B0604020202020204" pitchFamily="34" charset="0"/>
            </a:endParaRPr>
          </a:p>
        </p:txBody>
      </p:sp>
      <p:pic>
        <p:nvPicPr>
          <p:cNvPr id="3" name="Imagem 2" descr="Logotipo, nome da empresa&#10;&#10;O conteúdo gerado por IA pode estar incorreto.">
            <a:extLst>
              <a:ext uri="{FF2B5EF4-FFF2-40B4-BE49-F238E27FC236}">
                <a16:creationId xmlns:a16="http://schemas.microsoft.com/office/drawing/2014/main" id="{1AA9A649-EEA7-EEA5-3AA5-735460BFF761}"/>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
        <p:nvSpPr>
          <p:cNvPr id="6" name="Retângulo: Cantos Arredondados 5">
            <a:extLst>
              <a:ext uri="{FF2B5EF4-FFF2-40B4-BE49-F238E27FC236}">
                <a16:creationId xmlns:a16="http://schemas.microsoft.com/office/drawing/2014/main" id="{02522DF8-7F63-F3ED-EB94-4AE8BDFD261D}"/>
              </a:ext>
            </a:extLst>
          </p:cNvPr>
          <p:cNvSpPr/>
          <p:nvPr/>
        </p:nvSpPr>
        <p:spPr>
          <a:xfrm>
            <a:off x="9687660" y="5213863"/>
            <a:ext cx="1178138" cy="516431"/>
          </a:xfrm>
          <a:prstGeom prst="roundRect">
            <a:avLst>
              <a:gd name="adj" fmla="val 26958"/>
            </a:avLst>
          </a:prstGeom>
          <a:solidFill>
            <a:srgbClr val="EBEBEB"/>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aphicFrame>
        <p:nvGraphicFramePr>
          <p:cNvPr id="9" name="Object 23">
            <a:extLst>
              <a:ext uri="{FF2B5EF4-FFF2-40B4-BE49-F238E27FC236}">
                <a16:creationId xmlns:a16="http://schemas.microsoft.com/office/drawing/2014/main" id="{DC3CC037-2C00-2B66-0CF0-DD6894A41C40}"/>
              </a:ext>
            </a:extLst>
          </p:cNvPr>
          <p:cNvGraphicFramePr>
            <a:graphicFrameLocks noChangeAspect="1"/>
          </p:cNvGraphicFramePr>
          <p:nvPr>
            <p:extLst>
              <p:ext uri="{D42A27DB-BD31-4B8C-83A1-F6EECF244321}">
                <p14:modId xmlns:p14="http://schemas.microsoft.com/office/powerpoint/2010/main" val="2364828212"/>
              </p:ext>
            </p:extLst>
          </p:nvPr>
        </p:nvGraphicFramePr>
        <p:xfrm>
          <a:off x="197053" y="755644"/>
          <a:ext cx="9738325" cy="5552230"/>
        </p:xfrm>
        <a:graphic>
          <a:graphicData uri="http://schemas.openxmlformats.org/drawingml/2006/chart">
            <c:chart xmlns:c="http://schemas.openxmlformats.org/drawingml/2006/chart" xmlns:r="http://schemas.openxmlformats.org/officeDocument/2006/relationships" r:id="rId6"/>
          </a:graphicData>
        </a:graphic>
      </p:graphicFrame>
      <p:sp>
        <p:nvSpPr>
          <p:cNvPr id="11" name="CaixaDeTexto 10">
            <a:extLst>
              <a:ext uri="{FF2B5EF4-FFF2-40B4-BE49-F238E27FC236}">
                <a16:creationId xmlns:a16="http://schemas.microsoft.com/office/drawing/2014/main" id="{BB00F13A-DF67-25F3-2B49-6436FFE20320}"/>
              </a:ext>
            </a:extLst>
          </p:cNvPr>
          <p:cNvSpPr txBox="1"/>
          <p:nvPr/>
        </p:nvSpPr>
        <p:spPr>
          <a:xfrm>
            <a:off x="9577755" y="5287412"/>
            <a:ext cx="1397948" cy="369332"/>
          </a:xfrm>
          <a:prstGeom prst="rect">
            <a:avLst/>
          </a:prstGeom>
          <a:noFill/>
        </p:spPr>
        <p:txBody>
          <a:bodyPr wrap="square">
            <a:spAutoFit/>
          </a:bodyPr>
          <a:lstStyle/>
          <a:p>
            <a:pPr algn="ctr"/>
            <a:r>
              <a:rPr lang="pt-PT" sz="1800" b="1" dirty="0">
                <a:solidFill>
                  <a:srgbClr val="DBA223"/>
                </a:solidFill>
                <a:latin typeface="Arial" panose="020B0604020202020204" pitchFamily="34" charset="0"/>
              </a:rPr>
              <a:t>N=1586</a:t>
            </a:r>
          </a:p>
        </p:txBody>
      </p:sp>
    </p:spTree>
    <p:extLst>
      <p:ext uri="{BB962C8B-B14F-4D97-AF65-F5344CB8AC3E}">
        <p14:creationId xmlns:p14="http://schemas.microsoft.com/office/powerpoint/2010/main" val="757900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D5C88-CDAA-3EC2-6C19-A97178196E73}"/>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31335D6E-1BAF-46BC-F36E-45679F2408CE}"/>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37</a:t>
            </a:fld>
            <a:endParaRPr lang="ru-RU" dirty="0">
              <a:solidFill>
                <a:schemeClr val="bg1"/>
              </a:solidFill>
            </a:endParaRPr>
          </a:p>
        </p:txBody>
      </p:sp>
      <p:pic>
        <p:nvPicPr>
          <p:cNvPr id="5" name="Gráfico 4">
            <a:extLst>
              <a:ext uri="{FF2B5EF4-FFF2-40B4-BE49-F238E27FC236}">
                <a16:creationId xmlns:a16="http://schemas.microsoft.com/office/drawing/2014/main" id="{C7F7408E-6C03-B315-63C1-D85C84930A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792B5B91-4E29-9428-3BEB-E32369EF1283}"/>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D4B0945B-4B3E-0D05-CEBF-36E0272AEE9D}"/>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8" name="Retângulo 7">
            <a:extLst>
              <a:ext uri="{FF2B5EF4-FFF2-40B4-BE49-F238E27FC236}">
                <a16:creationId xmlns:a16="http://schemas.microsoft.com/office/drawing/2014/main" id="{65F1067B-9240-38B3-CAF8-4766C1A0DE73}"/>
              </a:ext>
            </a:extLst>
          </p:cNvPr>
          <p:cNvSpPr/>
          <p:nvPr/>
        </p:nvSpPr>
        <p:spPr>
          <a:xfrm>
            <a:off x="-1" y="184170"/>
            <a:ext cx="8900933"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B2D13C94-0FB5-7116-8711-0A0EEF2FE654}"/>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MOVIMENTO DE DOENTES E TAXA DE MORTALIDADE EM </a:t>
            </a:r>
            <a:r>
              <a:rPr lang="pt-PT" sz="1600" b="1" u="sng" dirty="0">
                <a:ln w="0"/>
                <a:solidFill>
                  <a:schemeClr val="bg2"/>
                </a:solidFill>
                <a:latin typeface="Arial" panose="020B0604020202020204" pitchFamily="34" charset="0"/>
              </a:rPr>
              <a:t>HEMODIÁLISE</a:t>
            </a:r>
            <a:r>
              <a:rPr lang="pt-PT" sz="1600" b="1" dirty="0">
                <a:ln w="0"/>
                <a:solidFill>
                  <a:schemeClr val="bg2"/>
                </a:solidFill>
                <a:latin typeface="Arial" panose="020B0604020202020204" pitchFamily="34" charset="0"/>
              </a:rPr>
              <a:t> 2025</a:t>
            </a:r>
            <a:endParaRPr lang="pt-PT" dirty="0">
              <a:solidFill>
                <a:schemeClr val="bg1"/>
              </a:solidFill>
              <a:latin typeface="Arial" panose="020B0604020202020204" pitchFamily="34" charset="0"/>
            </a:endParaRPr>
          </a:p>
        </p:txBody>
      </p:sp>
      <p:pic>
        <p:nvPicPr>
          <p:cNvPr id="3" name="Imagem 2" descr="Logotipo, nome da empresa&#10;&#10;O conteúdo gerado por IA pode estar incorreto.">
            <a:extLst>
              <a:ext uri="{FF2B5EF4-FFF2-40B4-BE49-F238E27FC236}">
                <a16:creationId xmlns:a16="http://schemas.microsoft.com/office/drawing/2014/main" id="{EF4836B8-730A-4D04-1D1C-D27095A75D45}"/>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graphicFrame>
        <p:nvGraphicFramePr>
          <p:cNvPr id="9" name="Diagrama 8">
            <a:extLst>
              <a:ext uri="{FF2B5EF4-FFF2-40B4-BE49-F238E27FC236}">
                <a16:creationId xmlns:a16="http://schemas.microsoft.com/office/drawing/2014/main" id="{9A8F7B83-7585-A883-9B7A-F49E32D9A91C}"/>
              </a:ext>
            </a:extLst>
          </p:cNvPr>
          <p:cNvGraphicFramePr/>
          <p:nvPr>
            <p:extLst>
              <p:ext uri="{D42A27DB-BD31-4B8C-83A1-F6EECF244321}">
                <p14:modId xmlns:p14="http://schemas.microsoft.com/office/powerpoint/2010/main" val="1192269532"/>
              </p:ext>
            </p:extLst>
          </p:nvPr>
        </p:nvGraphicFramePr>
        <p:xfrm>
          <a:off x="832104" y="878355"/>
          <a:ext cx="9635744" cy="62645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Retângulo: Cantos Arredondados 9">
            <a:extLst>
              <a:ext uri="{FF2B5EF4-FFF2-40B4-BE49-F238E27FC236}">
                <a16:creationId xmlns:a16="http://schemas.microsoft.com/office/drawing/2014/main" id="{7C7C387C-5BA1-4236-6BF3-99983409CBA8}"/>
              </a:ext>
            </a:extLst>
          </p:cNvPr>
          <p:cNvSpPr/>
          <p:nvPr/>
        </p:nvSpPr>
        <p:spPr>
          <a:xfrm>
            <a:off x="3947652" y="5244593"/>
            <a:ext cx="4296696" cy="681549"/>
          </a:xfrm>
          <a:prstGeom prst="roundRect">
            <a:avLst>
              <a:gd name="adj" fmla="val 26958"/>
            </a:avLst>
          </a:prstGeom>
          <a:solidFill>
            <a:srgbClr val="DBA223"/>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1" name="CaixaDeTexto 10">
            <a:extLst>
              <a:ext uri="{FF2B5EF4-FFF2-40B4-BE49-F238E27FC236}">
                <a16:creationId xmlns:a16="http://schemas.microsoft.com/office/drawing/2014/main" id="{E3129C2F-4DCB-CDA3-2320-75830A3E5CD3}"/>
              </a:ext>
            </a:extLst>
          </p:cNvPr>
          <p:cNvSpPr txBox="1"/>
          <p:nvPr/>
        </p:nvSpPr>
        <p:spPr>
          <a:xfrm>
            <a:off x="3994199" y="5314270"/>
            <a:ext cx="4203602" cy="584775"/>
          </a:xfrm>
          <a:prstGeom prst="rect">
            <a:avLst/>
          </a:prstGeom>
          <a:noFill/>
        </p:spPr>
        <p:txBody>
          <a:bodyPr wrap="square" rtlCol="0">
            <a:spAutoFit/>
          </a:bodyPr>
          <a:lstStyle/>
          <a:p>
            <a:pPr algn="ctr"/>
            <a:r>
              <a:rPr lang="pt-PT" sz="1600" b="1" dirty="0">
                <a:solidFill>
                  <a:schemeClr val="bg1"/>
                </a:solidFill>
                <a:latin typeface="Arial" panose="020B0604020202020204" pitchFamily="34" charset="0"/>
              </a:rPr>
              <a:t>Taxa de Mortalidade = 12,1%</a:t>
            </a:r>
          </a:p>
          <a:p>
            <a:pPr algn="ctr"/>
            <a:r>
              <a:rPr lang="pt-PT" sz="1600" b="1" dirty="0">
                <a:solidFill>
                  <a:schemeClr val="bg1"/>
                </a:solidFill>
                <a:latin typeface="Arial" panose="020B0604020202020204" pitchFamily="34" charset="0"/>
              </a:rPr>
              <a:t>(Mortalidade 1º 90D = 4%)</a:t>
            </a:r>
          </a:p>
        </p:txBody>
      </p:sp>
    </p:spTree>
    <p:extLst>
      <p:ext uri="{BB962C8B-B14F-4D97-AF65-F5344CB8AC3E}">
        <p14:creationId xmlns:p14="http://schemas.microsoft.com/office/powerpoint/2010/main" val="109810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819BF-C0AE-700A-7CEC-E9D41C638928}"/>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ECFBDE23-E8A3-3798-9B07-A5118119CA3E}"/>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38</a:t>
            </a:fld>
            <a:endParaRPr lang="ru-RU" dirty="0">
              <a:solidFill>
                <a:schemeClr val="bg1"/>
              </a:solidFill>
            </a:endParaRPr>
          </a:p>
        </p:txBody>
      </p:sp>
      <p:pic>
        <p:nvPicPr>
          <p:cNvPr id="5" name="Gráfico 4">
            <a:extLst>
              <a:ext uri="{FF2B5EF4-FFF2-40B4-BE49-F238E27FC236}">
                <a16:creationId xmlns:a16="http://schemas.microsoft.com/office/drawing/2014/main" id="{04A3DD30-1244-71C3-E773-1123820CFD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A9A340C2-B90C-EF35-345C-68785F2A740A}"/>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889F883F-24FA-8818-C1D8-17B4BFE7DD66}"/>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8" name="Retângulo 7">
            <a:extLst>
              <a:ext uri="{FF2B5EF4-FFF2-40B4-BE49-F238E27FC236}">
                <a16:creationId xmlns:a16="http://schemas.microsoft.com/office/drawing/2014/main" id="{A2F19AC4-F5CD-B9C9-CCE5-C5C5DA8A992D}"/>
              </a:ext>
            </a:extLst>
          </p:cNvPr>
          <p:cNvSpPr/>
          <p:nvPr/>
        </p:nvSpPr>
        <p:spPr>
          <a:xfrm>
            <a:off x="0" y="184170"/>
            <a:ext cx="6319778"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1F400C95-94D7-4733-FF49-9A5D9947CC26}"/>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TAXA DE MORTALIDADE EM </a:t>
            </a:r>
            <a:r>
              <a:rPr lang="pt-PT" sz="1600" b="1" u="sng" dirty="0">
                <a:ln w="0"/>
                <a:solidFill>
                  <a:schemeClr val="bg2"/>
                </a:solidFill>
                <a:latin typeface="Arial" panose="020B0604020202020204" pitchFamily="34" charset="0"/>
              </a:rPr>
              <a:t>HEMODIÁLISE</a:t>
            </a:r>
            <a:r>
              <a:rPr lang="pt-PT" sz="1600" b="1" dirty="0">
                <a:ln w="0"/>
                <a:solidFill>
                  <a:schemeClr val="bg2"/>
                </a:solidFill>
                <a:latin typeface="Arial" panose="020B0604020202020204" pitchFamily="34" charset="0"/>
              </a:rPr>
              <a:t> 2015-2025</a:t>
            </a:r>
            <a:endParaRPr lang="pt-PT" dirty="0">
              <a:solidFill>
                <a:schemeClr val="bg1"/>
              </a:solidFill>
              <a:latin typeface="Arial" panose="020B0604020202020204" pitchFamily="34" charset="0"/>
            </a:endParaRPr>
          </a:p>
        </p:txBody>
      </p:sp>
      <p:pic>
        <p:nvPicPr>
          <p:cNvPr id="3" name="Imagem 2" descr="Logotipo, nome da empresa&#10;&#10;O conteúdo gerado por IA pode estar incorreto.">
            <a:extLst>
              <a:ext uri="{FF2B5EF4-FFF2-40B4-BE49-F238E27FC236}">
                <a16:creationId xmlns:a16="http://schemas.microsoft.com/office/drawing/2014/main" id="{835CFC1C-752F-6175-B08F-5376AB4774B3}"/>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graphicFrame>
        <p:nvGraphicFramePr>
          <p:cNvPr id="6" name="Object 23">
            <a:extLst>
              <a:ext uri="{FF2B5EF4-FFF2-40B4-BE49-F238E27FC236}">
                <a16:creationId xmlns:a16="http://schemas.microsoft.com/office/drawing/2014/main" id="{C72B8C77-186D-9BB6-7CD0-4C3F679D0734}"/>
              </a:ext>
            </a:extLst>
          </p:cNvPr>
          <p:cNvGraphicFramePr>
            <a:graphicFrameLocks noChangeAspect="1"/>
          </p:cNvGraphicFramePr>
          <p:nvPr>
            <p:extLst>
              <p:ext uri="{D42A27DB-BD31-4B8C-83A1-F6EECF244321}">
                <p14:modId xmlns:p14="http://schemas.microsoft.com/office/powerpoint/2010/main" val="1386140168"/>
              </p:ext>
            </p:extLst>
          </p:nvPr>
        </p:nvGraphicFramePr>
        <p:xfrm>
          <a:off x="111576" y="1276286"/>
          <a:ext cx="11394793" cy="45564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13546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375FF-9AF2-5958-1B23-9D768C42D9E0}"/>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8057D65E-426E-7D37-859A-45AB71E94931}"/>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39</a:t>
            </a:fld>
            <a:endParaRPr lang="ru-RU" dirty="0">
              <a:solidFill>
                <a:schemeClr val="bg1"/>
              </a:solidFill>
            </a:endParaRPr>
          </a:p>
        </p:txBody>
      </p:sp>
      <p:pic>
        <p:nvPicPr>
          <p:cNvPr id="5" name="Gráfico 4">
            <a:extLst>
              <a:ext uri="{FF2B5EF4-FFF2-40B4-BE49-F238E27FC236}">
                <a16:creationId xmlns:a16="http://schemas.microsoft.com/office/drawing/2014/main" id="{90F36233-397E-1C5D-5496-00B6BD9BB8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1775E06C-F134-B3B4-7ACF-986C5FB3532E}"/>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5C09478F-447B-4932-B3DD-BF0D3206DC48}"/>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8" name="Retângulo 7">
            <a:extLst>
              <a:ext uri="{FF2B5EF4-FFF2-40B4-BE49-F238E27FC236}">
                <a16:creationId xmlns:a16="http://schemas.microsoft.com/office/drawing/2014/main" id="{BCD673D3-2561-540F-219A-82440519780D}"/>
              </a:ext>
            </a:extLst>
          </p:cNvPr>
          <p:cNvSpPr/>
          <p:nvPr/>
        </p:nvSpPr>
        <p:spPr>
          <a:xfrm>
            <a:off x="0" y="184170"/>
            <a:ext cx="9581341"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FAC5363D-F068-0A45-3EA7-885B31A8AB62}"/>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MOVIMENTO DE DOENTES E TAXA DE MORTALIDADE EM </a:t>
            </a:r>
            <a:r>
              <a:rPr lang="pt-PT" sz="1600" b="1" u="sng" dirty="0">
                <a:ln w="0"/>
                <a:solidFill>
                  <a:schemeClr val="bg2"/>
                </a:solidFill>
                <a:latin typeface="Arial" panose="020B0604020202020204" pitchFamily="34" charset="0"/>
              </a:rPr>
              <a:t>DIÁLISE PERITONEAL </a:t>
            </a:r>
            <a:r>
              <a:rPr lang="pt-PT" sz="1600" b="1" dirty="0">
                <a:ln w="0"/>
                <a:solidFill>
                  <a:schemeClr val="bg2"/>
                </a:solidFill>
                <a:latin typeface="Arial" panose="020B0604020202020204" pitchFamily="34" charset="0"/>
              </a:rPr>
              <a:t>2025</a:t>
            </a:r>
            <a:endParaRPr lang="pt-PT" dirty="0">
              <a:solidFill>
                <a:schemeClr val="bg1"/>
              </a:solidFill>
              <a:latin typeface="Arial" panose="020B0604020202020204" pitchFamily="34" charset="0"/>
            </a:endParaRPr>
          </a:p>
        </p:txBody>
      </p:sp>
      <p:sp>
        <p:nvSpPr>
          <p:cNvPr id="12" name="CaixaDeTexto 11">
            <a:extLst>
              <a:ext uri="{FF2B5EF4-FFF2-40B4-BE49-F238E27FC236}">
                <a16:creationId xmlns:a16="http://schemas.microsoft.com/office/drawing/2014/main" id="{F97F24EA-A069-F7FB-D157-C6C48A29CD58}"/>
              </a:ext>
            </a:extLst>
          </p:cNvPr>
          <p:cNvSpPr txBox="1"/>
          <p:nvPr/>
        </p:nvSpPr>
        <p:spPr>
          <a:xfrm>
            <a:off x="3994199" y="5314270"/>
            <a:ext cx="4203602" cy="584775"/>
          </a:xfrm>
          <a:prstGeom prst="rect">
            <a:avLst/>
          </a:prstGeom>
          <a:noFill/>
        </p:spPr>
        <p:txBody>
          <a:bodyPr wrap="square" rtlCol="0">
            <a:spAutoFit/>
          </a:bodyPr>
          <a:lstStyle/>
          <a:p>
            <a:pPr algn="ctr"/>
            <a:r>
              <a:rPr lang="pt-PT" sz="1600" b="1" dirty="0">
                <a:solidFill>
                  <a:schemeClr val="bg1"/>
                </a:solidFill>
                <a:latin typeface="Arial" panose="020B0604020202020204" pitchFamily="34" charset="0"/>
              </a:rPr>
              <a:t>TAXA DE MORTALIDADE = 3,5%</a:t>
            </a:r>
          </a:p>
          <a:p>
            <a:pPr algn="ctr"/>
            <a:r>
              <a:rPr lang="pt-PT" sz="1600" b="1" dirty="0">
                <a:solidFill>
                  <a:schemeClr val="bg1"/>
                </a:solidFill>
                <a:latin typeface="Arial" panose="020B0604020202020204" pitchFamily="34" charset="0"/>
              </a:rPr>
              <a:t>(MORTALIDADE 90D = 1,2%)</a:t>
            </a:r>
          </a:p>
        </p:txBody>
      </p:sp>
      <p:pic>
        <p:nvPicPr>
          <p:cNvPr id="4" name="Imagem 3" descr="Logotipo, nome da empresa&#10;&#10;O conteúdo gerado por IA pode estar incorreto.">
            <a:extLst>
              <a:ext uri="{FF2B5EF4-FFF2-40B4-BE49-F238E27FC236}">
                <a16:creationId xmlns:a16="http://schemas.microsoft.com/office/drawing/2014/main" id="{81ED6A8E-4D46-FA27-B468-95106A3612E9}"/>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graphicFrame>
        <p:nvGraphicFramePr>
          <p:cNvPr id="3" name="Diagrama 2">
            <a:extLst>
              <a:ext uri="{FF2B5EF4-FFF2-40B4-BE49-F238E27FC236}">
                <a16:creationId xmlns:a16="http://schemas.microsoft.com/office/drawing/2014/main" id="{AF43E34C-AE6B-A2B5-AF89-776CF2E4EAE7}"/>
              </a:ext>
            </a:extLst>
          </p:cNvPr>
          <p:cNvGraphicFramePr/>
          <p:nvPr>
            <p:extLst>
              <p:ext uri="{D42A27DB-BD31-4B8C-83A1-F6EECF244321}">
                <p14:modId xmlns:p14="http://schemas.microsoft.com/office/powerpoint/2010/main" val="3861169269"/>
              </p:ext>
            </p:extLst>
          </p:nvPr>
        </p:nvGraphicFramePr>
        <p:xfrm>
          <a:off x="432816" y="850220"/>
          <a:ext cx="9635744" cy="62645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etângulo: Cantos Arredondados 5">
            <a:extLst>
              <a:ext uri="{FF2B5EF4-FFF2-40B4-BE49-F238E27FC236}">
                <a16:creationId xmlns:a16="http://schemas.microsoft.com/office/drawing/2014/main" id="{018DDD68-6FE3-E915-1859-16F0772868EB}"/>
              </a:ext>
            </a:extLst>
          </p:cNvPr>
          <p:cNvSpPr/>
          <p:nvPr/>
        </p:nvSpPr>
        <p:spPr>
          <a:xfrm>
            <a:off x="7472319" y="4838319"/>
            <a:ext cx="4286865" cy="722308"/>
          </a:xfrm>
          <a:prstGeom prst="roundRect">
            <a:avLst>
              <a:gd name="adj" fmla="val 26958"/>
            </a:avLst>
          </a:prstGeom>
          <a:solidFill>
            <a:schemeClr val="accent3"/>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highlight>
                <a:srgbClr val="0000FF"/>
              </a:highlight>
              <a:latin typeface="Arial" panose="020B0604020202020204" pitchFamily="34" charset="0"/>
            </a:endParaRPr>
          </a:p>
        </p:txBody>
      </p:sp>
      <p:sp>
        <p:nvSpPr>
          <p:cNvPr id="7" name="CaixaDeTexto 6">
            <a:extLst>
              <a:ext uri="{FF2B5EF4-FFF2-40B4-BE49-F238E27FC236}">
                <a16:creationId xmlns:a16="http://schemas.microsoft.com/office/drawing/2014/main" id="{5F0740B4-8585-674E-08FE-8A94D9E2F1D6}"/>
              </a:ext>
            </a:extLst>
          </p:cNvPr>
          <p:cNvSpPr txBox="1"/>
          <p:nvPr/>
        </p:nvSpPr>
        <p:spPr>
          <a:xfrm>
            <a:off x="7580723" y="4907085"/>
            <a:ext cx="4178461" cy="584775"/>
          </a:xfrm>
          <a:prstGeom prst="rect">
            <a:avLst/>
          </a:prstGeom>
          <a:noFill/>
        </p:spPr>
        <p:txBody>
          <a:bodyPr wrap="square" rtlCol="0">
            <a:spAutoFit/>
          </a:bodyPr>
          <a:lstStyle/>
          <a:p>
            <a:pPr algn="ctr"/>
            <a:r>
              <a:rPr lang="pt-PT" sz="1600" b="1" dirty="0">
                <a:solidFill>
                  <a:schemeClr val="bg1"/>
                </a:solidFill>
                <a:latin typeface="Arial" panose="020B0604020202020204" pitchFamily="34" charset="0"/>
              </a:rPr>
              <a:t>TAXA DE MORTALIDADE = 5,4 %</a:t>
            </a:r>
          </a:p>
          <a:p>
            <a:pPr algn="ctr"/>
            <a:r>
              <a:rPr lang="pt-PT" sz="1600" b="1" dirty="0">
                <a:solidFill>
                  <a:schemeClr val="bg1"/>
                </a:solidFill>
                <a:latin typeface="Arial" panose="020B0604020202020204" pitchFamily="34" charset="0"/>
              </a:rPr>
              <a:t>(MORTALIDADE 90D = 1,1%)</a:t>
            </a:r>
          </a:p>
        </p:txBody>
      </p:sp>
    </p:spTree>
    <p:extLst>
      <p:ext uri="{BB962C8B-B14F-4D97-AF65-F5344CB8AC3E}">
        <p14:creationId xmlns:p14="http://schemas.microsoft.com/office/powerpoint/2010/main" val="3464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ABE92-3DB8-E55B-4028-3281BE1C3536}"/>
            </a:ext>
          </a:extLst>
        </p:cNvPr>
        <p:cNvGrpSpPr/>
        <p:nvPr/>
      </p:nvGrpSpPr>
      <p:grpSpPr>
        <a:xfrm>
          <a:off x="0" y="0"/>
          <a:ext cx="0" cy="0"/>
          <a:chOff x="0" y="0"/>
          <a:chExt cx="0" cy="0"/>
        </a:xfrm>
      </p:grpSpPr>
      <p:sp>
        <p:nvSpPr>
          <p:cNvPr id="41" name="Retângulo 40">
            <a:extLst>
              <a:ext uri="{FF2B5EF4-FFF2-40B4-BE49-F238E27FC236}">
                <a16:creationId xmlns:a16="http://schemas.microsoft.com/office/drawing/2014/main" id="{EDC62A61-D9CF-8F99-A207-264BFCCC168C}"/>
              </a:ext>
            </a:extLst>
          </p:cNvPr>
          <p:cNvSpPr/>
          <p:nvPr/>
        </p:nvSpPr>
        <p:spPr>
          <a:xfrm>
            <a:off x="0" y="184170"/>
            <a:ext cx="491744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51" name="Text Placeholder 56">
            <a:extLst>
              <a:ext uri="{FF2B5EF4-FFF2-40B4-BE49-F238E27FC236}">
                <a16:creationId xmlns:a16="http://schemas.microsoft.com/office/drawing/2014/main" id="{2869DAF1-E56B-0BED-F422-21059A50C009}"/>
              </a:ext>
            </a:extLst>
          </p:cNvPr>
          <p:cNvSpPr txBox="1">
            <a:spLocks/>
          </p:cNvSpPr>
          <p:nvPr/>
        </p:nvSpPr>
        <p:spPr>
          <a:xfrm>
            <a:off x="178832" y="275030"/>
            <a:ext cx="4377239" cy="342497"/>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400" b="1" dirty="0">
                <a:ln w="0"/>
                <a:solidFill>
                  <a:schemeClr val="bg2"/>
                </a:solidFill>
                <a:latin typeface="Arial" panose="020B0604020202020204" pitchFamily="34" charset="0"/>
              </a:rPr>
              <a:t>GABINETE DE REGISTO DA SPN</a:t>
            </a:r>
            <a:endParaRPr lang="ru-RU" sz="2400" b="1" dirty="0">
              <a:ln w="0"/>
              <a:solidFill>
                <a:schemeClr val="bg2"/>
              </a:solidFill>
              <a:latin typeface="Arial" panose="020B0604020202020204" pitchFamily="34" charset="0"/>
            </a:endParaRPr>
          </a:p>
        </p:txBody>
      </p:sp>
      <p:sp>
        <p:nvSpPr>
          <p:cNvPr id="52" name="Marcador de Posição do Número do Diapositivo 1">
            <a:extLst>
              <a:ext uri="{FF2B5EF4-FFF2-40B4-BE49-F238E27FC236}">
                <a16:creationId xmlns:a16="http://schemas.microsoft.com/office/drawing/2014/main" id="{F3DB1FD0-10DC-1085-0439-E42767C21964}"/>
              </a:ext>
            </a:extLst>
          </p:cNvPr>
          <p:cNvSpPr>
            <a:spLocks noGrp="1"/>
          </p:cNvSpPr>
          <p:nvPr>
            <p:ph type="sldNum" sz="quarter" idx="12"/>
          </p:nvPr>
        </p:nvSpPr>
        <p:spPr>
          <a:xfrm>
            <a:off x="8610600" y="6356350"/>
            <a:ext cx="2743200" cy="365125"/>
          </a:xfrm>
        </p:spPr>
        <p:txBody>
          <a:bodyPr/>
          <a:lstStyle/>
          <a:p>
            <a:fld id="{C4730313-29A6-4D5B-A27A-B362436FA5D8}" type="slidenum">
              <a:rPr lang="ru-RU" smtClean="0">
                <a:solidFill>
                  <a:schemeClr val="bg1"/>
                </a:solidFill>
              </a:rPr>
              <a:t>4</a:t>
            </a:fld>
            <a:endParaRPr lang="ru-RU" dirty="0">
              <a:solidFill>
                <a:schemeClr val="bg1"/>
              </a:solidFill>
            </a:endParaRPr>
          </a:p>
        </p:txBody>
      </p:sp>
      <p:pic>
        <p:nvPicPr>
          <p:cNvPr id="53" name="Gráfico 52">
            <a:extLst>
              <a:ext uri="{FF2B5EF4-FFF2-40B4-BE49-F238E27FC236}">
                <a16:creationId xmlns:a16="http://schemas.microsoft.com/office/drawing/2014/main" id="{8A90F001-1EF2-2539-8758-85C576667B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655" y="6307874"/>
            <a:ext cx="1339473" cy="462075"/>
          </a:xfrm>
          <a:prstGeom prst="rect">
            <a:avLst/>
          </a:prstGeom>
        </p:spPr>
      </p:pic>
      <p:sp>
        <p:nvSpPr>
          <p:cNvPr id="54" name="Retângulo 53">
            <a:extLst>
              <a:ext uri="{FF2B5EF4-FFF2-40B4-BE49-F238E27FC236}">
                <a16:creationId xmlns:a16="http://schemas.microsoft.com/office/drawing/2014/main" id="{F6F435C5-AE08-A6B1-9E4C-AFEADB59779C}"/>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59" name="Forma livre: Forma 58">
            <a:extLst>
              <a:ext uri="{FF2B5EF4-FFF2-40B4-BE49-F238E27FC236}">
                <a16:creationId xmlns:a16="http://schemas.microsoft.com/office/drawing/2014/main" id="{9FB0F21B-4A28-6FF1-A125-D73FD802CCB9}"/>
              </a:ext>
            </a:extLst>
          </p:cNvPr>
          <p:cNvSpPr/>
          <p:nvPr/>
        </p:nvSpPr>
        <p:spPr>
          <a:xfrm>
            <a:off x="-9370" y="1076705"/>
            <a:ext cx="12242800" cy="5024120"/>
          </a:xfrm>
          <a:custGeom>
            <a:avLst/>
            <a:gdLst>
              <a:gd name="connsiteX0" fmla="*/ 0 w 11531600"/>
              <a:gd name="connsiteY0" fmla="*/ 5974080 h 5974080"/>
              <a:gd name="connsiteX1" fmla="*/ 5303520 w 11531600"/>
              <a:gd name="connsiteY1" fmla="*/ 5588000 h 5974080"/>
              <a:gd name="connsiteX2" fmla="*/ 3647440 w 11531600"/>
              <a:gd name="connsiteY2" fmla="*/ 4277360 h 5974080"/>
              <a:gd name="connsiteX3" fmla="*/ 8625840 w 11531600"/>
              <a:gd name="connsiteY3" fmla="*/ 3596640 h 5974080"/>
              <a:gd name="connsiteX4" fmla="*/ 5648960 w 11531600"/>
              <a:gd name="connsiteY4" fmla="*/ 2133600 h 5974080"/>
              <a:gd name="connsiteX5" fmla="*/ 11531600 w 11531600"/>
              <a:gd name="connsiteY5" fmla="*/ 0 h 5974080"/>
              <a:gd name="connsiteX0" fmla="*/ 0 w 11531600"/>
              <a:gd name="connsiteY0" fmla="*/ 5974080 h 5974080"/>
              <a:gd name="connsiteX1" fmla="*/ 5303520 w 11531600"/>
              <a:gd name="connsiteY1" fmla="*/ 5588000 h 5974080"/>
              <a:gd name="connsiteX2" fmla="*/ 3647440 w 11531600"/>
              <a:gd name="connsiteY2" fmla="*/ 4277360 h 5974080"/>
              <a:gd name="connsiteX3" fmla="*/ 8625840 w 11531600"/>
              <a:gd name="connsiteY3" fmla="*/ 3596640 h 5974080"/>
              <a:gd name="connsiteX4" fmla="*/ 6898640 w 11531600"/>
              <a:gd name="connsiteY4" fmla="*/ 1972275 h 5974080"/>
              <a:gd name="connsiteX5" fmla="*/ 11531600 w 11531600"/>
              <a:gd name="connsiteY5" fmla="*/ 0 h 5974080"/>
              <a:gd name="connsiteX0" fmla="*/ 0 w 11531600"/>
              <a:gd name="connsiteY0" fmla="*/ 5974080 h 5974080"/>
              <a:gd name="connsiteX1" fmla="*/ 5303520 w 11531600"/>
              <a:gd name="connsiteY1" fmla="*/ 5588000 h 5974080"/>
              <a:gd name="connsiteX2" fmla="*/ 2905760 w 11531600"/>
              <a:gd name="connsiteY2" fmla="*/ 3823633 h 5974080"/>
              <a:gd name="connsiteX3" fmla="*/ 8625840 w 11531600"/>
              <a:gd name="connsiteY3" fmla="*/ 3596640 h 5974080"/>
              <a:gd name="connsiteX4" fmla="*/ 6898640 w 11531600"/>
              <a:gd name="connsiteY4" fmla="*/ 1972275 h 5974080"/>
              <a:gd name="connsiteX5" fmla="*/ 11531600 w 11531600"/>
              <a:gd name="connsiteY5" fmla="*/ 0 h 5974080"/>
              <a:gd name="connsiteX0" fmla="*/ 0 w 11531600"/>
              <a:gd name="connsiteY0" fmla="*/ 5974080 h 5974080"/>
              <a:gd name="connsiteX1" fmla="*/ 6441440 w 11531600"/>
              <a:gd name="connsiteY1" fmla="*/ 5225018 h 5974080"/>
              <a:gd name="connsiteX2" fmla="*/ 2905760 w 11531600"/>
              <a:gd name="connsiteY2" fmla="*/ 3823633 h 5974080"/>
              <a:gd name="connsiteX3" fmla="*/ 8625840 w 11531600"/>
              <a:gd name="connsiteY3" fmla="*/ 3596640 h 5974080"/>
              <a:gd name="connsiteX4" fmla="*/ 6898640 w 11531600"/>
              <a:gd name="connsiteY4" fmla="*/ 1972275 h 5974080"/>
              <a:gd name="connsiteX5" fmla="*/ 11531600 w 11531600"/>
              <a:gd name="connsiteY5" fmla="*/ 0 h 5974080"/>
              <a:gd name="connsiteX0" fmla="*/ 0 w 11531600"/>
              <a:gd name="connsiteY0" fmla="*/ 5974080 h 5974080"/>
              <a:gd name="connsiteX1" fmla="*/ 6441440 w 11531600"/>
              <a:gd name="connsiteY1" fmla="*/ 5225018 h 5974080"/>
              <a:gd name="connsiteX2" fmla="*/ 3373120 w 11531600"/>
              <a:gd name="connsiteY2" fmla="*/ 3642142 h 5974080"/>
              <a:gd name="connsiteX3" fmla="*/ 8625840 w 11531600"/>
              <a:gd name="connsiteY3" fmla="*/ 3596640 h 5974080"/>
              <a:gd name="connsiteX4" fmla="*/ 6898640 w 11531600"/>
              <a:gd name="connsiteY4" fmla="*/ 1972275 h 5974080"/>
              <a:gd name="connsiteX5" fmla="*/ 11531600 w 11531600"/>
              <a:gd name="connsiteY5" fmla="*/ 0 h 5974080"/>
              <a:gd name="connsiteX0" fmla="*/ 0 w 11531600"/>
              <a:gd name="connsiteY0" fmla="*/ 5974080 h 5974080"/>
              <a:gd name="connsiteX1" fmla="*/ 6441440 w 11531600"/>
              <a:gd name="connsiteY1" fmla="*/ 5225018 h 5974080"/>
              <a:gd name="connsiteX2" fmla="*/ 3373120 w 11531600"/>
              <a:gd name="connsiteY2" fmla="*/ 3642142 h 5974080"/>
              <a:gd name="connsiteX3" fmla="*/ 8839200 w 11531600"/>
              <a:gd name="connsiteY3" fmla="*/ 3021919 h 5974080"/>
              <a:gd name="connsiteX4" fmla="*/ 6898640 w 11531600"/>
              <a:gd name="connsiteY4" fmla="*/ 1972275 h 5974080"/>
              <a:gd name="connsiteX5" fmla="*/ 11531600 w 11531600"/>
              <a:gd name="connsiteY5" fmla="*/ 0 h 5974080"/>
              <a:gd name="connsiteX0" fmla="*/ 0 w 11531600"/>
              <a:gd name="connsiteY0" fmla="*/ 5974080 h 5974080"/>
              <a:gd name="connsiteX1" fmla="*/ 6441440 w 11531600"/>
              <a:gd name="connsiteY1" fmla="*/ 5225018 h 5974080"/>
              <a:gd name="connsiteX2" fmla="*/ 3373120 w 11531600"/>
              <a:gd name="connsiteY2" fmla="*/ 3642142 h 5974080"/>
              <a:gd name="connsiteX3" fmla="*/ 8839200 w 11531600"/>
              <a:gd name="connsiteY3" fmla="*/ 3021919 h 5974080"/>
              <a:gd name="connsiteX4" fmla="*/ 6898640 w 11531600"/>
              <a:gd name="connsiteY4" fmla="*/ 1962192 h 5974080"/>
              <a:gd name="connsiteX5" fmla="*/ 11531600 w 11531600"/>
              <a:gd name="connsiteY5" fmla="*/ 0 h 5974080"/>
              <a:gd name="connsiteX0" fmla="*/ 0 w 11531600"/>
              <a:gd name="connsiteY0" fmla="*/ 5974080 h 5974080"/>
              <a:gd name="connsiteX1" fmla="*/ 6441440 w 11531600"/>
              <a:gd name="connsiteY1" fmla="*/ 5225018 h 5974080"/>
              <a:gd name="connsiteX2" fmla="*/ 3373120 w 11531600"/>
              <a:gd name="connsiteY2" fmla="*/ 3642142 h 5974080"/>
              <a:gd name="connsiteX3" fmla="*/ 8839200 w 11531600"/>
              <a:gd name="connsiteY3" fmla="*/ 3021919 h 5974080"/>
              <a:gd name="connsiteX4" fmla="*/ 6898640 w 11531600"/>
              <a:gd name="connsiteY4" fmla="*/ 1962192 h 5974080"/>
              <a:gd name="connsiteX5" fmla="*/ 11531600 w 11531600"/>
              <a:gd name="connsiteY5" fmla="*/ 0 h 5974080"/>
              <a:gd name="connsiteX0" fmla="*/ 0 w 11531600"/>
              <a:gd name="connsiteY0" fmla="*/ 5974080 h 5974080"/>
              <a:gd name="connsiteX1" fmla="*/ 6441440 w 11531600"/>
              <a:gd name="connsiteY1" fmla="*/ 5225018 h 5974080"/>
              <a:gd name="connsiteX2" fmla="*/ 3373120 w 11531600"/>
              <a:gd name="connsiteY2" fmla="*/ 3642142 h 5974080"/>
              <a:gd name="connsiteX3" fmla="*/ 8839200 w 11531600"/>
              <a:gd name="connsiteY3" fmla="*/ 3021919 h 5974080"/>
              <a:gd name="connsiteX4" fmla="*/ 6898640 w 11531600"/>
              <a:gd name="connsiteY4" fmla="*/ 1962192 h 5974080"/>
              <a:gd name="connsiteX5" fmla="*/ 11531600 w 11531600"/>
              <a:gd name="connsiteY5" fmla="*/ 0 h 5974080"/>
              <a:gd name="connsiteX0" fmla="*/ 0 w 10261600"/>
              <a:gd name="connsiteY0" fmla="*/ 5187619 h 5187619"/>
              <a:gd name="connsiteX1" fmla="*/ 6441440 w 10261600"/>
              <a:gd name="connsiteY1" fmla="*/ 4438557 h 5187619"/>
              <a:gd name="connsiteX2" fmla="*/ 3373120 w 10261600"/>
              <a:gd name="connsiteY2" fmla="*/ 2855681 h 5187619"/>
              <a:gd name="connsiteX3" fmla="*/ 8839200 w 10261600"/>
              <a:gd name="connsiteY3" fmla="*/ 2235458 h 5187619"/>
              <a:gd name="connsiteX4" fmla="*/ 6898640 w 10261600"/>
              <a:gd name="connsiteY4" fmla="*/ 1175731 h 5187619"/>
              <a:gd name="connsiteX5" fmla="*/ 10261600 w 10261600"/>
              <a:gd name="connsiteY5" fmla="*/ 0 h 5187619"/>
              <a:gd name="connsiteX0" fmla="*/ 0 w 10261600"/>
              <a:gd name="connsiteY0" fmla="*/ 5187619 h 5187619"/>
              <a:gd name="connsiteX1" fmla="*/ 6441440 w 10261600"/>
              <a:gd name="connsiteY1" fmla="*/ 4438557 h 5187619"/>
              <a:gd name="connsiteX2" fmla="*/ 3373120 w 10261600"/>
              <a:gd name="connsiteY2" fmla="*/ 2855681 h 5187619"/>
              <a:gd name="connsiteX3" fmla="*/ 8839200 w 10261600"/>
              <a:gd name="connsiteY3" fmla="*/ 2235458 h 5187619"/>
              <a:gd name="connsiteX4" fmla="*/ 6898640 w 10261600"/>
              <a:gd name="connsiteY4" fmla="*/ 1175731 h 5187619"/>
              <a:gd name="connsiteX5" fmla="*/ 10261600 w 10261600"/>
              <a:gd name="connsiteY5" fmla="*/ 0 h 5187619"/>
              <a:gd name="connsiteX0" fmla="*/ 0 w 11917680"/>
              <a:gd name="connsiteY0" fmla="*/ 5701844 h 5701844"/>
              <a:gd name="connsiteX1" fmla="*/ 6441440 w 11917680"/>
              <a:gd name="connsiteY1" fmla="*/ 4952782 h 5701844"/>
              <a:gd name="connsiteX2" fmla="*/ 3373120 w 11917680"/>
              <a:gd name="connsiteY2" fmla="*/ 3369906 h 5701844"/>
              <a:gd name="connsiteX3" fmla="*/ 8839200 w 11917680"/>
              <a:gd name="connsiteY3" fmla="*/ 2749683 h 5701844"/>
              <a:gd name="connsiteX4" fmla="*/ 6898640 w 11917680"/>
              <a:gd name="connsiteY4" fmla="*/ 1689956 h 5701844"/>
              <a:gd name="connsiteX5" fmla="*/ 11917680 w 11917680"/>
              <a:gd name="connsiteY5" fmla="*/ 0 h 5701844"/>
              <a:gd name="connsiteX0" fmla="*/ 0 w 11917680"/>
              <a:gd name="connsiteY0" fmla="*/ 5701844 h 5701844"/>
              <a:gd name="connsiteX1" fmla="*/ 6441440 w 11917680"/>
              <a:gd name="connsiteY1" fmla="*/ 4952782 h 5701844"/>
              <a:gd name="connsiteX2" fmla="*/ 3373120 w 11917680"/>
              <a:gd name="connsiteY2" fmla="*/ 3369906 h 5701844"/>
              <a:gd name="connsiteX3" fmla="*/ 9306560 w 11917680"/>
              <a:gd name="connsiteY3" fmla="*/ 2618606 h 5701844"/>
              <a:gd name="connsiteX4" fmla="*/ 6898640 w 11917680"/>
              <a:gd name="connsiteY4" fmla="*/ 1689956 h 5701844"/>
              <a:gd name="connsiteX5" fmla="*/ 11917680 w 11917680"/>
              <a:gd name="connsiteY5" fmla="*/ 0 h 5701844"/>
              <a:gd name="connsiteX0" fmla="*/ 0 w 11917680"/>
              <a:gd name="connsiteY0" fmla="*/ 5701844 h 5701844"/>
              <a:gd name="connsiteX1" fmla="*/ 6441440 w 11917680"/>
              <a:gd name="connsiteY1" fmla="*/ 4952782 h 5701844"/>
              <a:gd name="connsiteX2" fmla="*/ 3373120 w 11917680"/>
              <a:gd name="connsiteY2" fmla="*/ 3369906 h 5701844"/>
              <a:gd name="connsiteX3" fmla="*/ 9306560 w 11917680"/>
              <a:gd name="connsiteY3" fmla="*/ 2618606 h 5701844"/>
              <a:gd name="connsiteX4" fmla="*/ 6898640 w 11917680"/>
              <a:gd name="connsiteY4" fmla="*/ 1689956 h 5701844"/>
              <a:gd name="connsiteX5" fmla="*/ 11917680 w 11917680"/>
              <a:gd name="connsiteY5" fmla="*/ 0 h 5701844"/>
              <a:gd name="connsiteX0" fmla="*/ 0 w 11917680"/>
              <a:gd name="connsiteY0" fmla="*/ 5701844 h 5701844"/>
              <a:gd name="connsiteX1" fmla="*/ 6441440 w 11917680"/>
              <a:gd name="connsiteY1" fmla="*/ 4952782 h 5701844"/>
              <a:gd name="connsiteX2" fmla="*/ 3373120 w 11917680"/>
              <a:gd name="connsiteY2" fmla="*/ 3369906 h 5701844"/>
              <a:gd name="connsiteX3" fmla="*/ 9306560 w 11917680"/>
              <a:gd name="connsiteY3" fmla="*/ 2618606 h 5701844"/>
              <a:gd name="connsiteX4" fmla="*/ 6746240 w 11917680"/>
              <a:gd name="connsiteY4" fmla="*/ 1619377 h 5701844"/>
              <a:gd name="connsiteX5" fmla="*/ 11917680 w 11917680"/>
              <a:gd name="connsiteY5" fmla="*/ 0 h 5701844"/>
              <a:gd name="connsiteX0" fmla="*/ 0 w 11917680"/>
              <a:gd name="connsiteY0" fmla="*/ 5701844 h 5701844"/>
              <a:gd name="connsiteX1" fmla="*/ 6441440 w 11917680"/>
              <a:gd name="connsiteY1" fmla="*/ 4952782 h 5701844"/>
              <a:gd name="connsiteX2" fmla="*/ 3373120 w 11917680"/>
              <a:gd name="connsiteY2" fmla="*/ 3369906 h 5701844"/>
              <a:gd name="connsiteX3" fmla="*/ 9306560 w 11917680"/>
              <a:gd name="connsiteY3" fmla="*/ 2618606 h 5701844"/>
              <a:gd name="connsiteX4" fmla="*/ 6746240 w 11917680"/>
              <a:gd name="connsiteY4" fmla="*/ 1619377 h 5701844"/>
              <a:gd name="connsiteX5" fmla="*/ 11917680 w 11917680"/>
              <a:gd name="connsiteY5" fmla="*/ 0 h 5701844"/>
              <a:gd name="connsiteX0" fmla="*/ 0 w 11917680"/>
              <a:gd name="connsiteY0" fmla="*/ 5701844 h 5701844"/>
              <a:gd name="connsiteX1" fmla="*/ 6441440 w 11917680"/>
              <a:gd name="connsiteY1" fmla="*/ 4952782 h 5701844"/>
              <a:gd name="connsiteX2" fmla="*/ 3373120 w 11917680"/>
              <a:gd name="connsiteY2" fmla="*/ 3369906 h 5701844"/>
              <a:gd name="connsiteX3" fmla="*/ 9306560 w 11917680"/>
              <a:gd name="connsiteY3" fmla="*/ 2618606 h 5701844"/>
              <a:gd name="connsiteX4" fmla="*/ 6990080 w 11917680"/>
              <a:gd name="connsiteY4" fmla="*/ 1548797 h 5701844"/>
              <a:gd name="connsiteX5" fmla="*/ 11917680 w 11917680"/>
              <a:gd name="connsiteY5" fmla="*/ 0 h 5701844"/>
              <a:gd name="connsiteX0" fmla="*/ 0 w 11948160"/>
              <a:gd name="connsiteY0" fmla="*/ 5258199 h 5258199"/>
              <a:gd name="connsiteX1" fmla="*/ 6441440 w 11948160"/>
              <a:gd name="connsiteY1" fmla="*/ 4509137 h 5258199"/>
              <a:gd name="connsiteX2" fmla="*/ 3373120 w 11948160"/>
              <a:gd name="connsiteY2" fmla="*/ 2926261 h 5258199"/>
              <a:gd name="connsiteX3" fmla="*/ 9306560 w 11948160"/>
              <a:gd name="connsiteY3" fmla="*/ 2174961 h 5258199"/>
              <a:gd name="connsiteX4" fmla="*/ 6990080 w 11948160"/>
              <a:gd name="connsiteY4" fmla="*/ 1105152 h 5258199"/>
              <a:gd name="connsiteX5" fmla="*/ 11948160 w 11948160"/>
              <a:gd name="connsiteY5" fmla="*/ 0 h 5258199"/>
              <a:gd name="connsiteX0" fmla="*/ 0 w 11948160"/>
              <a:gd name="connsiteY0" fmla="*/ 5258199 h 5258199"/>
              <a:gd name="connsiteX1" fmla="*/ 6441440 w 11948160"/>
              <a:gd name="connsiteY1" fmla="*/ 4509137 h 5258199"/>
              <a:gd name="connsiteX2" fmla="*/ 3373120 w 11948160"/>
              <a:gd name="connsiteY2" fmla="*/ 2926261 h 5258199"/>
              <a:gd name="connsiteX3" fmla="*/ 9306560 w 11948160"/>
              <a:gd name="connsiteY3" fmla="*/ 2174961 h 5258199"/>
              <a:gd name="connsiteX4" fmla="*/ 6990080 w 11948160"/>
              <a:gd name="connsiteY4" fmla="*/ 1105152 h 5258199"/>
              <a:gd name="connsiteX5" fmla="*/ 11948160 w 11948160"/>
              <a:gd name="connsiteY5" fmla="*/ 0 h 5258199"/>
              <a:gd name="connsiteX0" fmla="*/ 0 w 12049760"/>
              <a:gd name="connsiteY0" fmla="*/ 5177536 h 5177536"/>
              <a:gd name="connsiteX1" fmla="*/ 6441440 w 12049760"/>
              <a:gd name="connsiteY1" fmla="*/ 4428474 h 5177536"/>
              <a:gd name="connsiteX2" fmla="*/ 3373120 w 12049760"/>
              <a:gd name="connsiteY2" fmla="*/ 2845598 h 5177536"/>
              <a:gd name="connsiteX3" fmla="*/ 9306560 w 12049760"/>
              <a:gd name="connsiteY3" fmla="*/ 2094298 h 5177536"/>
              <a:gd name="connsiteX4" fmla="*/ 6990080 w 12049760"/>
              <a:gd name="connsiteY4" fmla="*/ 1024489 h 5177536"/>
              <a:gd name="connsiteX5" fmla="*/ 12049760 w 12049760"/>
              <a:gd name="connsiteY5" fmla="*/ 0 h 5177536"/>
              <a:gd name="connsiteX0" fmla="*/ 0 w 12049760"/>
              <a:gd name="connsiteY0" fmla="*/ 5177536 h 5177536"/>
              <a:gd name="connsiteX1" fmla="*/ 6441440 w 12049760"/>
              <a:gd name="connsiteY1" fmla="*/ 4428474 h 5177536"/>
              <a:gd name="connsiteX2" fmla="*/ 3373120 w 12049760"/>
              <a:gd name="connsiteY2" fmla="*/ 2845598 h 5177536"/>
              <a:gd name="connsiteX3" fmla="*/ 9306560 w 12049760"/>
              <a:gd name="connsiteY3" fmla="*/ 2094298 h 5177536"/>
              <a:gd name="connsiteX4" fmla="*/ 6990080 w 12049760"/>
              <a:gd name="connsiteY4" fmla="*/ 1024489 h 5177536"/>
              <a:gd name="connsiteX5" fmla="*/ 12049760 w 12049760"/>
              <a:gd name="connsiteY5" fmla="*/ 0 h 5177536"/>
              <a:gd name="connsiteX0" fmla="*/ 0 w 12049760"/>
              <a:gd name="connsiteY0" fmla="*/ 5177536 h 5177536"/>
              <a:gd name="connsiteX1" fmla="*/ 6441440 w 12049760"/>
              <a:gd name="connsiteY1" fmla="*/ 4398225 h 5177536"/>
              <a:gd name="connsiteX2" fmla="*/ 3373120 w 12049760"/>
              <a:gd name="connsiteY2" fmla="*/ 2845598 h 5177536"/>
              <a:gd name="connsiteX3" fmla="*/ 9306560 w 12049760"/>
              <a:gd name="connsiteY3" fmla="*/ 2094298 h 5177536"/>
              <a:gd name="connsiteX4" fmla="*/ 6990080 w 12049760"/>
              <a:gd name="connsiteY4" fmla="*/ 1024489 h 5177536"/>
              <a:gd name="connsiteX5" fmla="*/ 12049760 w 12049760"/>
              <a:gd name="connsiteY5" fmla="*/ 0 h 5177536"/>
              <a:gd name="connsiteX0" fmla="*/ 0 w 12049760"/>
              <a:gd name="connsiteY0" fmla="*/ 5177536 h 5177536"/>
              <a:gd name="connsiteX1" fmla="*/ 6685280 w 12049760"/>
              <a:gd name="connsiteY1" fmla="*/ 4226817 h 5177536"/>
              <a:gd name="connsiteX2" fmla="*/ 3373120 w 12049760"/>
              <a:gd name="connsiteY2" fmla="*/ 2845598 h 5177536"/>
              <a:gd name="connsiteX3" fmla="*/ 9306560 w 12049760"/>
              <a:gd name="connsiteY3" fmla="*/ 2094298 h 5177536"/>
              <a:gd name="connsiteX4" fmla="*/ 6990080 w 12049760"/>
              <a:gd name="connsiteY4" fmla="*/ 1024489 h 5177536"/>
              <a:gd name="connsiteX5" fmla="*/ 12049760 w 12049760"/>
              <a:gd name="connsiteY5" fmla="*/ 0 h 5177536"/>
              <a:gd name="connsiteX0" fmla="*/ 0 w 12049760"/>
              <a:gd name="connsiteY0" fmla="*/ 5177536 h 5177536"/>
              <a:gd name="connsiteX1" fmla="*/ 6685280 w 12049760"/>
              <a:gd name="connsiteY1" fmla="*/ 4226817 h 5177536"/>
              <a:gd name="connsiteX2" fmla="*/ 3373120 w 12049760"/>
              <a:gd name="connsiteY2" fmla="*/ 2845598 h 5177536"/>
              <a:gd name="connsiteX3" fmla="*/ 9306560 w 12049760"/>
              <a:gd name="connsiteY3" fmla="*/ 2094298 h 5177536"/>
              <a:gd name="connsiteX4" fmla="*/ 6990080 w 12049760"/>
              <a:gd name="connsiteY4" fmla="*/ 1024489 h 5177536"/>
              <a:gd name="connsiteX5" fmla="*/ 12049760 w 12049760"/>
              <a:gd name="connsiteY5" fmla="*/ 0 h 5177536"/>
              <a:gd name="connsiteX0" fmla="*/ 0 w 12049760"/>
              <a:gd name="connsiteY0" fmla="*/ 5177536 h 5177536"/>
              <a:gd name="connsiteX1" fmla="*/ 6685280 w 12049760"/>
              <a:gd name="connsiteY1" fmla="*/ 4226817 h 5177536"/>
              <a:gd name="connsiteX2" fmla="*/ 3373120 w 12049760"/>
              <a:gd name="connsiteY2" fmla="*/ 2845598 h 5177536"/>
              <a:gd name="connsiteX3" fmla="*/ 9306560 w 12049760"/>
              <a:gd name="connsiteY3" fmla="*/ 2094298 h 5177536"/>
              <a:gd name="connsiteX4" fmla="*/ 6990080 w 12049760"/>
              <a:gd name="connsiteY4" fmla="*/ 1024489 h 5177536"/>
              <a:gd name="connsiteX5" fmla="*/ 12049760 w 12049760"/>
              <a:gd name="connsiteY5" fmla="*/ 0 h 5177536"/>
              <a:gd name="connsiteX0" fmla="*/ 0 w 12151360"/>
              <a:gd name="connsiteY0" fmla="*/ 4985962 h 4985962"/>
              <a:gd name="connsiteX1" fmla="*/ 6685280 w 12151360"/>
              <a:gd name="connsiteY1" fmla="*/ 4035243 h 4985962"/>
              <a:gd name="connsiteX2" fmla="*/ 3373120 w 12151360"/>
              <a:gd name="connsiteY2" fmla="*/ 2654024 h 4985962"/>
              <a:gd name="connsiteX3" fmla="*/ 9306560 w 12151360"/>
              <a:gd name="connsiteY3" fmla="*/ 1902724 h 4985962"/>
              <a:gd name="connsiteX4" fmla="*/ 6990080 w 12151360"/>
              <a:gd name="connsiteY4" fmla="*/ 832915 h 4985962"/>
              <a:gd name="connsiteX5" fmla="*/ 12151360 w 12151360"/>
              <a:gd name="connsiteY5" fmla="*/ 0 h 4985962"/>
              <a:gd name="connsiteX0" fmla="*/ 0 w 12090400"/>
              <a:gd name="connsiteY0" fmla="*/ 5449772 h 5449772"/>
              <a:gd name="connsiteX1" fmla="*/ 6685280 w 12090400"/>
              <a:gd name="connsiteY1" fmla="*/ 4499053 h 5449772"/>
              <a:gd name="connsiteX2" fmla="*/ 3373120 w 12090400"/>
              <a:gd name="connsiteY2" fmla="*/ 3117834 h 5449772"/>
              <a:gd name="connsiteX3" fmla="*/ 9306560 w 12090400"/>
              <a:gd name="connsiteY3" fmla="*/ 2366534 h 5449772"/>
              <a:gd name="connsiteX4" fmla="*/ 6990080 w 12090400"/>
              <a:gd name="connsiteY4" fmla="*/ 1296725 h 5449772"/>
              <a:gd name="connsiteX5" fmla="*/ 12090400 w 12090400"/>
              <a:gd name="connsiteY5" fmla="*/ 0 h 5449772"/>
              <a:gd name="connsiteX0" fmla="*/ 0 w 13004800"/>
              <a:gd name="connsiteY0" fmla="*/ 5480020 h 5480020"/>
              <a:gd name="connsiteX1" fmla="*/ 7599680 w 13004800"/>
              <a:gd name="connsiteY1" fmla="*/ 4499053 h 5480020"/>
              <a:gd name="connsiteX2" fmla="*/ 4287520 w 13004800"/>
              <a:gd name="connsiteY2" fmla="*/ 3117834 h 5480020"/>
              <a:gd name="connsiteX3" fmla="*/ 10220960 w 13004800"/>
              <a:gd name="connsiteY3" fmla="*/ 2366534 h 5480020"/>
              <a:gd name="connsiteX4" fmla="*/ 7904480 w 13004800"/>
              <a:gd name="connsiteY4" fmla="*/ 1296725 h 5480020"/>
              <a:gd name="connsiteX5" fmla="*/ 13004800 w 13004800"/>
              <a:gd name="connsiteY5" fmla="*/ 0 h 5480020"/>
              <a:gd name="connsiteX0" fmla="*/ 0 w 13086080"/>
              <a:gd name="connsiteY0" fmla="*/ 5076707 h 5076707"/>
              <a:gd name="connsiteX1" fmla="*/ 7599680 w 13086080"/>
              <a:gd name="connsiteY1" fmla="*/ 4095740 h 5076707"/>
              <a:gd name="connsiteX2" fmla="*/ 4287520 w 13086080"/>
              <a:gd name="connsiteY2" fmla="*/ 2714521 h 5076707"/>
              <a:gd name="connsiteX3" fmla="*/ 10220960 w 13086080"/>
              <a:gd name="connsiteY3" fmla="*/ 1963221 h 5076707"/>
              <a:gd name="connsiteX4" fmla="*/ 7904480 w 13086080"/>
              <a:gd name="connsiteY4" fmla="*/ 893412 h 5076707"/>
              <a:gd name="connsiteX5" fmla="*/ 13086080 w 13086080"/>
              <a:gd name="connsiteY5" fmla="*/ 0 h 5076707"/>
              <a:gd name="connsiteX0" fmla="*/ 0 w 12242800"/>
              <a:gd name="connsiteY0" fmla="*/ 4985961 h 4985961"/>
              <a:gd name="connsiteX1" fmla="*/ 7599680 w 12242800"/>
              <a:gd name="connsiteY1" fmla="*/ 4004994 h 4985961"/>
              <a:gd name="connsiteX2" fmla="*/ 4287520 w 12242800"/>
              <a:gd name="connsiteY2" fmla="*/ 2623775 h 4985961"/>
              <a:gd name="connsiteX3" fmla="*/ 10220960 w 12242800"/>
              <a:gd name="connsiteY3" fmla="*/ 1872475 h 4985961"/>
              <a:gd name="connsiteX4" fmla="*/ 7904480 w 12242800"/>
              <a:gd name="connsiteY4" fmla="*/ 802666 h 4985961"/>
              <a:gd name="connsiteX5" fmla="*/ 12242800 w 12242800"/>
              <a:gd name="connsiteY5" fmla="*/ 0 h 498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42800" h="4985961">
                <a:moveTo>
                  <a:pt x="0" y="4985961"/>
                </a:moveTo>
                <a:cubicBezTo>
                  <a:pt x="2347806" y="4934314"/>
                  <a:pt x="6885093" y="4398692"/>
                  <a:pt x="7599680" y="4004994"/>
                </a:cubicBezTo>
                <a:cubicBezTo>
                  <a:pt x="8314267" y="3611296"/>
                  <a:pt x="3738880" y="3231266"/>
                  <a:pt x="4287520" y="2623775"/>
                </a:cubicBezTo>
                <a:cubicBezTo>
                  <a:pt x="4836160" y="2016284"/>
                  <a:pt x="9618133" y="2175993"/>
                  <a:pt x="10220960" y="1872475"/>
                </a:cubicBezTo>
                <a:cubicBezTo>
                  <a:pt x="10823787" y="1568957"/>
                  <a:pt x="7420187" y="1402106"/>
                  <a:pt x="7904480" y="802666"/>
                </a:cubicBezTo>
                <a:cubicBezTo>
                  <a:pt x="8541173" y="394801"/>
                  <a:pt x="10989733" y="144170"/>
                  <a:pt x="12242800" y="0"/>
                </a:cubicBezTo>
              </a:path>
            </a:pathLst>
          </a:custGeom>
          <a:noFill/>
          <a:ln w="190500">
            <a:gradFill>
              <a:gsLst>
                <a:gs pos="0">
                  <a:srgbClr val="F8F8F8"/>
                </a:gs>
                <a:gs pos="74000">
                  <a:schemeClr val="bg1">
                    <a:lumMod val="85000"/>
                  </a:schemeClr>
                </a:gs>
                <a:gs pos="83000">
                  <a:schemeClr val="bg1">
                    <a:lumMod val="85000"/>
                  </a:schemeClr>
                </a:gs>
                <a:gs pos="100000">
                  <a:srgbClr val="F8F8F8"/>
                </a:gs>
              </a:gsLst>
              <a:lin ang="5400000" scaled="1"/>
            </a:gra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60" name="Agrupar 59">
            <a:extLst>
              <a:ext uri="{FF2B5EF4-FFF2-40B4-BE49-F238E27FC236}">
                <a16:creationId xmlns:a16="http://schemas.microsoft.com/office/drawing/2014/main" id="{222110CD-7A04-B586-F155-FCEAADF2132B}"/>
              </a:ext>
            </a:extLst>
          </p:cNvPr>
          <p:cNvGrpSpPr/>
          <p:nvPr/>
        </p:nvGrpSpPr>
        <p:grpSpPr>
          <a:xfrm>
            <a:off x="3018155" y="3865226"/>
            <a:ext cx="984834" cy="2016996"/>
            <a:chOff x="1971726" y="2581270"/>
            <a:chExt cx="637240" cy="1305103"/>
          </a:xfrm>
          <a:solidFill>
            <a:srgbClr val="E7C16B"/>
          </a:solidFill>
          <a:effectLst>
            <a:outerShdw blurRad="76200" dir="18900000" sy="23000" kx="-1200000" algn="bl" rotWithShape="0">
              <a:prstClr val="black">
                <a:alpha val="8000"/>
              </a:prstClr>
            </a:outerShdw>
          </a:effectLst>
        </p:grpSpPr>
        <p:sp>
          <p:nvSpPr>
            <p:cNvPr id="61" name="Lágrima 60">
              <a:extLst>
                <a:ext uri="{FF2B5EF4-FFF2-40B4-BE49-F238E27FC236}">
                  <a16:creationId xmlns:a16="http://schemas.microsoft.com/office/drawing/2014/main" id="{4183A03F-2587-6BAB-C382-5A98334E41EB}"/>
                </a:ext>
              </a:extLst>
            </p:cNvPr>
            <p:cNvSpPr/>
            <p:nvPr/>
          </p:nvSpPr>
          <p:spPr>
            <a:xfrm rot="8099039">
              <a:off x="1956478" y="2596518"/>
              <a:ext cx="667736" cy="637240"/>
            </a:xfrm>
            <a:prstGeom prst="teardrop">
              <a:avLst>
                <a:gd name="adj" fmla="val 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2" name="Lágrima 61">
              <a:extLst>
                <a:ext uri="{FF2B5EF4-FFF2-40B4-BE49-F238E27FC236}">
                  <a16:creationId xmlns:a16="http://schemas.microsoft.com/office/drawing/2014/main" id="{1FF1EA2C-0FD0-7EE2-5005-E203CBE2F3F5}"/>
                </a:ext>
              </a:extLst>
            </p:cNvPr>
            <p:cNvSpPr/>
            <p:nvPr/>
          </p:nvSpPr>
          <p:spPr>
            <a:xfrm rot="18810759">
              <a:off x="2212662" y="3775855"/>
              <a:ext cx="114622" cy="106414"/>
            </a:xfrm>
            <a:prstGeom prst="teardrop">
              <a:avLst>
                <a:gd name="adj" fmla="val 200000"/>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sp>
        <p:nvSpPr>
          <p:cNvPr id="63" name="CaixaDeTexto 62">
            <a:extLst>
              <a:ext uri="{FF2B5EF4-FFF2-40B4-BE49-F238E27FC236}">
                <a16:creationId xmlns:a16="http://schemas.microsoft.com/office/drawing/2014/main" id="{F9EE3B81-CAF7-A309-B6FA-E1ADCBB53344}"/>
              </a:ext>
            </a:extLst>
          </p:cNvPr>
          <p:cNvSpPr txBox="1"/>
          <p:nvPr/>
        </p:nvSpPr>
        <p:spPr>
          <a:xfrm>
            <a:off x="3080732" y="4150376"/>
            <a:ext cx="976985" cy="461665"/>
          </a:xfrm>
          <a:prstGeom prst="rect">
            <a:avLst/>
          </a:prstGeom>
          <a:noFill/>
        </p:spPr>
        <p:txBody>
          <a:bodyPr wrap="square" rtlCol="0">
            <a:spAutoFit/>
          </a:bodyPr>
          <a:lstStyle/>
          <a:p>
            <a:r>
              <a:rPr lang="pt-PT" sz="2400" dirty="0">
                <a:solidFill>
                  <a:schemeClr val="bg1">
                    <a:lumMod val="95000"/>
                  </a:schemeClr>
                </a:solidFill>
                <a:latin typeface="Arial" panose="020B0604020202020204" pitchFamily="34" charset="0"/>
              </a:rPr>
              <a:t>2019</a:t>
            </a:r>
          </a:p>
        </p:txBody>
      </p:sp>
      <p:grpSp>
        <p:nvGrpSpPr>
          <p:cNvPr id="64" name="Agrupar 63">
            <a:extLst>
              <a:ext uri="{FF2B5EF4-FFF2-40B4-BE49-F238E27FC236}">
                <a16:creationId xmlns:a16="http://schemas.microsoft.com/office/drawing/2014/main" id="{7589B6BC-A401-6E08-F7B4-4B6A2DD51463}"/>
              </a:ext>
            </a:extLst>
          </p:cNvPr>
          <p:cNvGrpSpPr/>
          <p:nvPr/>
        </p:nvGrpSpPr>
        <p:grpSpPr>
          <a:xfrm>
            <a:off x="6461795" y="3392626"/>
            <a:ext cx="989289" cy="2026120"/>
            <a:chOff x="1971726" y="2581270"/>
            <a:chExt cx="637240" cy="1305103"/>
          </a:xfrm>
          <a:solidFill>
            <a:srgbClr val="E0AD3C"/>
          </a:solidFill>
          <a:effectLst>
            <a:outerShdw blurRad="76200" dir="18900000" sy="23000" kx="-1200000" algn="bl" rotWithShape="0">
              <a:prstClr val="black">
                <a:alpha val="8000"/>
              </a:prstClr>
            </a:outerShdw>
          </a:effectLst>
        </p:grpSpPr>
        <p:sp>
          <p:nvSpPr>
            <p:cNvPr id="65" name="Lágrima 64">
              <a:extLst>
                <a:ext uri="{FF2B5EF4-FFF2-40B4-BE49-F238E27FC236}">
                  <a16:creationId xmlns:a16="http://schemas.microsoft.com/office/drawing/2014/main" id="{1B010CEF-9697-39B4-0AD6-5FADE138474A}"/>
                </a:ext>
              </a:extLst>
            </p:cNvPr>
            <p:cNvSpPr/>
            <p:nvPr/>
          </p:nvSpPr>
          <p:spPr>
            <a:xfrm rot="8099039">
              <a:off x="1956478" y="2596518"/>
              <a:ext cx="667736" cy="637240"/>
            </a:xfrm>
            <a:prstGeom prst="teardrop">
              <a:avLst>
                <a:gd name="adj" fmla="val 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6" name="Lágrima 65">
              <a:extLst>
                <a:ext uri="{FF2B5EF4-FFF2-40B4-BE49-F238E27FC236}">
                  <a16:creationId xmlns:a16="http://schemas.microsoft.com/office/drawing/2014/main" id="{8F187A40-69EE-ACA7-94EC-8141C30048EF}"/>
                </a:ext>
              </a:extLst>
            </p:cNvPr>
            <p:cNvSpPr/>
            <p:nvPr/>
          </p:nvSpPr>
          <p:spPr>
            <a:xfrm rot="18810759">
              <a:off x="2212662" y="3775855"/>
              <a:ext cx="114622" cy="106414"/>
            </a:xfrm>
            <a:prstGeom prst="teardrop">
              <a:avLst>
                <a:gd name="adj" fmla="val 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sp>
        <p:nvSpPr>
          <p:cNvPr id="68" name="CaixaDeTexto 67">
            <a:extLst>
              <a:ext uri="{FF2B5EF4-FFF2-40B4-BE49-F238E27FC236}">
                <a16:creationId xmlns:a16="http://schemas.microsoft.com/office/drawing/2014/main" id="{6319534F-7A9E-A824-4555-4F15CE6D571C}"/>
              </a:ext>
            </a:extLst>
          </p:cNvPr>
          <p:cNvSpPr txBox="1"/>
          <p:nvPr/>
        </p:nvSpPr>
        <p:spPr>
          <a:xfrm>
            <a:off x="6493030" y="3679065"/>
            <a:ext cx="981404" cy="463753"/>
          </a:xfrm>
          <a:prstGeom prst="rect">
            <a:avLst/>
          </a:prstGeom>
          <a:noFill/>
        </p:spPr>
        <p:txBody>
          <a:bodyPr wrap="square" rtlCol="0">
            <a:spAutoFit/>
          </a:bodyPr>
          <a:lstStyle/>
          <a:p>
            <a:r>
              <a:rPr lang="pt-PT" sz="2400" dirty="0">
                <a:solidFill>
                  <a:schemeClr val="bg1">
                    <a:lumMod val="95000"/>
                  </a:schemeClr>
                </a:solidFill>
                <a:latin typeface="Arial" panose="020B0604020202020204" pitchFamily="34" charset="0"/>
              </a:rPr>
              <a:t>2007</a:t>
            </a:r>
          </a:p>
        </p:txBody>
      </p:sp>
      <p:grpSp>
        <p:nvGrpSpPr>
          <p:cNvPr id="69" name="Agrupar 68">
            <a:extLst>
              <a:ext uri="{FF2B5EF4-FFF2-40B4-BE49-F238E27FC236}">
                <a16:creationId xmlns:a16="http://schemas.microsoft.com/office/drawing/2014/main" id="{43C2F6AE-B9F6-E710-143B-03BD54D08AF7}"/>
              </a:ext>
            </a:extLst>
          </p:cNvPr>
          <p:cNvGrpSpPr/>
          <p:nvPr/>
        </p:nvGrpSpPr>
        <p:grpSpPr>
          <a:xfrm>
            <a:off x="3873486" y="2120729"/>
            <a:ext cx="834394" cy="1609703"/>
            <a:chOff x="1951351" y="2600867"/>
            <a:chExt cx="637240" cy="1285506"/>
          </a:xfrm>
          <a:solidFill>
            <a:srgbClr val="DBA223"/>
          </a:solidFill>
          <a:effectLst>
            <a:outerShdw blurRad="76200" dir="18900000" sy="23000" kx="-1200000" algn="bl" rotWithShape="0">
              <a:prstClr val="black">
                <a:alpha val="8000"/>
              </a:prstClr>
            </a:outerShdw>
          </a:effectLst>
        </p:grpSpPr>
        <p:sp>
          <p:nvSpPr>
            <p:cNvPr id="70" name="Lágrima 69">
              <a:extLst>
                <a:ext uri="{FF2B5EF4-FFF2-40B4-BE49-F238E27FC236}">
                  <a16:creationId xmlns:a16="http://schemas.microsoft.com/office/drawing/2014/main" id="{8B1D2B85-D69D-BAE5-E48C-41ACF67569D2}"/>
                </a:ext>
              </a:extLst>
            </p:cNvPr>
            <p:cNvSpPr/>
            <p:nvPr/>
          </p:nvSpPr>
          <p:spPr>
            <a:xfrm rot="8099039">
              <a:off x="1936103" y="2616115"/>
              <a:ext cx="667736" cy="637240"/>
            </a:xfrm>
            <a:prstGeom prst="teardrop">
              <a:avLst>
                <a:gd name="adj" fmla="val 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71" name="Lágrima 70">
              <a:extLst>
                <a:ext uri="{FF2B5EF4-FFF2-40B4-BE49-F238E27FC236}">
                  <a16:creationId xmlns:a16="http://schemas.microsoft.com/office/drawing/2014/main" id="{BD911303-0663-CE38-5686-EC3669CBEE5B}"/>
                </a:ext>
              </a:extLst>
            </p:cNvPr>
            <p:cNvSpPr/>
            <p:nvPr/>
          </p:nvSpPr>
          <p:spPr>
            <a:xfrm rot="18810759">
              <a:off x="2212662" y="3775855"/>
              <a:ext cx="114622" cy="106414"/>
            </a:xfrm>
            <a:prstGeom prst="teardrop">
              <a:avLst>
                <a:gd name="adj" fmla="val 200000"/>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sp>
        <p:nvSpPr>
          <p:cNvPr id="78" name="CaixaDeTexto 77">
            <a:extLst>
              <a:ext uri="{FF2B5EF4-FFF2-40B4-BE49-F238E27FC236}">
                <a16:creationId xmlns:a16="http://schemas.microsoft.com/office/drawing/2014/main" id="{38B33BF1-1DF6-827E-4B4A-19FA97CCA9DB}"/>
              </a:ext>
            </a:extLst>
          </p:cNvPr>
          <p:cNvSpPr txBox="1"/>
          <p:nvPr/>
        </p:nvSpPr>
        <p:spPr>
          <a:xfrm>
            <a:off x="3881809" y="2293582"/>
            <a:ext cx="976985" cy="461665"/>
          </a:xfrm>
          <a:prstGeom prst="rect">
            <a:avLst/>
          </a:prstGeom>
          <a:noFill/>
        </p:spPr>
        <p:txBody>
          <a:bodyPr wrap="square" rtlCol="0">
            <a:spAutoFit/>
          </a:bodyPr>
          <a:lstStyle/>
          <a:p>
            <a:r>
              <a:rPr lang="pt-PT" sz="2400" dirty="0">
                <a:solidFill>
                  <a:schemeClr val="bg1">
                    <a:lumMod val="95000"/>
                  </a:schemeClr>
                </a:solidFill>
                <a:latin typeface="Arial" panose="020B0604020202020204" pitchFamily="34" charset="0"/>
              </a:rPr>
              <a:t>1997</a:t>
            </a:r>
          </a:p>
        </p:txBody>
      </p:sp>
      <p:grpSp>
        <p:nvGrpSpPr>
          <p:cNvPr id="79" name="Agrupar 78">
            <a:extLst>
              <a:ext uri="{FF2B5EF4-FFF2-40B4-BE49-F238E27FC236}">
                <a16:creationId xmlns:a16="http://schemas.microsoft.com/office/drawing/2014/main" id="{E5C834BD-2A00-1C56-98F6-E6C206CBB642}"/>
              </a:ext>
            </a:extLst>
          </p:cNvPr>
          <p:cNvGrpSpPr/>
          <p:nvPr/>
        </p:nvGrpSpPr>
        <p:grpSpPr>
          <a:xfrm>
            <a:off x="8717217" y="1608510"/>
            <a:ext cx="734526" cy="1504350"/>
            <a:chOff x="1971726" y="2581270"/>
            <a:chExt cx="637240" cy="1305103"/>
          </a:xfrm>
          <a:solidFill>
            <a:srgbClr val="A97D1B"/>
          </a:solidFill>
          <a:effectLst>
            <a:outerShdw blurRad="76200" dir="18900000" sy="23000" kx="-1200000" algn="bl" rotWithShape="0">
              <a:prstClr val="black">
                <a:alpha val="8000"/>
              </a:prstClr>
            </a:outerShdw>
          </a:effectLst>
        </p:grpSpPr>
        <p:sp>
          <p:nvSpPr>
            <p:cNvPr id="92" name="Lágrima 91">
              <a:extLst>
                <a:ext uri="{FF2B5EF4-FFF2-40B4-BE49-F238E27FC236}">
                  <a16:creationId xmlns:a16="http://schemas.microsoft.com/office/drawing/2014/main" id="{0C17BCA9-A189-3069-856C-139FC2C84DCD}"/>
                </a:ext>
              </a:extLst>
            </p:cNvPr>
            <p:cNvSpPr/>
            <p:nvPr/>
          </p:nvSpPr>
          <p:spPr>
            <a:xfrm rot="8099039">
              <a:off x="1956478" y="2596518"/>
              <a:ext cx="667736" cy="637240"/>
            </a:xfrm>
            <a:prstGeom prst="teardrop">
              <a:avLst>
                <a:gd name="adj" fmla="val 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93" name="Lágrima 92">
              <a:extLst>
                <a:ext uri="{FF2B5EF4-FFF2-40B4-BE49-F238E27FC236}">
                  <a16:creationId xmlns:a16="http://schemas.microsoft.com/office/drawing/2014/main" id="{F1A0C7C7-1533-621D-725C-63895B21402B}"/>
                </a:ext>
              </a:extLst>
            </p:cNvPr>
            <p:cNvSpPr/>
            <p:nvPr/>
          </p:nvSpPr>
          <p:spPr>
            <a:xfrm rot="18810759">
              <a:off x="2212662" y="3775855"/>
              <a:ext cx="114622" cy="106414"/>
            </a:xfrm>
            <a:prstGeom prst="teardrop">
              <a:avLst>
                <a:gd name="adj" fmla="val 200000"/>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sp>
        <p:nvSpPr>
          <p:cNvPr id="94" name="CaixaDeTexto 93">
            <a:extLst>
              <a:ext uri="{FF2B5EF4-FFF2-40B4-BE49-F238E27FC236}">
                <a16:creationId xmlns:a16="http://schemas.microsoft.com/office/drawing/2014/main" id="{BB03637F-7F8A-F30E-5611-9FD35C344291}"/>
              </a:ext>
            </a:extLst>
          </p:cNvPr>
          <p:cNvSpPr txBox="1"/>
          <p:nvPr/>
        </p:nvSpPr>
        <p:spPr>
          <a:xfrm>
            <a:off x="8723426" y="1781710"/>
            <a:ext cx="976985" cy="400110"/>
          </a:xfrm>
          <a:prstGeom prst="rect">
            <a:avLst/>
          </a:prstGeom>
          <a:noFill/>
        </p:spPr>
        <p:txBody>
          <a:bodyPr wrap="square" rtlCol="0">
            <a:spAutoFit/>
          </a:bodyPr>
          <a:lstStyle/>
          <a:p>
            <a:r>
              <a:rPr lang="pt-PT" sz="2000" dirty="0">
                <a:solidFill>
                  <a:schemeClr val="bg1">
                    <a:lumMod val="95000"/>
                  </a:schemeClr>
                </a:solidFill>
                <a:latin typeface="Arial" panose="020B0604020202020204" pitchFamily="34" charset="0"/>
              </a:rPr>
              <a:t>1994</a:t>
            </a:r>
          </a:p>
        </p:txBody>
      </p:sp>
      <p:grpSp>
        <p:nvGrpSpPr>
          <p:cNvPr id="95" name="Agrupar 94">
            <a:extLst>
              <a:ext uri="{FF2B5EF4-FFF2-40B4-BE49-F238E27FC236}">
                <a16:creationId xmlns:a16="http://schemas.microsoft.com/office/drawing/2014/main" id="{99965CA2-C14C-79D3-48F0-F0DA439091AA}"/>
              </a:ext>
            </a:extLst>
          </p:cNvPr>
          <p:cNvGrpSpPr/>
          <p:nvPr/>
        </p:nvGrpSpPr>
        <p:grpSpPr>
          <a:xfrm>
            <a:off x="7543527" y="822928"/>
            <a:ext cx="567613" cy="1162504"/>
            <a:chOff x="1971726" y="2581270"/>
            <a:chExt cx="637240" cy="1305103"/>
          </a:xfrm>
          <a:solidFill>
            <a:srgbClr val="8C6716"/>
          </a:solidFill>
          <a:effectLst>
            <a:outerShdw blurRad="76200" dir="18900000" sy="23000" kx="-1200000" algn="bl" rotWithShape="0">
              <a:prstClr val="black">
                <a:alpha val="8000"/>
              </a:prstClr>
            </a:outerShdw>
          </a:effectLst>
        </p:grpSpPr>
        <p:sp>
          <p:nvSpPr>
            <p:cNvPr id="96" name="Lágrima 95">
              <a:extLst>
                <a:ext uri="{FF2B5EF4-FFF2-40B4-BE49-F238E27FC236}">
                  <a16:creationId xmlns:a16="http://schemas.microsoft.com/office/drawing/2014/main" id="{A12E3D47-8FF1-3820-72A1-72544EB7474C}"/>
                </a:ext>
              </a:extLst>
            </p:cNvPr>
            <p:cNvSpPr/>
            <p:nvPr/>
          </p:nvSpPr>
          <p:spPr>
            <a:xfrm rot="8099039">
              <a:off x="1956478" y="2596518"/>
              <a:ext cx="667736" cy="637240"/>
            </a:xfrm>
            <a:prstGeom prst="teardrop">
              <a:avLst>
                <a:gd name="adj" fmla="val 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97" name="Lágrima 96">
              <a:extLst>
                <a:ext uri="{FF2B5EF4-FFF2-40B4-BE49-F238E27FC236}">
                  <a16:creationId xmlns:a16="http://schemas.microsoft.com/office/drawing/2014/main" id="{0E9A0CCE-6E75-2AAE-20EB-EF7E5B2DAD2B}"/>
                </a:ext>
              </a:extLst>
            </p:cNvPr>
            <p:cNvSpPr/>
            <p:nvPr/>
          </p:nvSpPr>
          <p:spPr>
            <a:xfrm rot="18810759">
              <a:off x="2212662" y="3775855"/>
              <a:ext cx="114622" cy="106414"/>
            </a:xfrm>
            <a:prstGeom prst="teardrop">
              <a:avLst>
                <a:gd name="adj" fmla="val 200000"/>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grpSp>
        <p:nvGrpSpPr>
          <p:cNvPr id="98" name="Agrupar 97">
            <a:extLst>
              <a:ext uri="{FF2B5EF4-FFF2-40B4-BE49-F238E27FC236}">
                <a16:creationId xmlns:a16="http://schemas.microsoft.com/office/drawing/2014/main" id="{F0D5C786-7FE4-F3B0-AFA9-DBE513F84FEF}"/>
              </a:ext>
            </a:extLst>
          </p:cNvPr>
          <p:cNvGrpSpPr/>
          <p:nvPr/>
        </p:nvGrpSpPr>
        <p:grpSpPr>
          <a:xfrm>
            <a:off x="11385606" y="271981"/>
            <a:ext cx="431800" cy="884351"/>
            <a:chOff x="1971726" y="2581270"/>
            <a:chExt cx="637240" cy="1305103"/>
          </a:xfrm>
          <a:solidFill>
            <a:srgbClr val="664B10"/>
          </a:solidFill>
          <a:effectLst>
            <a:outerShdw blurRad="76200" dir="18900000" sy="23000" kx="-1200000" algn="bl" rotWithShape="0">
              <a:prstClr val="black">
                <a:alpha val="8000"/>
              </a:prstClr>
            </a:outerShdw>
          </a:effectLst>
        </p:grpSpPr>
        <p:sp>
          <p:nvSpPr>
            <p:cNvPr id="99" name="Lágrima 98">
              <a:extLst>
                <a:ext uri="{FF2B5EF4-FFF2-40B4-BE49-F238E27FC236}">
                  <a16:creationId xmlns:a16="http://schemas.microsoft.com/office/drawing/2014/main" id="{E1047F11-F125-630D-A089-D79C0F3EC4E5}"/>
                </a:ext>
              </a:extLst>
            </p:cNvPr>
            <p:cNvSpPr/>
            <p:nvPr/>
          </p:nvSpPr>
          <p:spPr>
            <a:xfrm rot="8099039">
              <a:off x="1956478" y="2596518"/>
              <a:ext cx="667736" cy="637240"/>
            </a:xfrm>
            <a:prstGeom prst="teardrop">
              <a:avLst>
                <a:gd name="adj" fmla="val 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00" name="Lágrima 99">
              <a:extLst>
                <a:ext uri="{FF2B5EF4-FFF2-40B4-BE49-F238E27FC236}">
                  <a16:creationId xmlns:a16="http://schemas.microsoft.com/office/drawing/2014/main" id="{4AADDF07-D4F5-7641-A2C5-87E9EBCE7506}"/>
                </a:ext>
              </a:extLst>
            </p:cNvPr>
            <p:cNvSpPr/>
            <p:nvPr/>
          </p:nvSpPr>
          <p:spPr>
            <a:xfrm rot="18810759">
              <a:off x="2212662" y="3775855"/>
              <a:ext cx="114622" cy="106414"/>
            </a:xfrm>
            <a:prstGeom prst="teardrop">
              <a:avLst>
                <a:gd name="adj" fmla="val 200000"/>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sp>
        <p:nvSpPr>
          <p:cNvPr id="101" name="CaixaDeTexto 100">
            <a:extLst>
              <a:ext uri="{FF2B5EF4-FFF2-40B4-BE49-F238E27FC236}">
                <a16:creationId xmlns:a16="http://schemas.microsoft.com/office/drawing/2014/main" id="{6D951538-31E6-22B4-1E58-3290A8308912}"/>
              </a:ext>
            </a:extLst>
          </p:cNvPr>
          <p:cNvSpPr txBox="1"/>
          <p:nvPr/>
        </p:nvSpPr>
        <p:spPr>
          <a:xfrm>
            <a:off x="7517556" y="938277"/>
            <a:ext cx="976985" cy="338554"/>
          </a:xfrm>
          <a:prstGeom prst="rect">
            <a:avLst/>
          </a:prstGeom>
          <a:noFill/>
        </p:spPr>
        <p:txBody>
          <a:bodyPr wrap="square" rtlCol="0">
            <a:spAutoFit/>
          </a:bodyPr>
          <a:lstStyle/>
          <a:p>
            <a:r>
              <a:rPr lang="pt-PT" sz="1600" dirty="0">
                <a:solidFill>
                  <a:schemeClr val="bg1">
                    <a:lumMod val="95000"/>
                  </a:schemeClr>
                </a:solidFill>
                <a:latin typeface="Arial" panose="020B0604020202020204" pitchFamily="34" charset="0"/>
              </a:rPr>
              <a:t>1993</a:t>
            </a:r>
          </a:p>
        </p:txBody>
      </p:sp>
      <p:sp>
        <p:nvSpPr>
          <p:cNvPr id="102" name="CaixaDeTexto 101">
            <a:extLst>
              <a:ext uri="{FF2B5EF4-FFF2-40B4-BE49-F238E27FC236}">
                <a16:creationId xmlns:a16="http://schemas.microsoft.com/office/drawing/2014/main" id="{7099D071-64F6-7433-62EC-9BC4DE5FDC9E}"/>
              </a:ext>
            </a:extLst>
          </p:cNvPr>
          <p:cNvSpPr txBox="1"/>
          <p:nvPr/>
        </p:nvSpPr>
        <p:spPr>
          <a:xfrm>
            <a:off x="11349013" y="359713"/>
            <a:ext cx="976985" cy="276999"/>
          </a:xfrm>
          <a:prstGeom prst="rect">
            <a:avLst/>
          </a:prstGeom>
          <a:noFill/>
        </p:spPr>
        <p:txBody>
          <a:bodyPr wrap="square" rtlCol="0">
            <a:spAutoFit/>
          </a:bodyPr>
          <a:lstStyle/>
          <a:p>
            <a:r>
              <a:rPr lang="pt-PT" sz="1200" dirty="0">
                <a:solidFill>
                  <a:schemeClr val="bg1">
                    <a:lumMod val="95000"/>
                  </a:schemeClr>
                </a:solidFill>
                <a:latin typeface="Arial" panose="020B0604020202020204" pitchFamily="34" charset="0"/>
              </a:rPr>
              <a:t>1984</a:t>
            </a:r>
          </a:p>
        </p:txBody>
      </p:sp>
      <p:grpSp>
        <p:nvGrpSpPr>
          <p:cNvPr id="112" name="Group 9">
            <a:extLst>
              <a:ext uri="{FF2B5EF4-FFF2-40B4-BE49-F238E27FC236}">
                <a16:creationId xmlns:a16="http://schemas.microsoft.com/office/drawing/2014/main" id="{262A1EC9-81C7-5D1C-6D59-A4C94F4BCFEB}"/>
              </a:ext>
            </a:extLst>
          </p:cNvPr>
          <p:cNvGrpSpPr/>
          <p:nvPr/>
        </p:nvGrpSpPr>
        <p:grpSpPr>
          <a:xfrm>
            <a:off x="7509422" y="3537312"/>
            <a:ext cx="2682143" cy="751926"/>
            <a:chOff x="1098376" y="1652542"/>
            <a:chExt cx="2728223" cy="1366675"/>
          </a:xfrm>
        </p:grpSpPr>
        <p:sp>
          <p:nvSpPr>
            <p:cNvPr id="113" name="Text Placeholder 53">
              <a:extLst>
                <a:ext uri="{FF2B5EF4-FFF2-40B4-BE49-F238E27FC236}">
                  <a16:creationId xmlns:a16="http://schemas.microsoft.com/office/drawing/2014/main" id="{F4B25B51-07B4-0ED0-08D5-EB7834D4765A}"/>
                </a:ext>
              </a:extLst>
            </p:cNvPr>
            <p:cNvSpPr txBox="1">
              <a:spLocks/>
            </p:cNvSpPr>
            <p:nvPr/>
          </p:nvSpPr>
          <p:spPr>
            <a:xfrm>
              <a:off x="1098376" y="2117832"/>
              <a:ext cx="2728223" cy="901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400" b="1" dirty="0">
                  <a:solidFill>
                    <a:schemeClr val="tx1">
                      <a:lumMod val="50000"/>
                    </a:schemeClr>
                  </a:solidFill>
                  <a:latin typeface="Arial" panose="020B0604020202020204" pitchFamily="34" charset="0"/>
                </a:rPr>
                <a:t>Dr. Fernando Macário</a:t>
              </a:r>
            </a:p>
          </p:txBody>
        </p:sp>
        <p:sp>
          <p:nvSpPr>
            <p:cNvPr id="114" name="Text Placeholder 56">
              <a:extLst>
                <a:ext uri="{FF2B5EF4-FFF2-40B4-BE49-F238E27FC236}">
                  <a16:creationId xmlns:a16="http://schemas.microsoft.com/office/drawing/2014/main" id="{0E01EB7D-4051-E3EF-E6AE-34D251A87626}"/>
                </a:ext>
              </a:extLst>
            </p:cNvPr>
            <p:cNvSpPr txBox="1">
              <a:spLocks/>
            </p:cNvSpPr>
            <p:nvPr/>
          </p:nvSpPr>
          <p:spPr>
            <a:xfrm>
              <a:off x="1098376" y="1652542"/>
              <a:ext cx="1701802" cy="511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E0AD3C"/>
                  </a:solidFill>
                  <a:latin typeface="Arial" panose="020B0604020202020204" pitchFamily="34" charset="0"/>
                </a:rPr>
                <a:t>2007-2018</a:t>
              </a:r>
              <a:endParaRPr lang="ru-RU" sz="1600" b="1" dirty="0">
                <a:solidFill>
                  <a:srgbClr val="E0AD3C"/>
                </a:solidFill>
                <a:latin typeface="Arial" panose="020B0604020202020204" pitchFamily="34" charset="0"/>
              </a:endParaRPr>
            </a:p>
          </p:txBody>
        </p:sp>
      </p:grpSp>
      <p:grpSp>
        <p:nvGrpSpPr>
          <p:cNvPr id="115" name="Group 9">
            <a:extLst>
              <a:ext uri="{FF2B5EF4-FFF2-40B4-BE49-F238E27FC236}">
                <a16:creationId xmlns:a16="http://schemas.microsoft.com/office/drawing/2014/main" id="{5361EBE5-A301-D774-44C5-EBFDC6054EED}"/>
              </a:ext>
            </a:extLst>
          </p:cNvPr>
          <p:cNvGrpSpPr/>
          <p:nvPr/>
        </p:nvGrpSpPr>
        <p:grpSpPr>
          <a:xfrm>
            <a:off x="949911" y="1887526"/>
            <a:ext cx="2844205" cy="720295"/>
            <a:chOff x="-516802" y="1686663"/>
            <a:chExt cx="3696709" cy="1332554"/>
          </a:xfrm>
        </p:grpSpPr>
        <p:sp>
          <p:nvSpPr>
            <p:cNvPr id="116" name="Text Placeholder 53">
              <a:extLst>
                <a:ext uri="{FF2B5EF4-FFF2-40B4-BE49-F238E27FC236}">
                  <a16:creationId xmlns:a16="http://schemas.microsoft.com/office/drawing/2014/main" id="{FD5F187A-12CA-F433-0EDB-5ACBB53977B7}"/>
                </a:ext>
              </a:extLst>
            </p:cNvPr>
            <p:cNvSpPr txBox="1">
              <a:spLocks/>
            </p:cNvSpPr>
            <p:nvPr/>
          </p:nvSpPr>
          <p:spPr>
            <a:xfrm>
              <a:off x="-516802" y="2117832"/>
              <a:ext cx="3696709" cy="901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pt-PT" sz="1400" b="1" dirty="0">
                  <a:solidFill>
                    <a:schemeClr val="tx1">
                      <a:lumMod val="50000"/>
                    </a:schemeClr>
                  </a:solidFill>
                  <a:latin typeface="Arial" panose="020B0604020202020204" pitchFamily="34" charset="0"/>
                </a:rPr>
                <a:t>Dr. João Pinto dos Santos </a:t>
              </a:r>
              <a:endParaRPr lang="en-US" sz="1400" b="1" dirty="0">
                <a:solidFill>
                  <a:schemeClr val="tx1">
                    <a:lumMod val="50000"/>
                  </a:schemeClr>
                </a:solidFill>
                <a:latin typeface="Arial" panose="020B0604020202020204" pitchFamily="34" charset="0"/>
              </a:endParaRPr>
            </a:p>
          </p:txBody>
        </p:sp>
        <p:sp>
          <p:nvSpPr>
            <p:cNvPr id="117" name="Text Placeholder 56">
              <a:extLst>
                <a:ext uri="{FF2B5EF4-FFF2-40B4-BE49-F238E27FC236}">
                  <a16:creationId xmlns:a16="http://schemas.microsoft.com/office/drawing/2014/main" id="{BBCD17F4-E811-0B76-A924-14FE79114E55}"/>
                </a:ext>
              </a:extLst>
            </p:cNvPr>
            <p:cNvSpPr txBox="1">
              <a:spLocks/>
            </p:cNvSpPr>
            <p:nvPr/>
          </p:nvSpPr>
          <p:spPr>
            <a:xfrm>
              <a:off x="1476199" y="1686663"/>
              <a:ext cx="1701802" cy="511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b="1" dirty="0">
                  <a:solidFill>
                    <a:srgbClr val="DBA223"/>
                  </a:solidFill>
                  <a:latin typeface="Arial" panose="020B0604020202020204" pitchFamily="34" charset="0"/>
                </a:rPr>
                <a:t>1997-2007</a:t>
              </a:r>
              <a:endParaRPr lang="ru-RU" sz="1600" b="1" dirty="0">
                <a:solidFill>
                  <a:srgbClr val="DBA223"/>
                </a:solidFill>
                <a:latin typeface="Arial" panose="020B0604020202020204" pitchFamily="34" charset="0"/>
              </a:endParaRPr>
            </a:p>
          </p:txBody>
        </p:sp>
      </p:grpSp>
      <p:grpSp>
        <p:nvGrpSpPr>
          <p:cNvPr id="118" name="Group 9">
            <a:extLst>
              <a:ext uri="{FF2B5EF4-FFF2-40B4-BE49-F238E27FC236}">
                <a16:creationId xmlns:a16="http://schemas.microsoft.com/office/drawing/2014/main" id="{13FF8B08-01A0-259B-7FE4-17E338E839A0}"/>
              </a:ext>
            </a:extLst>
          </p:cNvPr>
          <p:cNvGrpSpPr/>
          <p:nvPr/>
        </p:nvGrpSpPr>
        <p:grpSpPr>
          <a:xfrm>
            <a:off x="5315165" y="664106"/>
            <a:ext cx="2145408" cy="720295"/>
            <a:chOff x="391448" y="1686663"/>
            <a:chExt cx="2788459" cy="1332554"/>
          </a:xfrm>
        </p:grpSpPr>
        <p:sp>
          <p:nvSpPr>
            <p:cNvPr id="119" name="Text Placeholder 53">
              <a:extLst>
                <a:ext uri="{FF2B5EF4-FFF2-40B4-BE49-F238E27FC236}">
                  <a16:creationId xmlns:a16="http://schemas.microsoft.com/office/drawing/2014/main" id="{FF92AE71-817D-6666-5AB4-0FA60485B6EE}"/>
                </a:ext>
              </a:extLst>
            </p:cNvPr>
            <p:cNvSpPr txBox="1">
              <a:spLocks/>
            </p:cNvSpPr>
            <p:nvPr/>
          </p:nvSpPr>
          <p:spPr>
            <a:xfrm>
              <a:off x="391448" y="2117832"/>
              <a:ext cx="2788459" cy="901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pt-PT" sz="1200" b="1" dirty="0">
                  <a:solidFill>
                    <a:schemeClr val="tx1">
                      <a:lumMod val="50000"/>
                    </a:schemeClr>
                  </a:solidFill>
                  <a:latin typeface="Arial" panose="020B0604020202020204" pitchFamily="34" charset="0"/>
                </a:rPr>
                <a:t>Dr. João Ribeiro Santos</a:t>
              </a:r>
              <a:endParaRPr lang="en-US" sz="1200" b="1" dirty="0">
                <a:solidFill>
                  <a:schemeClr val="tx1">
                    <a:lumMod val="50000"/>
                  </a:schemeClr>
                </a:solidFill>
                <a:latin typeface="Arial" panose="020B0604020202020204" pitchFamily="34" charset="0"/>
              </a:endParaRPr>
            </a:p>
          </p:txBody>
        </p:sp>
        <p:sp>
          <p:nvSpPr>
            <p:cNvPr id="120" name="Text Placeholder 56">
              <a:extLst>
                <a:ext uri="{FF2B5EF4-FFF2-40B4-BE49-F238E27FC236}">
                  <a16:creationId xmlns:a16="http://schemas.microsoft.com/office/drawing/2014/main" id="{74BA4FCB-2A6E-12BC-B665-E66C74EDE929}"/>
                </a:ext>
              </a:extLst>
            </p:cNvPr>
            <p:cNvSpPr txBox="1">
              <a:spLocks/>
            </p:cNvSpPr>
            <p:nvPr/>
          </p:nvSpPr>
          <p:spPr>
            <a:xfrm>
              <a:off x="1476199" y="1686663"/>
              <a:ext cx="1701802" cy="511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400" b="1" dirty="0">
                  <a:solidFill>
                    <a:srgbClr val="8C6716"/>
                  </a:solidFill>
                  <a:latin typeface="Arial" panose="020B0604020202020204" pitchFamily="34" charset="0"/>
                </a:rPr>
                <a:t>1993</a:t>
              </a:r>
              <a:endParaRPr lang="ru-RU" sz="1400" b="1" dirty="0">
                <a:solidFill>
                  <a:srgbClr val="8C6716"/>
                </a:solidFill>
                <a:latin typeface="Arial" panose="020B0604020202020204" pitchFamily="34" charset="0"/>
              </a:endParaRPr>
            </a:p>
          </p:txBody>
        </p:sp>
      </p:grpSp>
      <p:grpSp>
        <p:nvGrpSpPr>
          <p:cNvPr id="121" name="Group 9">
            <a:extLst>
              <a:ext uri="{FF2B5EF4-FFF2-40B4-BE49-F238E27FC236}">
                <a16:creationId xmlns:a16="http://schemas.microsoft.com/office/drawing/2014/main" id="{0408654A-25A9-C1A3-3D90-82518ADA8370}"/>
              </a:ext>
            </a:extLst>
          </p:cNvPr>
          <p:cNvGrpSpPr/>
          <p:nvPr/>
        </p:nvGrpSpPr>
        <p:grpSpPr>
          <a:xfrm>
            <a:off x="9551069" y="1605758"/>
            <a:ext cx="2433785" cy="751926"/>
            <a:chOff x="1098376" y="1652542"/>
            <a:chExt cx="2475598" cy="1366675"/>
          </a:xfrm>
        </p:grpSpPr>
        <p:sp>
          <p:nvSpPr>
            <p:cNvPr id="122" name="Text Placeholder 53">
              <a:extLst>
                <a:ext uri="{FF2B5EF4-FFF2-40B4-BE49-F238E27FC236}">
                  <a16:creationId xmlns:a16="http://schemas.microsoft.com/office/drawing/2014/main" id="{D7D3B274-5AD6-B2B7-70F8-75A07E8C9073}"/>
                </a:ext>
              </a:extLst>
            </p:cNvPr>
            <p:cNvSpPr txBox="1">
              <a:spLocks/>
            </p:cNvSpPr>
            <p:nvPr/>
          </p:nvSpPr>
          <p:spPr>
            <a:xfrm>
              <a:off x="1098376" y="2117832"/>
              <a:ext cx="2475598" cy="901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400" b="1" dirty="0">
                  <a:solidFill>
                    <a:schemeClr val="tx1">
                      <a:lumMod val="50000"/>
                    </a:schemeClr>
                  </a:solidFill>
                  <a:latin typeface="Arial" panose="020B0604020202020204" pitchFamily="34" charset="0"/>
                </a:rPr>
                <a:t>Dr. Francisco Remédio</a:t>
              </a:r>
            </a:p>
          </p:txBody>
        </p:sp>
        <p:sp>
          <p:nvSpPr>
            <p:cNvPr id="123" name="Text Placeholder 56">
              <a:extLst>
                <a:ext uri="{FF2B5EF4-FFF2-40B4-BE49-F238E27FC236}">
                  <a16:creationId xmlns:a16="http://schemas.microsoft.com/office/drawing/2014/main" id="{CD902C71-4D3A-9C79-04A0-AEECCE01C08F}"/>
                </a:ext>
              </a:extLst>
            </p:cNvPr>
            <p:cNvSpPr txBox="1">
              <a:spLocks/>
            </p:cNvSpPr>
            <p:nvPr/>
          </p:nvSpPr>
          <p:spPr>
            <a:xfrm>
              <a:off x="1098376" y="1652542"/>
              <a:ext cx="1701802" cy="511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rgbClr val="A97D1B"/>
                  </a:solidFill>
                  <a:latin typeface="Arial" panose="020B0604020202020204" pitchFamily="34" charset="0"/>
                </a:rPr>
                <a:t>1994-1997</a:t>
              </a:r>
              <a:endParaRPr lang="ru-RU" sz="1600" b="1" dirty="0">
                <a:solidFill>
                  <a:srgbClr val="A97D1B"/>
                </a:solidFill>
                <a:latin typeface="Arial" panose="020B0604020202020204" pitchFamily="34" charset="0"/>
              </a:endParaRPr>
            </a:p>
          </p:txBody>
        </p:sp>
      </p:grpSp>
      <p:grpSp>
        <p:nvGrpSpPr>
          <p:cNvPr id="124" name="Group 9">
            <a:extLst>
              <a:ext uri="{FF2B5EF4-FFF2-40B4-BE49-F238E27FC236}">
                <a16:creationId xmlns:a16="http://schemas.microsoft.com/office/drawing/2014/main" id="{D09E0645-9243-BB2F-B822-FB37D304F695}"/>
              </a:ext>
            </a:extLst>
          </p:cNvPr>
          <p:cNvGrpSpPr/>
          <p:nvPr/>
        </p:nvGrpSpPr>
        <p:grpSpPr>
          <a:xfrm>
            <a:off x="9732981" y="237888"/>
            <a:ext cx="1601506" cy="720295"/>
            <a:chOff x="1098376" y="1686663"/>
            <a:chExt cx="2081531" cy="1332554"/>
          </a:xfrm>
        </p:grpSpPr>
        <p:sp>
          <p:nvSpPr>
            <p:cNvPr id="125" name="Text Placeholder 53">
              <a:extLst>
                <a:ext uri="{FF2B5EF4-FFF2-40B4-BE49-F238E27FC236}">
                  <a16:creationId xmlns:a16="http://schemas.microsoft.com/office/drawing/2014/main" id="{FD17FD1F-9669-3363-37A2-1D2ED4591F50}"/>
                </a:ext>
              </a:extLst>
            </p:cNvPr>
            <p:cNvSpPr txBox="1">
              <a:spLocks/>
            </p:cNvSpPr>
            <p:nvPr/>
          </p:nvSpPr>
          <p:spPr>
            <a:xfrm>
              <a:off x="1098376" y="2117832"/>
              <a:ext cx="2081531" cy="901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pt-PT" sz="1050" b="1" dirty="0">
                  <a:solidFill>
                    <a:schemeClr val="tx1">
                      <a:lumMod val="50000"/>
                    </a:schemeClr>
                  </a:solidFill>
                  <a:latin typeface="Arial" panose="020B0604020202020204" pitchFamily="34" charset="0"/>
                </a:rPr>
                <a:t>Dr. João Ribeiro Santos</a:t>
              </a:r>
              <a:endParaRPr lang="en-US" sz="1050" b="1" dirty="0">
                <a:solidFill>
                  <a:schemeClr val="tx1">
                    <a:lumMod val="50000"/>
                  </a:schemeClr>
                </a:solidFill>
                <a:latin typeface="Arial" panose="020B0604020202020204" pitchFamily="34" charset="0"/>
              </a:endParaRPr>
            </a:p>
          </p:txBody>
        </p:sp>
        <p:sp>
          <p:nvSpPr>
            <p:cNvPr id="126" name="Text Placeholder 56">
              <a:extLst>
                <a:ext uri="{FF2B5EF4-FFF2-40B4-BE49-F238E27FC236}">
                  <a16:creationId xmlns:a16="http://schemas.microsoft.com/office/drawing/2014/main" id="{68082BEA-ACBF-6829-3245-28F792712F9E}"/>
                </a:ext>
              </a:extLst>
            </p:cNvPr>
            <p:cNvSpPr txBox="1">
              <a:spLocks/>
            </p:cNvSpPr>
            <p:nvPr/>
          </p:nvSpPr>
          <p:spPr>
            <a:xfrm>
              <a:off x="1476199" y="1686663"/>
              <a:ext cx="1701802" cy="511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100" b="1" dirty="0">
                  <a:solidFill>
                    <a:srgbClr val="664B10"/>
                  </a:solidFill>
                  <a:latin typeface="Arial" panose="020B0604020202020204" pitchFamily="34" charset="0"/>
                </a:rPr>
                <a:t>1984-1990</a:t>
              </a:r>
              <a:endParaRPr lang="ru-RU" sz="1100" b="1" dirty="0">
                <a:solidFill>
                  <a:srgbClr val="664B10"/>
                </a:solidFill>
                <a:latin typeface="Arial" panose="020B0604020202020204" pitchFamily="34" charset="0"/>
              </a:endParaRPr>
            </a:p>
          </p:txBody>
        </p:sp>
      </p:grpSp>
      <p:grpSp>
        <p:nvGrpSpPr>
          <p:cNvPr id="127" name="Agrupar 126">
            <a:extLst>
              <a:ext uri="{FF2B5EF4-FFF2-40B4-BE49-F238E27FC236}">
                <a16:creationId xmlns:a16="http://schemas.microsoft.com/office/drawing/2014/main" id="{C623B486-5A32-8471-C57A-9C99ACE6CBC8}"/>
              </a:ext>
            </a:extLst>
          </p:cNvPr>
          <p:cNvGrpSpPr/>
          <p:nvPr/>
        </p:nvGrpSpPr>
        <p:grpSpPr>
          <a:xfrm>
            <a:off x="9365408" y="408039"/>
            <a:ext cx="478722" cy="980450"/>
            <a:chOff x="1971726" y="2581270"/>
            <a:chExt cx="637240" cy="1305103"/>
          </a:xfrm>
          <a:solidFill>
            <a:srgbClr val="7B5B13"/>
          </a:solidFill>
          <a:effectLst>
            <a:outerShdw blurRad="76200" dir="18900000" sy="23000" kx="-1200000" algn="bl" rotWithShape="0">
              <a:prstClr val="black">
                <a:alpha val="8000"/>
              </a:prstClr>
            </a:outerShdw>
          </a:effectLst>
        </p:grpSpPr>
        <p:sp>
          <p:nvSpPr>
            <p:cNvPr id="128" name="Lágrima 127">
              <a:extLst>
                <a:ext uri="{FF2B5EF4-FFF2-40B4-BE49-F238E27FC236}">
                  <a16:creationId xmlns:a16="http://schemas.microsoft.com/office/drawing/2014/main" id="{246709D1-ED33-24FA-5FF3-48C314070BAA}"/>
                </a:ext>
              </a:extLst>
            </p:cNvPr>
            <p:cNvSpPr/>
            <p:nvPr/>
          </p:nvSpPr>
          <p:spPr>
            <a:xfrm rot="8099039">
              <a:off x="1956478" y="2596518"/>
              <a:ext cx="667736" cy="637240"/>
            </a:xfrm>
            <a:prstGeom prst="teardrop">
              <a:avLst>
                <a:gd name="adj" fmla="val 20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9" name="Lágrima 128">
              <a:extLst>
                <a:ext uri="{FF2B5EF4-FFF2-40B4-BE49-F238E27FC236}">
                  <a16:creationId xmlns:a16="http://schemas.microsoft.com/office/drawing/2014/main" id="{3C89BE7C-99F7-472E-8D43-CED1D1362E38}"/>
                </a:ext>
              </a:extLst>
            </p:cNvPr>
            <p:cNvSpPr/>
            <p:nvPr/>
          </p:nvSpPr>
          <p:spPr>
            <a:xfrm rot="18810759">
              <a:off x="2212662" y="3775855"/>
              <a:ext cx="114622" cy="106414"/>
            </a:xfrm>
            <a:prstGeom prst="teardrop">
              <a:avLst>
                <a:gd name="adj" fmla="val 200000"/>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grpSp>
        <p:nvGrpSpPr>
          <p:cNvPr id="130" name="Group 9">
            <a:extLst>
              <a:ext uri="{FF2B5EF4-FFF2-40B4-BE49-F238E27FC236}">
                <a16:creationId xmlns:a16="http://schemas.microsoft.com/office/drawing/2014/main" id="{FA19E631-9420-E89E-AFC0-245E7B5B1655}"/>
              </a:ext>
            </a:extLst>
          </p:cNvPr>
          <p:cNvGrpSpPr/>
          <p:nvPr/>
        </p:nvGrpSpPr>
        <p:grpSpPr>
          <a:xfrm>
            <a:off x="7730919" y="403010"/>
            <a:ext cx="1601506" cy="720295"/>
            <a:chOff x="1098376" y="1686663"/>
            <a:chExt cx="2081531" cy="1332554"/>
          </a:xfrm>
        </p:grpSpPr>
        <p:sp>
          <p:nvSpPr>
            <p:cNvPr id="131" name="Text Placeholder 53">
              <a:extLst>
                <a:ext uri="{FF2B5EF4-FFF2-40B4-BE49-F238E27FC236}">
                  <a16:creationId xmlns:a16="http://schemas.microsoft.com/office/drawing/2014/main" id="{F64F6828-7C82-38C1-E8CB-0B6ACF563E0E}"/>
                </a:ext>
              </a:extLst>
            </p:cNvPr>
            <p:cNvSpPr txBox="1">
              <a:spLocks/>
            </p:cNvSpPr>
            <p:nvPr/>
          </p:nvSpPr>
          <p:spPr>
            <a:xfrm>
              <a:off x="1098376" y="2117832"/>
              <a:ext cx="2081531" cy="901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pt-PT" sz="1050" b="1" dirty="0">
                  <a:solidFill>
                    <a:schemeClr val="tx1">
                      <a:lumMod val="50000"/>
                    </a:schemeClr>
                  </a:solidFill>
                  <a:latin typeface="Arial" panose="020B0604020202020204" pitchFamily="34" charset="0"/>
                </a:rPr>
                <a:t>Dr. Pedro Ponce</a:t>
              </a:r>
              <a:endParaRPr lang="en-US" sz="1050" b="1" dirty="0">
                <a:solidFill>
                  <a:schemeClr val="tx1">
                    <a:lumMod val="50000"/>
                  </a:schemeClr>
                </a:solidFill>
                <a:latin typeface="Arial" panose="020B0604020202020204" pitchFamily="34" charset="0"/>
              </a:endParaRPr>
            </a:p>
          </p:txBody>
        </p:sp>
        <p:sp>
          <p:nvSpPr>
            <p:cNvPr id="132" name="Text Placeholder 56">
              <a:extLst>
                <a:ext uri="{FF2B5EF4-FFF2-40B4-BE49-F238E27FC236}">
                  <a16:creationId xmlns:a16="http://schemas.microsoft.com/office/drawing/2014/main" id="{2D9E24B7-F808-0CC6-24D7-748079DEBD62}"/>
                </a:ext>
              </a:extLst>
            </p:cNvPr>
            <p:cNvSpPr txBox="1">
              <a:spLocks/>
            </p:cNvSpPr>
            <p:nvPr/>
          </p:nvSpPr>
          <p:spPr>
            <a:xfrm>
              <a:off x="1476199" y="1686663"/>
              <a:ext cx="1701802" cy="511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b="1" dirty="0">
                  <a:solidFill>
                    <a:srgbClr val="7B5B13"/>
                  </a:solidFill>
                  <a:latin typeface="Arial" panose="020B0604020202020204" pitchFamily="34" charset="0"/>
                </a:rPr>
                <a:t>1991-1992</a:t>
              </a:r>
              <a:endParaRPr lang="ru-RU" sz="1200" b="1" dirty="0">
                <a:solidFill>
                  <a:srgbClr val="7B5B13"/>
                </a:solidFill>
                <a:latin typeface="Arial" panose="020B0604020202020204" pitchFamily="34" charset="0"/>
              </a:endParaRPr>
            </a:p>
          </p:txBody>
        </p:sp>
      </p:grpSp>
      <p:sp>
        <p:nvSpPr>
          <p:cNvPr id="133" name="CaixaDeTexto 132">
            <a:extLst>
              <a:ext uri="{FF2B5EF4-FFF2-40B4-BE49-F238E27FC236}">
                <a16:creationId xmlns:a16="http://schemas.microsoft.com/office/drawing/2014/main" id="{CF9664C0-C4B3-4933-FA29-027946D929CB}"/>
              </a:ext>
            </a:extLst>
          </p:cNvPr>
          <p:cNvSpPr txBox="1"/>
          <p:nvPr/>
        </p:nvSpPr>
        <p:spPr>
          <a:xfrm>
            <a:off x="9373839" y="522725"/>
            <a:ext cx="976985" cy="276999"/>
          </a:xfrm>
          <a:prstGeom prst="rect">
            <a:avLst/>
          </a:prstGeom>
          <a:noFill/>
        </p:spPr>
        <p:txBody>
          <a:bodyPr wrap="square" rtlCol="0">
            <a:spAutoFit/>
          </a:bodyPr>
          <a:lstStyle/>
          <a:p>
            <a:r>
              <a:rPr lang="pt-PT" sz="1200" dirty="0">
                <a:solidFill>
                  <a:schemeClr val="bg1">
                    <a:lumMod val="95000"/>
                  </a:schemeClr>
                </a:solidFill>
                <a:latin typeface="Arial" panose="020B0604020202020204" pitchFamily="34" charset="0"/>
              </a:rPr>
              <a:t>1991</a:t>
            </a:r>
          </a:p>
        </p:txBody>
      </p:sp>
      <p:sp>
        <p:nvSpPr>
          <p:cNvPr id="134" name="CaixaDeTexto 133">
            <a:extLst>
              <a:ext uri="{FF2B5EF4-FFF2-40B4-BE49-F238E27FC236}">
                <a16:creationId xmlns:a16="http://schemas.microsoft.com/office/drawing/2014/main" id="{E27F45AB-8162-0E41-1101-233D55828A8D}"/>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pic>
        <p:nvPicPr>
          <p:cNvPr id="5" name="Imagem 4" descr="Logotipo, nome da empresa&#10;&#10;O conteúdo gerado por IA pode estar incorreto.">
            <a:extLst>
              <a:ext uri="{FF2B5EF4-FFF2-40B4-BE49-F238E27FC236}">
                <a16:creationId xmlns:a16="http://schemas.microsoft.com/office/drawing/2014/main" id="{91A7F616-ED4F-04C3-5BDE-169F9AA4F8E4}"/>
              </a:ext>
            </a:extLst>
          </p:cNvPr>
          <p:cNvPicPr>
            <a:picLocks noChangeAspect="1"/>
          </p:cNvPicPr>
          <p:nvPr/>
        </p:nvPicPr>
        <p:blipFill>
          <a:blip r:embed="rId4">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grpSp>
        <p:nvGrpSpPr>
          <p:cNvPr id="2" name="Group 9">
            <a:extLst>
              <a:ext uri="{FF2B5EF4-FFF2-40B4-BE49-F238E27FC236}">
                <a16:creationId xmlns:a16="http://schemas.microsoft.com/office/drawing/2014/main" id="{A57FF21E-E920-9BD4-FFFA-4AF6C466D07A}"/>
              </a:ext>
            </a:extLst>
          </p:cNvPr>
          <p:cNvGrpSpPr/>
          <p:nvPr/>
        </p:nvGrpSpPr>
        <p:grpSpPr>
          <a:xfrm>
            <a:off x="350428" y="3503439"/>
            <a:ext cx="3069560" cy="1921819"/>
            <a:chOff x="-152392" y="1624312"/>
            <a:chExt cx="3989611" cy="3555387"/>
          </a:xfrm>
        </p:grpSpPr>
        <p:sp>
          <p:nvSpPr>
            <p:cNvPr id="3" name="Text Placeholder 53">
              <a:extLst>
                <a:ext uri="{FF2B5EF4-FFF2-40B4-BE49-F238E27FC236}">
                  <a16:creationId xmlns:a16="http://schemas.microsoft.com/office/drawing/2014/main" id="{97106A06-39AB-84FF-89A9-A4BD82A92C65}"/>
                </a:ext>
              </a:extLst>
            </p:cNvPr>
            <p:cNvSpPr txBox="1">
              <a:spLocks/>
            </p:cNvSpPr>
            <p:nvPr/>
          </p:nvSpPr>
          <p:spPr>
            <a:xfrm>
              <a:off x="-152392" y="2187964"/>
              <a:ext cx="2740218" cy="9013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buFont typeface="Arial" panose="020B0604020202020204" pitchFamily="34" charset="0"/>
                <a:buNone/>
              </a:pPr>
              <a:r>
                <a:rPr lang="en-US" sz="1400" b="1" dirty="0">
                  <a:solidFill>
                    <a:schemeClr val="tx1">
                      <a:lumMod val="50000"/>
                    </a:schemeClr>
                  </a:solidFill>
                  <a:latin typeface="Arial" panose="020B0604020202020204" pitchFamily="34" charset="0"/>
                </a:rPr>
                <a:t>Ana Galvão</a:t>
              </a:r>
            </a:p>
            <a:p>
              <a:pPr marL="0" indent="0" algn="r">
                <a:lnSpc>
                  <a:spcPct val="120000"/>
                </a:lnSpc>
                <a:buFont typeface="Arial" panose="020B0604020202020204" pitchFamily="34" charset="0"/>
                <a:buNone/>
              </a:pPr>
              <a:endParaRPr lang="en-US" sz="1400" dirty="0">
                <a:solidFill>
                  <a:schemeClr val="tx1">
                    <a:lumMod val="50000"/>
                  </a:schemeClr>
                </a:solidFill>
                <a:latin typeface="Arial" panose="020B0604020202020204" pitchFamily="34" charset="0"/>
              </a:endParaRPr>
            </a:p>
          </p:txBody>
        </p:sp>
        <p:sp>
          <p:nvSpPr>
            <p:cNvPr id="4" name="Text Placeholder 56">
              <a:extLst>
                <a:ext uri="{FF2B5EF4-FFF2-40B4-BE49-F238E27FC236}">
                  <a16:creationId xmlns:a16="http://schemas.microsoft.com/office/drawing/2014/main" id="{F87F71AF-FAAD-7802-208A-3902E926F091}"/>
                </a:ext>
              </a:extLst>
            </p:cNvPr>
            <p:cNvSpPr txBox="1">
              <a:spLocks/>
            </p:cNvSpPr>
            <p:nvPr/>
          </p:nvSpPr>
          <p:spPr>
            <a:xfrm>
              <a:off x="917975" y="1624312"/>
              <a:ext cx="1701803" cy="5114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b="1" dirty="0">
                  <a:solidFill>
                    <a:srgbClr val="E7C16B"/>
                  </a:solidFill>
                  <a:latin typeface="Arial" panose="020B0604020202020204" pitchFamily="34" charset="0"/>
                </a:rPr>
                <a:t>2019-2026</a:t>
              </a:r>
              <a:endParaRPr lang="ru-RU" sz="1600" b="1" dirty="0">
                <a:solidFill>
                  <a:srgbClr val="E7C16B"/>
                </a:solidFill>
                <a:latin typeface="Arial" panose="020B0604020202020204" pitchFamily="34" charset="0"/>
              </a:endParaRPr>
            </a:p>
          </p:txBody>
        </p:sp>
        <p:sp>
          <p:nvSpPr>
            <p:cNvPr id="6" name="Text Placeholder 53">
              <a:extLst>
                <a:ext uri="{FF2B5EF4-FFF2-40B4-BE49-F238E27FC236}">
                  <a16:creationId xmlns:a16="http://schemas.microsoft.com/office/drawing/2014/main" id="{D07DCD26-92AD-5BDF-E0C9-17E2A247D671}"/>
                </a:ext>
              </a:extLst>
            </p:cNvPr>
            <p:cNvSpPr txBox="1">
              <a:spLocks/>
            </p:cNvSpPr>
            <p:nvPr/>
          </p:nvSpPr>
          <p:spPr>
            <a:xfrm>
              <a:off x="1107839" y="4617525"/>
              <a:ext cx="1164386" cy="562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solidFill>
                    <a:srgbClr val="000000"/>
                  </a:solidFill>
                  <a:latin typeface="Arial" panose="020B0604020202020204" pitchFamily="34" charset="0"/>
                </a:rPr>
                <a:t>Gil Silva</a:t>
              </a:r>
            </a:p>
          </p:txBody>
        </p:sp>
        <p:sp>
          <p:nvSpPr>
            <p:cNvPr id="7" name="Text Placeholder 53">
              <a:extLst>
                <a:ext uri="{FF2B5EF4-FFF2-40B4-BE49-F238E27FC236}">
                  <a16:creationId xmlns:a16="http://schemas.microsoft.com/office/drawing/2014/main" id="{B2A5008B-3F17-202C-569F-F9490035E78C}"/>
                </a:ext>
              </a:extLst>
            </p:cNvPr>
            <p:cNvSpPr txBox="1">
              <a:spLocks/>
            </p:cNvSpPr>
            <p:nvPr/>
          </p:nvSpPr>
          <p:spPr>
            <a:xfrm>
              <a:off x="1097001" y="2774818"/>
              <a:ext cx="2740218" cy="536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solidFill>
                    <a:srgbClr val="000000"/>
                  </a:solidFill>
                  <a:latin typeface="Arial" panose="020B0604020202020204" pitchFamily="34" charset="0"/>
                </a:rPr>
                <a:t>Maria João Carvalho</a:t>
              </a:r>
            </a:p>
          </p:txBody>
        </p:sp>
        <p:sp>
          <p:nvSpPr>
            <p:cNvPr id="8" name="Text Placeholder 53">
              <a:extLst>
                <a:ext uri="{FF2B5EF4-FFF2-40B4-BE49-F238E27FC236}">
                  <a16:creationId xmlns:a16="http://schemas.microsoft.com/office/drawing/2014/main" id="{5738CDE3-4F48-99E7-9D78-6D8B82BF6B52}"/>
                </a:ext>
              </a:extLst>
            </p:cNvPr>
            <p:cNvSpPr txBox="1">
              <a:spLocks/>
            </p:cNvSpPr>
            <p:nvPr/>
          </p:nvSpPr>
          <p:spPr>
            <a:xfrm>
              <a:off x="1097001" y="3271675"/>
              <a:ext cx="1136157" cy="4037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solidFill>
                    <a:srgbClr val="000000"/>
                  </a:solidFill>
                  <a:latin typeface="Arial" panose="020B0604020202020204" pitchFamily="34" charset="0"/>
                </a:rPr>
                <a:t>Rita Leal</a:t>
              </a:r>
            </a:p>
          </p:txBody>
        </p:sp>
        <p:sp>
          <p:nvSpPr>
            <p:cNvPr id="9" name="Text Placeholder 53">
              <a:extLst>
                <a:ext uri="{FF2B5EF4-FFF2-40B4-BE49-F238E27FC236}">
                  <a16:creationId xmlns:a16="http://schemas.microsoft.com/office/drawing/2014/main" id="{760869CE-FA8D-A5AD-012B-44F687AC4D1B}"/>
                </a:ext>
              </a:extLst>
            </p:cNvPr>
            <p:cNvSpPr txBox="1">
              <a:spLocks/>
            </p:cNvSpPr>
            <p:nvPr/>
          </p:nvSpPr>
          <p:spPr>
            <a:xfrm>
              <a:off x="1097001" y="3768468"/>
              <a:ext cx="1704605" cy="522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solidFill>
                    <a:srgbClr val="000000"/>
                  </a:solidFill>
                  <a:latin typeface="Arial" panose="020B0604020202020204" pitchFamily="34" charset="0"/>
                </a:rPr>
                <a:t>Marta Neves</a:t>
              </a:r>
            </a:p>
          </p:txBody>
        </p:sp>
        <p:sp>
          <p:nvSpPr>
            <p:cNvPr id="10" name="Text Placeholder 53">
              <a:extLst>
                <a:ext uri="{FF2B5EF4-FFF2-40B4-BE49-F238E27FC236}">
                  <a16:creationId xmlns:a16="http://schemas.microsoft.com/office/drawing/2014/main" id="{A7E13BB7-B9E4-ECAB-8C71-912F743A363B}"/>
                </a:ext>
              </a:extLst>
            </p:cNvPr>
            <p:cNvSpPr txBox="1">
              <a:spLocks/>
            </p:cNvSpPr>
            <p:nvPr/>
          </p:nvSpPr>
          <p:spPr>
            <a:xfrm>
              <a:off x="1097001" y="4223913"/>
              <a:ext cx="1905168" cy="4266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900" dirty="0">
                  <a:solidFill>
                    <a:srgbClr val="000000"/>
                  </a:solidFill>
                  <a:latin typeface="Arial" panose="020B0604020202020204" pitchFamily="34" charset="0"/>
                </a:rPr>
                <a:t>Manuel </a:t>
              </a:r>
              <a:r>
                <a:rPr lang="en-US" sz="900" dirty="0" err="1">
                  <a:solidFill>
                    <a:srgbClr val="000000"/>
                  </a:solidFill>
                  <a:latin typeface="Arial" panose="020B0604020202020204" pitchFamily="34" charset="0"/>
                </a:rPr>
                <a:t>Amoedo</a:t>
              </a:r>
              <a:endParaRPr lang="en-US" sz="900" dirty="0">
                <a:solidFill>
                  <a:srgbClr val="000000"/>
                </a:solidFill>
                <a:latin typeface="Arial" panose="020B0604020202020204" pitchFamily="34" charset="0"/>
              </a:endParaRPr>
            </a:p>
          </p:txBody>
        </p:sp>
      </p:grpSp>
    </p:spTree>
    <p:extLst>
      <p:ext uri="{BB962C8B-B14F-4D97-AF65-F5344CB8AC3E}">
        <p14:creationId xmlns:p14="http://schemas.microsoft.com/office/powerpoint/2010/main" val="177121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750"/>
                                        <p:tgtEl>
                                          <p:spTgt spid="112"/>
                                        </p:tgtEl>
                                      </p:cBhvr>
                                    </p:animEffect>
                                  </p:childTnLst>
                                </p:cTn>
                              </p:par>
                              <p:par>
                                <p:cTn id="8" presetID="10" presetClass="entr" presetSubtype="0" fill="hold" nodeType="withEffect">
                                  <p:stCondLst>
                                    <p:cond delay="100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750"/>
                                        <p:tgtEl>
                                          <p:spTgt spid="115"/>
                                        </p:tgtEl>
                                      </p:cBhvr>
                                    </p:animEffect>
                                  </p:childTnLst>
                                </p:cTn>
                              </p:par>
                              <p:par>
                                <p:cTn id="11" presetID="10" presetClass="entr" presetSubtype="0" fill="hold" nodeType="withEffect">
                                  <p:stCondLst>
                                    <p:cond delay="1000"/>
                                  </p:stCondLst>
                                  <p:childTnLst>
                                    <p:set>
                                      <p:cBhvr>
                                        <p:cTn id="12" dur="1" fill="hold">
                                          <p:stCondLst>
                                            <p:cond delay="0"/>
                                          </p:stCondLst>
                                        </p:cTn>
                                        <p:tgtEl>
                                          <p:spTgt spid="118"/>
                                        </p:tgtEl>
                                        <p:attrNameLst>
                                          <p:attrName>style.visibility</p:attrName>
                                        </p:attrNameLst>
                                      </p:cBhvr>
                                      <p:to>
                                        <p:strVal val="visible"/>
                                      </p:to>
                                    </p:set>
                                    <p:animEffect transition="in" filter="fade">
                                      <p:cBhvr>
                                        <p:cTn id="13" dur="750"/>
                                        <p:tgtEl>
                                          <p:spTgt spid="118"/>
                                        </p:tgtEl>
                                      </p:cBhvr>
                                    </p:animEffect>
                                  </p:childTnLst>
                                </p:cTn>
                              </p:par>
                              <p:par>
                                <p:cTn id="14" presetID="10" presetClass="entr" presetSubtype="0" fill="hold" nodeType="withEffect">
                                  <p:stCondLst>
                                    <p:cond delay="100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750"/>
                                        <p:tgtEl>
                                          <p:spTgt spid="121"/>
                                        </p:tgtEl>
                                      </p:cBhvr>
                                    </p:animEffect>
                                  </p:childTnLst>
                                </p:cTn>
                              </p:par>
                              <p:par>
                                <p:cTn id="17" presetID="10" presetClass="entr" presetSubtype="0" fill="hold" nodeType="withEffect">
                                  <p:stCondLst>
                                    <p:cond delay="100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750"/>
                                        <p:tgtEl>
                                          <p:spTgt spid="124"/>
                                        </p:tgtEl>
                                      </p:cBhvr>
                                    </p:animEffect>
                                  </p:childTnLst>
                                </p:cTn>
                              </p:par>
                              <p:par>
                                <p:cTn id="20" presetID="10" presetClass="entr" presetSubtype="0" fill="hold" nodeType="withEffect">
                                  <p:stCondLst>
                                    <p:cond delay="1000"/>
                                  </p:stCondLst>
                                  <p:childTnLst>
                                    <p:set>
                                      <p:cBhvr>
                                        <p:cTn id="21" dur="1" fill="hold">
                                          <p:stCondLst>
                                            <p:cond delay="0"/>
                                          </p:stCondLst>
                                        </p:cTn>
                                        <p:tgtEl>
                                          <p:spTgt spid="130"/>
                                        </p:tgtEl>
                                        <p:attrNameLst>
                                          <p:attrName>style.visibility</p:attrName>
                                        </p:attrNameLst>
                                      </p:cBhvr>
                                      <p:to>
                                        <p:strVal val="visible"/>
                                      </p:to>
                                    </p:set>
                                    <p:animEffect transition="in" filter="fade">
                                      <p:cBhvr>
                                        <p:cTn id="22" dur="750"/>
                                        <p:tgtEl>
                                          <p:spTgt spid="130"/>
                                        </p:tgtEl>
                                      </p:cBhvr>
                                    </p:animEffect>
                                  </p:childTnLst>
                                </p:cTn>
                              </p:par>
                              <p:par>
                                <p:cTn id="23" presetID="10" presetClass="entr" presetSubtype="0" fill="hold" nodeType="withEffect">
                                  <p:stCondLst>
                                    <p:cond delay="10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C8BEC-3F81-7418-BFD5-65CFC15771E2}"/>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6DF8C3F2-342F-0C21-F6BF-94D8FE6400F5}"/>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40</a:t>
            </a:fld>
            <a:endParaRPr lang="ru-RU" dirty="0">
              <a:solidFill>
                <a:schemeClr val="bg1"/>
              </a:solidFill>
            </a:endParaRPr>
          </a:p>
        </p:txBody>
      </p:sp>
      <p:pic>
        <p:nvPicPr>
          <p:cNvPr id="5" name="Gráfico 4">
            <a:extLst>
              <a:ext uri="{FF2B5EF4-FFF2-40B4-BE49-F238E27FC236}">
                <a16:creationId xmlns:a16="http://schemas.microsoft.com/office/drawing/2014/main" id="{A29D951D-9943-2DDB-25DC-9BB6E1617BD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901CED8E-55B9-BBDD-ED59-8774A3F9A5C7}"/>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08BC4F64-00FF-BD6F-4DB0-327C2D236C01}"/>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8" name="Retângulo 7">
            <a:extLst>
              <a:ext uri="{FF2B5EF4-FFF2-40B4-BE49-F238E27FC236}">
                <a16:creationId xmlns:a16="http://schemas.microsoft.com/office/drawing/2014/main" id="{3B1CA71E-EE2A-EA00-63D4-650778A48808}"/>
              </a:ext>
            </a:extLst>
          </p:cNvPr>
          <p:cNvSpPr/>
          <p:nvPr/>
        </p:nvSpPr>
        <p:spPr>
          <a:xfrm>
            <a:off x="0" y="184170"/>
            <a:ext cx="711843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35A8525A-C303-ADF8-428C-AA3CF13864DB}"/>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TAXA DE MORTALIDADE EM </a:t>
            </a:r>
            <a:r>
              <a:rPr lang="pt-PT" sz="1600" b="1" u="sng" dirty="0">
                <a:ln w="0"/>
                <a:solidFill>
                  <a:schemeClr val="bg2"/>
                </a:solidFill>
                <a:latin typeface="Arial" panose="020B0604020202020204" pitchFamily="34" charset="0"/>
              </a:rPr>
              <a:t>DIÁLISE PERITONEAL </a:t>
            </a:r>
            <a:r>
              <a:rPr lang="pt-PT" sz="1600" b="1" dirty="0">
                <a:ln w="0"/>
                <a:solidFill>
                  <a:schemeClr val="bg2"/>
                </a:solidFill>
                <a:latin typeface="Arial" panose="020B0604020202020204" pitchFamily="34" charset="0"/>
              </a:rPr>
              <a:t> 2015-2025</a:t>
            </a:r>
            <a:endParaRPr lang="pt-PT" dirty="0">
              <a:solidFill>
                <a:schemeClr val="bg1"/>
              </a:solidFill>
              <a:latin typeface="Arial" panose="020B0604020202020204" pitchFamily="34" charset="0"/>
            </a:endParaRPr>
          </a:p>
        </p:txBody>
      </p:sp>
      <p:pic>
        <p:nvPicPr>
          <p:cNvPr id="4" name="Imagem 3" descr="Logotipo, nome da empresa&#10;&#10;O conteúdo gerado por IA pode estar incorreto.">
            <a:extLst>
              <a:ext uri="{FF2B5EF4-FFF2-40B4-BE49-F238E27FC236}">
                <a16:creationId xmlns:a16="http://schemas.microsoft.com/office/drawing/2014/main" id="{0B07BB70-FE4E-E52C-3223-B0BFACDEA21A}"/>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graphicFrame>
        <p:nvGraphicFramePr>
          <p:cNvPr id="3" name="Object 23">
            <a:extLst>
              <a:ext uri="{FF2B5EF4-FFF2-40B4-BE49-F238E27FC236}">
                <a16:creationId xmlns:a16="http://schemas.microsoft.com/office/drawing/2014/main" id="{59C11059-71C7-9847-4B42-7E614891498E}"/>
              </a:ext>
            </a:extLst>
          </p:cNvPr>
          <p:cNvGraphicFramePr>
            <a:graphicFrameLocks noChangeAspect="1"/>
          </p:cNvGraphicFramePr>
          <p:nvPr>
            <p:extLst>
              <p:ext uri="{D42A27DB-BD31-4B8C-83A1-F6EECF244321}">
                <p14:modId xmlns:p14="http://schemas.microsoft.com/office/powerpoint/2010/main" val="1663489663"/>
              </p:ext>
            </p:extLst>
          </p:nvPr>
        </p:nvGraphicFramePr>
        <p:xfrm>
          <a:off x="19501" y="972273"/>
          <a:ext cx="11219412" cy="49626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42697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1F591-8F1C-550B-C34B-D492DB048B64}"/>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43EF1E31-CD8E-BC2D-EC41-9CF18C4D69BF}"/>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41</a:t>
            </a:fld>
            <a:endParaRPr lang="ru-RU" dirty="0">
              <a:solidFill>
                <a:schemeClr val="bg1"/>
              </a:solidFill>
            </a:endParaRPr>
          </a:p>
        </p:txBody>
      </p:sp>
      <p:pic>
        <p:nvPicPr>
          <p:cNvPr id="5" name="Gráfico 4">
            <a:extLst>
              <a:ext uri="{FF2B5EF4-FFF2-40B4-BE49-F238E27FC236}">
                <a16:creationId xmlns:a16="http://schemas.microsoft.com/office/drawing/2014/main" id="{93039100-BD68-2B7E-0C4A-BCE6EFE49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87FC5D09-57EA-CFF4-457F-55B7CED76BA4}"/>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986894BB-DCE1-19A1-7496-E0DC13D9B66C}"/>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8" name="Retângulo 7">
            <a:extLst>
              <a:ext uri="{FF2B5EF4-FFF2-40B4-BE49-F238E27FC236}">
                <a16:creationId xmlns:a16="http://schemas.microsoft.com/office/drawing/2014/main" id="{F8BC9210-C7DF-E45A-5081-8C534F87FF9F}"/>
              </a:ext>
            </a:extLst>
          </p:cNvPr>
          <p:cNvSpPr/>
          <p:nvPr/>
        </p:nvSpPr>
        <p:spPr>
          <a:xfrm>
            <a:off x="0" y="184170"/>
            <a:ext cx="5972538"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5C1328F9-4782-8370-31DF-489696B028FA}"/>
              </a:ext>
            </a:extLst>
          </p:cNvPr>
          <p:cNvSpPr txBox="1"/>
          <p:nvPr/>
        </p:nvSpPr>
        <p:spPr>
          <a:xfrm>
            <a:off x="108154" y="253102"/>
            <a:ext cx="10956085" cy="338554"/>
          </a:xfrm>
          <a:prstGeom prst="rect">
            <a:avLst/>
          </a:prstGeom>
          <a:noFill/>
        </p:spPr>
        <p:txBody>
          <a:bodyPr wrap="square" rtlCol="0">
            <a:spAutoFit/>
          </a:bodyPr>
          <a:lstStyle/>
          <a:p>
            <a:pPr marL="0" indent="0">
              <a:buFont typeface="Arial" panose="020B0604020202020204" pitchFamily="34" charset="0"/>
              <a:buNone/>
            </a:pPr>
            <a:r>
              <a:rPr lang="pt-PT" sz="1600" b="1" dirty="0">
                <a:ln w="0"/>
                <a:solidFill>
                  <a:schemeClr val="bg2"/>
                </a:solidFill>
                <a:latin typeface="Arial" panose="020B0604020202020204" pitchFamily="34" charset="0"/>
              </a:rPr>
              <a:t>CAUSAS DE MORTE EM </a:t>
            </a:r>
            <a:r>
              <a:rPr lang="pt-PT" sz="1600" b="1" u="sng" dirty="0">
                <a:ln w="0"/>
                <a:solidFill>
                  <a:schemeClr val="bg2"/>
                </a:solidFill>
                <a:latin typeface="Arial" panose="020B0604020202020204" pitchFamily="34" charset="0"/>
              </a:rPr>
              <a:t>DIÁLISE PERITONEAL </a:t>
            </a:r>
            <a:r>
              <a:rPr lang="pt-PT" sz="1600" b="1" dirty="0">
                <a:ln w="0"/>
                <a:solidFill>
                  <a:schemeClr val="bg2"/>
                </a:solidFill>
                <a:latin typeface="Arial" panose="020B0604020202020204" pitchFamily="34" charset="0"/>
              </a:rPr>
              <a:t>2025</a:t>
            </a:r>
            <a:endParaRPr lang="pt-PT" dirty="0">
              <a:solidFill>
                <a:schemeClr val="bg1"/>
              </a:solidFill>
              <a:latin typeface="Arial" panose="020B0604020202020204" pitchFamily="34" charset="0"/>
            </a:endParaRPr>
          </a:p>
        </p:txBody>
      </p:sp>
      <p:pic>
        <p:nvPicPr>
          <p:cNvPr id="3" name="Imagem 2" descr="Logotipo, nome da empresa&#10;&#10;O conteúdo gerado por IA pode estar incorreto.">
            <a:extLst>
              <a:ext uri="{FF2B5EF4-FFF2-40B4-BE49-F238E27FC236}">
                <a16:creationId xmlns:a16="http://schemas.microsoft.com/office/drawing/2014/main" id="{CDD6AE93-4BCA-0E96-B6F8-6C9B3D2A51F6}"/>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graphicFrame>
        <p:nvGraphicFramePr>
          <p:cNvPr id="4" name="Object 23">
            <a:extLst>
              <a:ext uri="{FF2B5EF4-FFF2-40B4-BE49-F238E27FC236}">
                <a16:creationId xmlns:a16="http://schemas.microsoft.com/office/drawing/2014/main" id="{206FCC80-F3B3-53F8-3615-BC40631A6C70}"/>
              </a:ext>
            </a:extLst>
          </p:cNvPr>
          <p:cNvGraphicFramePr>
            <a:graphicFrameLocks noChangeAspect="1"/>
          </p:cNvGraphicFramePr>
          <p:nvPr>
            <p:extLst>
              <p:ext uri="{D42A27DB-BD31-4B8C-83A1-F6EECF244321}">
                <p14:modId xmlns:p14="http://schemas.microsoft.com/office/powerpoint/2010/main" val="4125886059"/>
              </p:ext>
            </p:extLst>
          </p:nvPr>
        </p:nvGraphicFramePr>
        <p:xfrm>
          <a:off x="-819925" y="844705"/>
          <a:ext cx="11086401" cy="6069968"/>
        </p:xfrm>
        <a:graphic>
          <a:graphicData uri="http://schemas.openxmlformats.org/drawingml/2006/chart">
            <c:chart xmlns:c="http://schemas.openxmlformats.org/drawingml/2006/chart" xmlns:r="http://schemas.openxmlformats.org/officeDocument/2006/relationships" r:id="rId6"/>
          </a:graphicData>
        </a:graphic>
      </p:graphicFrame>
      <p:sp>
        <p:nvSpPr>
          <p:cNvPr id="7" name="Retângulo: Cantos Arredondados 6">
            <a:extLst>
              <a:ext uri="{FF2B5EF4-FFF2-40B4-BE49-F238E27FC236}">
                <a16:creationId xmlns:a16="http://schemas.microsoft.com/office/drawing/2014/main" id="{58956A47-36B7-5BBA-CE4F-8B3BB3F0EA06}"/>
              </a:ext>
            </a:extLst>
          </p:cNvPr>
          <p:cNvSpPr/>
          <p:nvPr/>
        </p:nvSpPr>
        <p:spPr>
          <a:xfrm>
            <a:off x="8997691" y="3961099"/>
            <a:ext cx="2746575" cy="756248"/>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0" name="Retângulo: Cantos Arredondados 9">
            <a:extLst>
              <a:ext uri="{FF2B5EF4-FFF2-40B4-BE49-F238E27FC236}">
                <a16:creationId xmlns:a16="http://schemas.microsoft.com/office/drawing/2014/main" id="{ED84FD7C-E725-CB45-3158-3A6FA2A6CF3B}"/>
              </a:ext>
            </a:extLst>
          </p:cNvPr>
          <p:cNvSpPr/>
          <p:nvPr/>
        </p:nvSpPr>
        <p:spPr>
          <a:xfrm>
            <a:off x="8997691" y="1868879"/>
            <a:ext cx="2746575" cy="779951"/>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1" name="Retângulo: Cantos Arredondados 10">
            <a:extLst>
              <a:ext uri="{FF2B5EF4-FFF2-40B4-BE49-F238E27FC236}">
                <a16:creationId xmlns:a16="http://schemas.microsoft.com/office/drawing/2014/main" id="{CD387E6B-375F-CE47-4925-C11AC36118E9}"/>
              </a:ext>
            </a:extLst>
          </p:cNvPr>
          <p:cNvSpPr/>
          <p:nvPr/>
        </p:nvSpPr>
        <p:spPr>
          <a:xfrm>
            <a:off x="9469362" y="5168690"/>
            <a:ext cx="1441367" cy="503761"/>
          </a:xfrm>
          <a:prstGeom prst="roundRect">
            <a:avLst>
              <a:gd name="adj" fmla="val 26958"/>
            </a:avLst>
          </a:prstGeom>
          <a:solidFill>
            <a:srgbClr val="000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15" name="Agrupar 14">
            <a:extLst>
              <a:ext uri="{FF2B5EF4-FFF2-40B4-BE49-F238E27FC236}">
                <a16:creationId xmlns:a16="http://schemas.microsoft.com/office/drawing/2014/main" id="{E71BC2A9-9C29-0609-32CC-F87F688C0E57}"/>
              </a:ext>
            </a:extLst>
          </p:cNvPr>
          <p:cNvGrpSpPr/>
          <p:nvPr/>
        </p:nvGrpSpPr>
        <p:grpSpPr>
          <a:xfrm>
            <a:off x="8031432" y="1369544"/>
            <a:ext cx="1278696" cy="949489"/>
            <a:chOff x="8426928" y="2079651"/>
            <a:chExt cx="904806" cy="671859"/>
          </a:xfrm>
        </p:grpSpPr>
        <p:sp>
          <p:nvSpPr>
            <p:cNvPr id="24" name="Oval 30">
              <a:extLst>
                <a:ext uri="{FF2B5EF4-FFF2-40B4-BE49-F238E27FC236}">
                  <a16:creationId xmlns:a16="http://schemas.microsoft.com/office/drawing/2014/main" id="{6A2C0B26-59BA-2F0A-605C-ABDCDAE0B0A6}"/>
                </a:ext>
              </a:extLst>
            </p:cNvPr>
            <p:cNvSpPr/>
            <p:nvPr/>
          </p:nvSpPr>
          <p:spPr>
            <a:xfrm>
              <a:off x="8553955" y="2079651"/>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5" name="CaixaDeTexto 24">
              <a:extLst>
                <a:ext uri="{FF2B5EF4-FFF2-40B4-BE49-F238E27FC236}">
                  <a16:creationId xmlns:a16="http://schemas.microsoft.com/office/drawing/2014/main" id="{4C43F325-31EB-8998-4040-D2DF281162E7}"/>
                </a:ext>
              </a:extLst>
            </p:cNvPr>
            <p:cNvSpPr txBox="1"/>
            <p:nvPr/>
          </p:nvSpPr>
          <p:spPr>
            <a:xfrm>
              <a:off x="8426928" y="2266192"/>
              <a:ext cx="904806" cy="326674"/>
            </a:xfrm>
            <a:prstGeom prst="rect">
              <a:avLst/>
            </a:prstGeom>
            <a:noFill/>
          </p:spPr>
          <p:txBody>
            <a:bodyPr wrap="square" rtlCol="0">
              <a:spAutoFit/>
            </a:bodyPr>
            <a:lstStyle/>
            <a:p>
              <a:pPr algn="ctr"/>
              <a:r>
                <a:rPr lang="pt-PT" sz="2400" b="1" dirty="0">
                  <a:solidFill>
                    <a:srgbClr val="DBA223"/>
                  </a:solidFill>
                  <a:latin typeface="Arial" panose="020B0604020202020204" pitchFamily="34" charset="0"/>
                </a:rPr>
                <a:t>3</a:t>
              </a:r>
            </a:p>
          </p:txBody>
        </p:sp>
      </p:grpSp>
      <p:grpSp>
        <p:nvGrpSpPr>
          <p:cNvPr id="26" name="Agrupar 25">
            <a:extLst>
              <a:ext uri="{FF2B5EF4-FFF2-40B4-BE49-F238E27FC236}">
                <a16:creationId xmlns:a16="http://schemas.microsoft.com/office/drawing/2014/main" id="{20C8DF2B-ABB5-D5D6-01DF-8A754EB4B354}"/>
              </a:ext>
            </a:extLst>
          </p:cNvPr>
          <p:cNvGrpSpPr/>
          <p:nvPr/>
        </p:nvGrpSpPr>
        <p:grpSpPr>
          <a:xfrm>
            <a:off x="8210950" y="3312891"/>
            <a:ext cx="1278696" cy="949489"/>
            <a:chOff x="8668425" y="1815893"/>
            <a:chExt cx="904806" cy="671859"/>
          </a:xfrm>
        </p:grpSpPr>
        <p:sp>
          <p:nvSpPr>
            <p:cNvPr id="27" name="Oval 33">
              <a:extLst>
                <a:ext uri="{FF2B5EF4-FFF2-40B4-BE49-F238E27FC236}">
                  <a16:creationId xmlns:a16="http://schemas.microsoft.com/office/drawing/2014/main" id="{D47DAF3A-7670-EF21-78F7-CB452A89B2BD}"/>
                </a:ext>
              </a:extLst>
            </p:cNvPr>
            <p:cNvSpPr/>
            <p:nvPr/>
          </p:nvSpPr>
          <p:spPr>
            <a:xfrm>
              <a:off x="8726663" y="1815893"/>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8" name="CaixaDeTexto 27">
              <a:extLst>
                <a:ext uri="{FF2B5EF4-FFF2-40B4-BE49-F238E27FC236}">
                  <a16:creationId xmlns:a16="http://schemas.microsoft.com/office/drawing/2014/main" id="{843B280E-5A1A-0ECD-8956-391ADCE9E6A7}"/>
                </a:ext>
              </a:extLst>
            </p:cNvPr>
            <p:cNvSpPr txBox="1"/>
            <p:nvPr/>
          </p:nvSpPr>
          <p:spPr>
            <a:xfrm>
              <a:off x="8668425" y="2026195"/>
              <a:ext cx="904806" cy="283118"/>
            </a:xfrm>
            <a:prstGeom prst="rect">
              <a:avLst/>
            </a:prstGeom>
            <a:noFill/>
          </p:spPr>
          <p:txBody>
            <a:bodyPr wrap="square" rtlCol="0">
              <a:spAutoFit/>
            </a:bodyPr>
            <a:lstStyle/>
            <a:p>
              <a:pPr algn="ctr"/>
              <a:r>
                <a:rPr lang="pt-PT" sz="2000" b="1" dirty="0">
                  <a:solidFill>
                    <a:srgbClr val="DBA223"/>
                  </a:solidFill>
                  <a:latin typeface="Arial" panose="020B0604020202020204" pitchFamily="34" charset="0"/>
                </a:rPr>
                <a:t>1,1 %</a:t>
              </a:r>
            </a:p>
          </p:txBody>
        </p:sp>
      </p:grpSp>
      <p:sp>
        <p:nvSpPr>
          <p:cNvPr id="29" name="CaixaDeTexto 28">
            <a:extLst>
              <a:ext uri="{FF2B5EF4-FFF2-40B4-BE49-F238E27FC236}">
                <a16:creationId xmlns:a16="http://schemas.microsoft.com/office/drawing/2014/main" id="{7E69A9F8-1E88-81CF-F5A3-D370FAE8B669}"/>
              </a:ext>
            </a:extLst>
          </p:cNvPr>
          <p:cNvSpPr txBox="1"/>
          <p:nvPr/>
        </p:nvSpPr>
        <p:spPr>
          <a:xfrm>
            <a:off x="9556848" y="5254516"/>
            <a:ext cx="1353881" cy="338554"/>
          </a:xfrm>
          <a:prstGeom prst="rect">
            <a:avLst/>
          </a:prstGeom>
          <a:noFill/>
        </p:spPr>
        <p:txBody>
          <a:bodyPr wrap="square" rtlCol="0">
            <a:spAutoFit/>
          </a:bodyPr>
          <a:lstStyle/>
          <a:p>
            <a:r>
              <a:rPr lang="pt-PT" sz="1600" b="1" dirty="0">
                <a:solidFill>
                  <a:srgbClr val="DBA223"/>
                </a:solidFill>
                <a:latin typeface="Arial" panose="020B0604020202020204" pitchFamily="34" charset="0"/>
              </a:rPr>
              <a:t>49 ÓBITOS</a:t>
            </a:r>
          </a:p>
        </p:txBody>
      </p:sp>
      <p:sp>
        <p:nvSpPr>
          <p:cNvPr id="31" name="CaixaDeTexto 30">
            <a:extLst>
              <a:ext uri="{FF2B5EF4-FFF2-40B4-BE49-F238E27FC236}">
                <a16:creationId xmlns:a16="http://schemas.microsoft.com/office/drawing/2014/main" id="{7E927EC1-19DB-0376-69CC-697684F952A8}"/>
              </a:ext>
            </a:extLst>
          </p:cNvPr>
          <p:cNvSpPr txBox="1"/>
          <p:nvPr/>
        </p:nvSpPr>
        <p:spPr>
          <a:xfrm>
            <a:off x="9082936" y="2010431"/>
            <a:ext cx="2772887" cy="523220"/>
          </a:xfrm>
          <a:prstGeom prst="rect">
            <a:avLst/>
          </a:prstGeom>
          <a:noFill/>
        </p:spPr>
        <p:txBody>
          <a:bodyPr wrap="square" rtlCol="0">
            <a:spAutoFit/>
          </a:bodyPr>
          <a:lstStyle/>
          <a:p>
            <a:r>
              <a:rPr lang="pt-PT" sz="1400" b="1" dirty="0">
                <a:solidFill>
                  <a:srgbClr val="000000"/>
                </a:solidFill>
                <a:latin typeface="Arial" panose="020B0604020202020204" pitchFamily="34" charset="0"/>
              </a:rPr>
              <a:t>Das mortes ocorreram nos primeiros 90 dias</a:t>
            </a:r>
          </a:p>
        </p:txBody>
      </p:sp>
      <p:sp>
        <p:nvSpPr>
          <p:cNvPr id="32" name="CaixaDeTexto 31">
            <a:extLst>
              <a:ext uri="{FF2B5EF4-FFF2-40B4-BE49-F238E27FC236}">
                <a16:creationId xmlns:a16="http://schemas.microsoft.com/office/drawing/2014/main" id="{8BFDA945-3149-A56C-1D19-6815223EFE54}"/>
              </a:ext>
            </a:extLst>
          </p:cNvPr>
          <p:cNvSpPr txBox="1"/>
          <p:nvPr/>
        </p:nvSpPr>
        <p:spPr>
          <a:xfrm>
            <a:off x="9168705" y="4091473"/>
            <a:ext cx="2575561" cy="523220"/>
          </a:xfrm>
          <a:prstGeom prst="rect">
            <a:avLst/>
          </a:prstGeom>
          <a:noFill/>
        </p:spPr>
        <p:txBody>
          <a:bodyPr wrap="square" rtlCol="0">
            <a:spAutoFit/>
          </a:bodyPr>
          <a:lstStyle/>
          <a:p>
            <a:r>
              <a:rPr lang="pt-PT" sz="1400" b="1" dirty="0">
                <a:solidFill>
                  <a:srgbClr val="000000"/>
                </a:solidFill>
                <a:latin typeface="Arial" panose="020B0604020202020204" pitchFamily="34" charset="0"/>
              </a:rPr>
              <a:t>Mortalidade nos primeiros 90 dias</a:t>
            </a:r>
          </a:p>
        </p:txBody>
      </p:sp>
    </p:spTree>
    <p:extLst>
      <p:ext uri="{BB962C8B-B14F-4D97-AF65-F5344CB8AC3E}">
        <p14:creationId xmlns:p14="http://schemas.microsoft.com/office/powerpoint/2010/main" val="3656635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1F591-8F1C-550B-C34B-D492DB048B64}"/>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43EF1E31-CD8E-BC2D-EC41-9CF18C4D69BF}"/>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42</a:t>
            </a:fld>
            <a:endParaRPr lang="ru-RU" dirty="0">
              <a:solidFill>
                <a:schemeClr val="bg1"/>
              </a:solidFill>
            </a:endParaRPr>
          </a:p>
        </p:txBody>
      </p:sp>
      <p:pic>
        <p:nvPicPr>
          <p:cNvPr id="5" name="Gráfico 4">
            <a:extLst>
              <a:ext uri="{FF2B5EF4-FFF2-40B4-BE49-F238E27FC236}">
                <a16:creationId xmlns:a16="http://schemas.microsoft.com/office/drawing/2014/main" id="{93039100-BD68-2B7E-0C4A-BCE6EFE49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87FC5D09-57EA-CFF4-457F-55B7CED76BA4}"/>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986894BB-DCE1-19A1-7496-E0DC13D9B66C}"/>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graphicFrame>
        <p:nvGraphicFramePr>
          <p:cNvPr id="6" name="Object 23">
            <a:extLst>
              <a:ext uri="{FF2B5EF4-FFF2-40B4-BE49-F238E27FC236}">
                <a16:creationId xmlns:a16="http://schemas.microsoft.com/office/drawing/2014/main" id="{E7AB108E-8990-CEF3-4F93-2119043320AD}"/>
              </a:ext>
            </a:extLst>
          </p:cNvPr>
          <p:cNvGraphicFramePr>
            <a:graphicFrameLocks noChangeAspect="1"/>
          </p:cNvGraphicFramePr>
          <p:nvPr/>
        </p:nvGraphicFramePr>
        <p:xfrm>
          <a:off x="-1287848" y="788032"/>
          <a:ext cx="11086401" cy="6069968"/>
        </p:xfrm>
        <a:graphic>
          <a:graphicData uri="http://schemas.openxmlformats.org/drawingml/2006/chart">
            <c:chart xmlns:c="http://schemas.openxmlformats.org/drawingml/2006/chart" xmlns:r="http://schemas.openxmlformats.org/officeDocument/2006/relationships" r:id="rId5"/>
          </a:graphicData>
        </a:graphic>
      </p:graphicFrame>
      <p:sp>
        <p:nvSpPr>
          <p:cNvPr id="7" name="Retângulo 6">
            <a:extLst>
              <a:ext uri="{FF2B5EF4-FFF2-40B4-BE49-F238E27FC236}">
                <a16:creationId xmlns:a16="http://schemas.microsoft.com/office/drawing/2014/main" id="{F92782D7-FFEF-0F90-C89F-5348B315EC84}"/>
              </a:ext>
            </a:extLst>
          </p:cNvPr>
          <p:cNvSpPr/>
          <p:nvPr/>
        </p:nvSpPr>
        <p:spPr>
          <a:xfrm>
            <a:off x="-1" y="184170"/>
            <a:ext cx="8090899"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a:latin typeface="Arial" panose="020B0604020202020204" pitchFamily="34" charset="0"/>
              </a:rPr>
              <a:t>MOVIMENTO DE DOENTES E TAXA DE MORTALIDADE EM TMC 2025</a:t>
            </a:r>
          </a:p>
        </p:txBody>
      </p:sp>
      <p:sp>
        <p:nvSpPr>
          <p:cNvPr id="11" name="CaixaDeTexto 10">
            <a:extLst>
              <a:ext uri="{FF2B5EF4-FFF2-40B4-BE49-F238E27FC236}">
                <a16:creationId xmlns:a16="http://schemas.microsoft.com/office/drawing/2014/main" id="{EDFD53EF-3DC9-F500-8270-A6B325FF7033}"/>
              </a:ext>
            </a:extLst>
          </p:cNvPr>
          <p:cNvSpPr txBox="1"/>
          <p:nvPr/>
        </p:nvSpPr>
        <p:spPr>
          <a:xfrm>
            <a:off x="3994199" y="5314270"/>
            <a:ext cx="4203602" cy="584775"/>
          </a:xfrm>
          <a:prstGeom prst="rect">
            <a:avLst/>
          </a:prstGeom>
          <a:noFill/>
        </p:spPr>
        <p:txBody>
          <a:bodyPr wrap="square" rtlCol="0">
            <a:spAutoFit/>
          </a:bodyPr>
          <a:lstStyle/>
          <a:p>
            <a:pPr algn="ctr"/>
            <a:r>
              <a:rPr lang="pt-PT" sz="1600" b="1" dirty="0">
                <a:solidFill>
                  <a:schemeClr val="bg1"/>
                </a:solidFill>
                <a:latin typeface="Arial" panose="020B0604020202020204" pitchFamily="34" charset="0"/>
              </a:rPr>
              <a:t>TAXA DE MORTALIDADE = 40,3%</a:t>
            </a:r>
          </a:p>
          <a:p>
            <a:pPr algn="ctr"/>
            <a:r>
              <a:rPr lang="pt-PT" sz="1600" b="1" dirty="0">
                <a:solidFill>
                  <a:schemeClr val="bg1"/>
                </a:solidFill>
                <a:latin typeface="Arial" panose="020B0604020202020204" pitchFamily="34" charset="0"/>
              </a:rPr>
              <a:t>Tempo médio de seguimento (dias) - 122</a:t>
            </a:r>
          </a:p>
        </p:txBody>
      </p:sp>
      <p:pic>
        <p:nvPicPr>
          <p:cNvPr id="3" name="Imagem 2" descr="Logotipo, nome da empresa&#10;&#10;O conteúdo gerado por IA pode estar incorreto.">
            <a:extLst>
              <a:ext uri="{FF2B5EF4-FFF2-40B4-BE49-F238E27FC236}">
                <a16:creationId xmlns:a16="http://schemas.microsoft.com/office/drawing/2014/main" id="{79427DC0-1081-56BE-29FE-3E75C3E16F10}"/>
              </a:ext>
            </a:extLst>
          </p:cNvPr>
          <p:cNvPicPr>
            <a:picLocks noChangeAspect="1"/>
          </p:cNvPicPr>
          <p:nvPr/>
        </p:nvPicPr>
        <p:blipFill>
          <a:blip r:embed="rId6">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graphicFrame>
        <p:nvGraphicFramePr>
          <p:cNvPr id="13" name="Diagrama 12">
            <a:extLst>
              <a:ext uri="{FF2B5EF4-FFF2-40B4-BE49-F238E27FC236}">
                <a16:creationId xmlns:a16="http://schemas.microsoft.com/office/drawing/2014/main" id="{B001C40F-D0DE-DE86-DBF9-72DA5384A3B6}"/>
              </a:ext>
            </a:extLst>
          </p:cNvPr>
          <p:cNvGraphicFramePr/>
          <p:nvPr>
            <p:extLst>
              <p:ext uri="{D42A27DB-BD31-4B8C-83A1-F6EECF244321}">
                <p14:modId xmlns:p14="http://schemas.microsoft.com/office/powerpoint/2010/main" val="353091222"/>
              </p:ext>
            </p:extLst>
          </p:nvPr>
        </p:nvGraphicFramePr>
        <p:xfrm>
          <a:off x="832104" y="878355"/>
          <a:ext cx="10527792" cy="44359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tângulo: Cantos Arredondados 14">
            <a:extLst>
              <a:ext uri="{FF2B5EF4-FFF2-40B4-BE49-F238E27FC236}">
                <a16:creationId xmlns:a16="http://schemas.microsoft.com/office/drawing/2014/main" id="{39B52227-B0F4-CD87-2EDD-B6F89F7796D2}"/>
              </a:ext>
            </a:extLst>
          </p:cNvPr>
          <p:cNvSpPr/>
          <p:nvPr/>
        </p:nvSpPr>
        <p:spPr>
          <a:xfrm>
            <a:off x="4100052" y="5396993"/>
            <a:ext cx="4296696" cy="681549"/>
          </a:xfrm>
          <a:prstGeom prst="roundRect">
            <a:avLst>
              <a:gd name="adj" fmla="val 26958"/>
            </a:avLst>
          </a:prstGeom>
          <a:solidFill>
            <a:schemeClr val="accent2"/>
          </a:solidFill>
          <a:ln>
            <a:noFill/>
          </a:ln>
          <a:effectLst>
            <a:outerShdw blurRad="63500" sx="102000" sy="102000" algn="ctr" rotWithShape="0">
              <a:prstClr val="black">
                <a:alpha val="1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6" name="CaixaDeTexto 15">
            <a:extLst>
              <a:ext uri="{FF2B5EF4-FFF2-40B4-BE49-F238E27FC236}">
                <a16:creationId xmlns:a16="http://schemas.microsoft.com/office/drawing/2014/main" id="{BFE323D6-BF7F-B7D6-44E3-71DF08896334}"/>
              </a:ext>
            </a:extLst>
          </p:cNvPr>
          <p:cNvSpPr txBox="1"/>
          <p:nvPr/>
        </p:nvSpPr>
        <p:spPr>
          <a:xfrm>
            <a:off x="4042270" y="5466670"/>
            <a:ext cx="4356002" cy="584775"/>
          </a:xfrm>
          <a:prstGeom prst="rect">
            <a:avLst/>
          </a:prstGeom>
          <a:noFill/>
        </p:spPr>
        <p:txBody>
          <a:bodyPr wrap="square" rtlCol="0">
            <a:spAutoFit/>
          </a:bodyPr>
          <a:lstStyle/>
          <a:p>
            <a:pPr algn="ctr"/>
            <a:r>
              <a:rPr lang="pt-PT" sz="1600" b="1" dirty="0">
                <a:solidFill>
                  <a:schemeClr val="bg1"/>
                </a:solidFill>
                <a:latin typeface="Arial" panose="020B0604020202020204" pitchFamily="34" charset="0"/>
              </a:rPr>
              <a:t>TAXA DE MORTALIDADE = 45%</a:t>
            </a:r>
          </a:p>
          <a:p>
            <a:pPr algn="ctr"/>
            <a:r>
              <a:rPr lang="pt-PT" sz="1600" b="1" dirty="0">
                <a:solidFill>
                  <a:schemeClr val="bg1"/>
                </a:solidFill>
                <a:latin typeface="Arial" panose="020B0604020202020204" pitchFamily="34" charset="0"/>
              </a:rPr>
              <a:t>Tempo médio de seguimento (dias) – 161,1</a:t>
            </a:r>
          </a:p>
        </p:txBody>
      </p:sp>
    </p:spTree>
    <p:extLst>
      <p:ext uri="{BB962C8B-B14F-4D97-AF65-F5344CB8AC3E}">
        <p14:creationId xmlns:p14="http://schemas.microsoft.com/office/powerpoint/2010/main" val="2260604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1F591-8F1C-550B-C34B-D492DB048B64}"/>
            </a:ext>
          </a:extLst>
        </p:cNvPr>
        <p:cNvGrpSpPr/>
        <p:nvPr/>
      </p:nvGrpSpPr>
      <p:grpSpPr>
        <a:xfrm>
          <a:off x="0" y="0"/>
          <a:ext cx="0" cy="0"/>
          <a:chOff x="0" y="0"/>
          <a:chExt cx="0" cy="0"/>
        </a:xfrm>
      </p:grpSpPr>
      <p:sp>
        <p:nvSpPr>
          <p:cNvPr id="2" name="Marcador de Posição do Número do Diapositivo 1">
            <a:extLst>
              <a:ext uri="{FF2B5EF4-FFF2-40B4-BE49-F238E27FC236}">
                <a16:creationId xmlns:a16="http://schemas.microsoft.com/office/drawing/2014/main" id="{43EF1E31-CD8E-BC2D-EC41-9CF18C4D69BF}"/>
              </a:ext>
            </a:extLst>
          </p:cNvPr>
          <p:cNvSpPr>
            <a:spLocks noGrp="1"/>
          </p:cNvSpPr>
          <p:nvPr>
            <p:ph type="sldNum" sz="quarter" idx="12"/>
          </p:nvPr>
        </p:nvSpPr>
        <p:spPr>
          <a:xfrm>
            <a:off x="10962968" y="6404824"/>
            <a:ext cx="396928" cy="365125"/>
          </a:xfrm>
        </p:spPr>
        <p:txBody>
          <a:bodyPr/>
          <a:lstStyle/>
          <a:p>
            <a:fld id="{C4730313-29A6-4D5B-A27A-B362436FA5D8}" type="slidenum">
              <a:rPr lang="ru-RU" smtClean="0">
                <a:solidFill>
                  <a:schemeClr val="bg1"/>
                </a:solidFill>
              </a:rPr>
              <a:t>43</a:t>
            </a:fld>
            <a:endParaRPr lang="ru-RU" dirty="0">
              <a:solidFill>
                <a:schemeClr val="bg1"/>
              </a:solidFill>
            </a:endParaRPr>
          </a:p>
        </p:txBody>
      </p:sp>
      <p:pic>
        <p:nvPicPr>
          <p:cNvPr id="5" name="Gráfico 4">
            <a:extLst>
              <a:ext uri="{FF2B5EF4-FFF2-40B4-BE49-F238E27FC236}">
                <a16:creationId xmlns:a16="http://schemas.microsoft.com/office/drawing/2014/main" id="{93039100-BD68-2B7E-0C4A-BCE6EFE49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87FC5D09-57EA-CFF4-457F-55B7CED76BA4}"/>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34" name="CaixaDeTexto 33">
            <a:extLst>
              <a:ext uri="{FF2B5EF4-FFF2-40B4-BE49-F238E27FC236}">
                <a16:creationId xmlns:a16="http://schemas.microsoft.com/office/drawing/2014/main" id="{986894BB-DCE1-19A1-7496-E0DC13D9B66C}"/>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graphicFrame>
        <p:nvGraphicFramePr>
          <p:cNvPr id="6" name="Object 23">
            <a:extLst>
              <a:ext uri="{FF2B5EF4-FFF2-40B4-BE49-F238E27FC236}">
                <a16:creationId xmlns:a16="http://schemas.microsoft.com/office/drawing/2014/main" id="{E7AB108E-8990-CEF3-4F93-2119043320AD}"/>
              </a:ext>
            </a:extLst>
          </p:cNvPr>
          <p:cNvGraphicFramePr>
            <a:graphicFrameLocks noChangeAspect="1"/>
          </p:cNvGraphicFramePr>
          <p:nvPr/>
        </p:nvGraphicFramePr>
        <p:xfrm>
          <a:off x="-1287848" y="788032"/>
          <a:ext cx="11086401" cy="6069968"/>
        </p:xfrm>
        <a:graphic>
          <a:graphicData uri="http://schemas.openxmlformats.org/drawingml/2006/chart">
            <c:chart xmlns:c="http://schemas.openxmlformats.org/drawingml/2006/chart" xmlns:r="http://schemas.openxmlformats.org/officeDocument/2006/relationships" r:id="rId5"/>
          </a:graphicData>
        </a:graphic>
      </p:graphicFrame>
      <p:sp>
        <p:nvSpPr>
          <p:cNvPr id="8" name="Retângulo 7">
            <a:extLst>
              <a:ext uri="{FF2B5EF4-FFF2-40B4-BE49-F238E27FC236}">
                <a16:creationId xmlns:a16="http://schemas.microsoft.com/office/drawing/2014/main" id="{994CC202-5E85-4F9F-2466-DBE8526BB508}"/>
              </a:ext>
            </a:extLst>
          </p:cNvPr>
          <p:cNvSpPr/>
          <p:nvPr/>
        </p:nvSpPr>
        <p:spPr>
          <a:xfrm>
            <a:off x="0" y="184170"/>
            <a:ext cx="6319778"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dirty="0">
                <a:latin typeface="Arial" panose="020B0604020202020204" pitchFamily="34" charset="0"/>
              </a:rPr>
              <a:t>CAUSAS DE MORTE EM TMC 2025</a:t>
            </a:r>
          </a:p>
        </p:txBody>
      </p:sp>
      <p:graphicFrame>
        <p:nvGraphicFramePr>
          <p:cNvPr id="9" name="Object 23">
            <a:extLst>
              <a:ext uri="{FF2B5EF4-FFF2-40B4-BE49-F238E27FC236}">
                <a16:creationId xmlns:a16="http://schemas.microsoft.com/office/drawing/2014/main" id="{019243D1-CC1C-2066-501F-7F808D9E238D}"/>
              </a:ext>
            </a:extLst>
          </p:cNvPr>
          <p:cNvGraphicFramePr>
            <a:graphicFrameLocks noChangeAspect="1"/>
          </p:cNvGraphicFramePr>
          <p:nvPr>
            <p:extLst>
              <p:ext uri="{D42A27DB-BD31-4B8C-83A1-F6EECF244321}">
                <p14:modId xmlns:p14="http://schemas.microsoft.com/office/powerpoint/2010/main" val="1219045081"/>
              </p:ext>
            </p:extLst>
          </p:nvPr>
        </p:nvGraphicFramePr>
        <p:xfrm>
          <a:off x="688975" y="1557338"/>
          <a:ext cx="10872788" cy="4670425"/>
        </p:xfrm>
        <a:graphic>
          <a:graphicData uri="http://schemas.openxmlformats.org/drawingml/2006/chart">
            <c:chart xmlns:c="http://schemas.openxmlformats.org/drawingml/2006/chart" xmlns:r="http://schemas.openxmlformats.org/officeDocument/2006/relationships" r:id="rId6"/>
          </a:graphicData>
        </a:graphic>
      </p:graphicFrame>
      <p:pic>
        <p:nvPicPr>
          <p:cNvPr id="3" name="Imagem 2" descr="Logotipo, nome da empresa&#10;&#10;O conteúdo gerado por IA pode estar incorreto.">
            <a:extLst>
              <a:ext uri="{FF2B5EF4-FFF2-40B4-BE49-F238E27FC236}">
                <a16:creationId xmlns:a16="http://schemas.microsoft.com/office/drawing/2014/main" id="{B6C1499A-23DE-12C8-CDFF-02F342269C01}"/>
              </a:ext>
            </a:extLst>
          </p:cNvPr>
          <p:cNvPicPr>
            <a:picLocks noChangeAspect="1"/>
          </p:cNvPicPr>
          <p:nvPr/>
        </p:nvPicPr>
        <p:blipFill>
          <a:blip r:embed="rId7">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graphicFrame>
        <p:nvGraphicFramePr>
          <p:cNvPr id="4" name="Object 23">
            <a:extLst>
              <a:ext uri="{FF2B5EF4-FFF2-40B4-BE49-F238E27FC236}">
                <a16:creationId xmlns:a16="http://schemas.microsoft.com/office/drawing/2014/main" id="{34158EDD-3563-C0DA-5B91-529BF5AA0668}"/>
              </a:ext>
            </a:extLst>
          </p:cNvPr>
          <p:cNvGraphicFramePr>
            <a:graphicFrameLocks noChangeAspect="1"/>
          </p:cNvGraphicFramePr>
          <p:nvPr>
            <p:extLst>
              <p:ext uri="{D42A27DB-BD31-4B8C-83A1-F6EECF244321}">
                <p14:modId xmlns:p14="http://schemas.microsoft.com/office/powerpoint/2010/main" val="2645771939"/>
              </p:ext>
            </p:extLst>
          </p:nvPr>
        </p:nvGraphicFramePr>
        <p:xfrm>
          <a:off x="688975" y="1557338"/>
          <a:ext cx="10872788" cy="4670425"/>
        </p:xfrm>
        <a:graphic>
          <a:graphicData uri="http://schemas.openxmlformats.org/drawingml/2006/chart">
            <c:chart xmlns:c="http://schemas.openxmlformats.org/drawingml/2006/chart" xmlns:r="http://schemas.openxmlformats.org/officeDocument/2006/relationships" r:id="rId8"/>
          </a:graphicData>
        </a:graphic>
      </p:graphicFrame>
      <p:sp>
        <p:nvSpPr>
          <p:cNvPr id="7" name="Text Box 4">
            <a:extLst>
              <a:ext uri="{FF2B5EF4-FFF2-40B4-BE49-F238E27FC236}">
                <a16:creationId xmlns:a16="http://schemas.microsoft.com/office/drawing/2014/main" id="{0D5B94B7-4495-A331-27FE-B8D30723EB54}"/>
              </a:ext>
            </a:extLst>
          </p:cNvPr>
          <p:cNvSpPr txBox="1">
            <a:spLocks noChangeArrowheads="1"/>
          </p:cNvSpPr>
          <p:nvPr/>
        </p:nvSpPr>
        <p:spPr bwMode="auto">
          <a:xfrm>
            <a:off x="1214120" y="3195638"/>
            <a:ext cx="1031990" cy="307777"/>
          </a:xfrm>
          <a:prstGeom prst="rect">
            <a:avLst/>
          </a:prstGeom>
          <a:solidFill>
            <a:srgbClr val="0070C0"/>
          </a:solidFill>
          <a:ln>
            <a:noFill/>
            <a:headEnd/>
            <a:tailEnd/>
          </a:ln>
        </p:spPr>
        <p:style>
          <a:lnRef idx="3">
            <a:schemeClr val="lt1"/>
          </a:lnRef>
          <a:fillRef idx="1">
            <a:schemeClr val="accent3"/>
          </a:fillRef>
          <a:effectRef idx="1">
            <a:schemeClr val="accent3"/>
          </a:effectRef>
          <a:fontRef idx="minor">
            <a:schemeClr val="lt1"/>
          </a:fontRef>
        </p:style>
        <p:txBody>
          <a:bodyPr wrap="square">
            <a:spAutoFit/>
            <a:flatTx/>
          </a:bodyPr>
          <a:lstStyle/>
          <a:p>
            <a:pPr algn="ctr" eaLnBrk="1" fontAlgn="auto" hangingPunct="1">
              <a:spcBef>
                <a:spcPts val="0"/>
              </a:spcBef>
              <a:spcAft>
                <a:spcPts val="0"/>
              </a:spcAft>
              <a:defRPr/>
            </a:pPr>
            <a:r>
              <a:rPr lang="pt-PT" sz="1400" b="1" dirty="0">
                <a:solidFill>
                  <a:prstClr val="white"/>
                </a:solidFill>
                <a:latin typeface="Arial" charset="0"/>
              </a:rPr>
              <a:t>N = 115</a:t>
            </a:r>
          </a:p>
        </p:txBody>
      </p:sp>
    </p:spTree>
    <p:extLst>
      <p:ext uri="{BB962C8B-B14F-4D97-AF65-F5344CB8AC3E}">
        <p14:creationId xmlns:p14="http://schemas.microsoft.com/office/powerpoint/2010/main" val="1476160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35EA5-BED1-4D71-28E8-EEBEDE93AE6C}"/>
            </a:ext>
          </a:extLst>
        </p:cNvPr>
        <p:cNvGrpSpPr/>
        <p:nvPr/>
      </p:nvGrpSpPr>
      <p:grpSpPr>
        <a:xfrm>
          <a:off x="0" y="0"/>
          <a:ext cx="0" cy="0"/>
          <a:chOff x="0" y="0"/>
          <a:chExt cx="0" cy="0"/>
        </a:xfrm>
      </p:grpSpPr>
      <p:sp>
        <p:nvSpPr>
          <p:cNvPr id="4" name="Marcador de Posição do Número do Diapositivo 3">
            <a:extLst>
              <a:ext uri="{FF2B5EF4-FFF2-40B4-BE49-F238E27FC236}">
                <a16:creationId xmlns:a16="http://schemas.microsoft.com/office/drawing/2014/main" id="{920D5F44-302D-85B3-B9F9-32D84F208A38}"/>
              </a:ext>
            </a:extLst>
          </p:cNvPr>
          <p:cNvSpPr>
            <a:spLocks noGrp="1"/>
          </p:cNvSpPr>
          <p:nvPr>
            <p:ph type="sldNum" sz="quarter" idx="12"/>
          </p:nvPr>
        </p:nvSpPr>
        <p:spPr/>
        <p:txBody>
          <a:bodyPr/>
          <a:lstStyle/>
          <a:p>
            <a:fld id="{C4730313-29A6-4D5B-A27A-B362436FA5D8}" type="slidenum">
              <a:rPr lang="ru-RU" smtClean="0"/>
              <a:t>44</a:t>
            </a:fld>
            <a:endParaRPr lang="ru-RU"/>
          </a:p>
        </p:txBody>
      </p:sp>
      <p:sp>
        <p:nvSpPr>
          <p:cNvPr id="15" name="Retângulo 14">
            <a:extLst>
              <a:ext uri="{FF2B5EF4-FFF2-40B4-BE49-F238E27FC236}">
                <a16:creationId xmlns:a16="http://schemas.microsoft.com/office/drawing/2014/main" id="{DD7EA8A8-AC46-3F65-27B0-342771F94301}"/>
              </a:ext>
            </a:extLst>
          </p:cNvPr>
          <p:cNvSpPr/>
          <p:nvPr/>
        </p:nvSpPr>
        <p:spPr>
          <a:xfrm>
            <a:off x="1" y="5833641"/>
            <a:ext cx="12192000" cy="1021557"/>
          </a:xfrm>
          <a:prstGeom prst="rect">
            <a:avLst/>
          </a:prstGeom>
          <a:solidFill>
            <a:srgbClr val="831D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6" name="CaixaDeTexto 15">
            <a:extLst>
              <a:ext uri="{FF2B5EF4-FFF2-40B4-BE49-F238E27FC236}">
                <a16:creationId xmlns:a16="http://schemas.microsoft.com/office/drawing/2014/main" id="{5068638A-8DEE-26C1-F83C-9A66C379FDDD}"/>
              </a:ext>
            </a:extLst>
          </p:cNvPr>
          <p:cNvSpPr txBox="1"/>
          <p:nvPr/>
        </p:nvSpPr>
        <p:spPr>
          <a:xfrm>
            <a:off x="585830" y="46728"/>
            <a:ext cx="7194566" cy="646331"/>
          </a:xfrm>
          <a:prstGeom prst="rect">
            <a:avLst/>
          </a:prstGeom>
          <a:noFill/>
        </p:spPr>
        <p:txBody>
          <a:bodyPr wrap="square" rtlCol="0">
            <a:spAutoFit/>
          </a:bodyPr>
          <a:lstStyle/>
          <a:p>
            <a:r>
              <a:rPr lang="pt-PT" sz="3600" dirty="0">
                <a:solidFill>
                  <a:srgbClr val="831D1C"/>
                </a:solidFill>
                <a:latin typeface="Montserrat SemiBold" panose="00000700000000000000" pitchFamily="50" charset="0"/>
              </a:rPr>
              <a:t>PRINCIPAIS CONCLUSÕES</a:t>
            </a:r>
          </a:p>
        </p:txBody>
      </p:sp>
      <p:pic>
        <p:nvPicPr>
          <p:cNvPr id="5" name="Gráfico 4">
            <a:extLst>
              <a:ext uri="{FF2B5EF4-FFF2-40B4-BE49-F238E27FC236}">
                <a16:creationId xmlns:a16="http://schemas.microsoft.com/office/drawing/2014/main" id="{10BBCD85-3F8A-DB97-D744-19307F223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1368" y="6025842"/>
            <a:ext cx="2318796" cy="637152"/>
          </a:xfrm>
          <a:prstGeom prst="rect">
            <a:avLst/>
          </a:prstGeom>
        </p:spPr>
      </p:pic>
      <p:sp>
        <p:nvSpPr>
          <p:cNvPr id="30" name="CaixaDeTexto 4">
            <a:extLst>
              <a:ext uri="{FF2B5EF4-FFF2-40B4-BE49-F238E27FC236}">
                <a16:creationId xmlns:a16="http://schemas.microsoft.com/office/drawing/2014/main" id="{37DEF846-2D4A-5EAA-7536-7B23F26E967D}"/>
              </a:ext>
            </a:extLst>
          </p:cNvPr>
          <p:cNvSpPr txBox="1">
            <a:spLocks noChangeArrowheads="1"/>
          </p:cNvSpPr>
          <p:nvPr/>
        </p:nvSpPr>
        <p:spPr bwMode="auto">
          <a:xfrm>
            <a:off x="83380" y="689555"/>
            <a:ext cx="9354643" cy="514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Clr>
                <a:srgbClr val="EA817F"/>
              </a:buClr>
              <a:buFont typeface="Arial" panose="020B0604020202020204" pitchFamily="34" charset="0"/>
              <a:buChar char="•"/>
              <a:defRPr sz="2800">
                <a:solidFill>
                  <a:srgbClr val="404040"/>
                </a:solidFill>
                <a:latin typeface="Calibri" panose="020F0502020204030204" pitchFamily="34" charset="0"/>
              </a:defRPr>
            </a:lvl1pPr>
            <a:lvl2pPr marL="742950" indent="-285750">
              <a:lnSpc>
                <a:spcPct val="90000"/>
              </a:lnSpc>
              <a:spcBef>
                <a:spcPts val="500"/>
              </a:spcBef>
              <a:buClr>
                <a:srgbClr val="EA817F"/>
              </a:buClr>
              <a:buFont typeface="Arial" panose="020B0604020202020204" pitchFamily="34" charset="0"/>
              <a:buChar char="•"/>
              <a:defRPr sz="2400">
                <a:solidFill>
                  <a:srgbClr val="404040"/>
                </a:solidFill>
                <a:latin typeface="Calibri" panose="020F0502020204030204" pitchFamily="34" charset="0"/>
              </a:defRPr>
            </a:lvl2pPr>
            <a:lvl3pPr marL="1143000" indent="-228600">
              <a:lnSpc>
                <a:spcPct val="90000"/>
              </a:lnSpc>
              <a:spcBef>
                <a:spcPts val="500"/>
              </a:spcBef>
              <a:buClr>
                <a:srgbClr val="EA817F"/>
              </a:buClr>
              <a:buFont typeface="Arial" panose="020B0604020202020204" pitchFamily="34" charset="0"/>
              <a:buChar char="•"/>
              <a:defRPr sz="2000">
                <a:solidFill>
                  <a:srgbClr val="404040"/>
                </a:solidFill>
                <a:latin typeface="Calibri" panose="020F0502020204030204" pitchFamily="34" charset="0"/>
              </a:defRPr>
            </a:lvl3pPr>
            <a:lvl4pPr marL="1600200" indent="-228600">
              <a:lnSpc>
                <a:spcPct val="90000"/>
              </a:lnSpc>
              <a:spcBef>
                <a:spcPts val="500"/>
              </a:spcBef>
              <a:buClr>
                <a:srgbClr val="EA817F"/>
              </a:buClr>
              <a:buFont typeface="Arial" panose="020B0604020202020204" pitchFamily="34" charset="0"/>
              <a:buChar char="•"/>
              <a:defRPr>
                <a:solidFill>
                  <a:srgbClr val="404040"/>
                </a:solidFill>
                <a:latin typeface="Calibri" panose="020F0502020204030204" pitchFamily="34" charset="0"/>
              </a:defRPr>
            </a:lvl4pPr>
            <a:lvl5pPr marL="2057400" indent="-228600">
              <a:lnSpc>
                <a:spcPct val="90000"/>
              </a:lnSpc>
              <a:spcBef>
                <a:spcPts val="500"/>
              </a:spcBef>
              <a:buClr>
                <a:srgbClr val="EA817F"/>
              </a:buClr>
              <a:buFont typeface="Arial" panose="020B0604020202020204" pitchFamily="34" charset="0"/>
              <a:buChar char="•"/>
              <a:defRPr>
                <a:solidFill>
                  <a:srgbClr val="404040"/>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9pPr>
          </a:lstStyle>
          <a:p>
            <a:pPr>
              <a:lnSpc>
                <a:spcPct val="100000"/>
              </a:lnSpc>
              <a:spcBef>
                <a:spcPct val="0"/>
              </a:spcBef>
              <a:buClrTx/>
              <a:buFont typeface="Wingdings" panose="05000000000000000000" pitchFamily="2" charset="2"/>
              <a:buChar char="ü"/>
            </a:pPr>
            <a:r>
              <a:rPr lang="pt-PT" altLang="pt-PT" sz="1500" dirty="0">
                <a:solidFill>
                  <a:srgbClr val="000000"/>
                </a:solidFill>
                <a:latin typeface="Arial" panose="020B0604020202020204" pitchFamily="34" charset="0"/>
              </a:rPr>
              <a:t>A incidência de novos doentes a iniciar diálise diminuíu 1,5 % em relação a 2024 </a:t>
            </a:r>
          </a:p>
          <a:p>
            <a:pPr>
              <a:lnSpc>
                <a:spcPct val="100000"/>
              </a:lnSpc>
              <a:spcBef>
                <a:spcPct val="0"/>
              </a:spcBef>
              <a:buClrTx/>
              <a:buFont typeface="Wingdings" panose="05000000000000000000" pitchFamily="2" charset="2"/>
              <a:buChar char="ü"/>
            </a:pPr>
            <a:endParaRPr lang="pt-PT" altLang="pt-PT" sz="1500" dirty="0">
              <a:solidFill>
                <a:srgbClr val="000000"/>
              </a:solidFill>
              <a:latin typeface="Arial" panose="020B0604020202020204" pitchFamily="34" charset="0"/>
            </a:endParaRPr>
          </a:p>
          <a:p>
            <a:pPr>
              <a:lnSpc>
                <a:spcPct val="100000"/>
              </a:lnSpc>
              <a:spcBef>
                <a:spcPct val="0"/>
              </a:spcBef>
              <a:buClrTx/>
              <a:buFont typeface="Wingdings" panose="05000000000000000000" pitchFamily="2" charset="2"/>
              <a:buChar char="ü"/>
            </a:pPr>
            <a:r>
              <a:rPr lang="pt-PT" altLang="pt-PT" sz="1500" dirty="0">
                <a:solidFill>
                  <a:srgbClr val="000000"/>
                </a:solidFill>
                <a:latin typeface="Arial" panose="020B0604020202020204" pitchFamily="34" charset="0"/>
              </a:rPr>
              <a:t>Incidência de novos doentes a iniciar TSFR é elevada - &gt; 240 por milhão de população</a:t>
            </a:r>
            <a:br>
              <a:rPr lang="pt-PT" altLang="pt-PT" sz="1500" dirty="0">
                <a:solidFill>
                  <a:srgbClr val="000000"/>
                </a:solidFill>
                <a:latin typeface="Arial" panose="020B0604020202020204" pitchFamily="34" charset="0"/>
              </a:rPr>
            </a:br>
            <a:endParaRPr lang="pt-PT" altLang="pt-PT" sz="1500" dirty="0">
              <a:solidFill>
                <a:srgbClr val="000000"/>
              </a:solidFill>
              <a:latin typeface="Arial" panose="020B0604020202020204" pitchFamily="34" charset="0"/>
            </a:endParaRPr>
          </a:p>
          <a:p>
            <a:pPr eaLnBrk="1" hangingPunct="1">
              <a:lnSpc>
                <a:spcPct val="100000"/>
              </a:lnSpc>
              <a:spcBef>
                <a:spcPct val="0"/>
              </a:spcBef>
              <a:buClrTx/>
              <a:buFont typeface="Wingdings" panose="05000000000000000000" pitchFamily="2" charset="2"/>
              <a:buChar char="ü"/>
            </a:pPr>
            <a:r>
              <a:rPr lang="pt-PT" altLang="pt-PT" sz="1500" dirty="0">
                <a:solidFill>
                  <a:srgbClr val="000000"/>
                </a:solidFill>
                <a:latin typeface="Arial" panose="020B0604020202020204" pitchFamily="34" charset="0"/>
              </a:rPr>
              <a:t>31,2 % deste doentes tinha &gt; 80 anos</a:t>
            </a:r>
            <a:br>
              <a:rPr lang="pt-PT" altLang="pt-PT" sz="1500" dirty="0">
                <a:solidFill>
                  <a:srgbClr val="000000"/>
                </a:solidFill>
                <a:latin typeface="Arial" panose="020B0604020202020204" pitchFamily="34" charset="0"/>
              </a:rPr>
            </a:br>
            <a:endParaRPr lang="pt-PT" altLang="pt-PT" sz="1500" dirty="0">
              <a:solidFill>
                <a:srgbClr val="000000"/>
              </a:solidFill>
              <a:latin typeface="Arial" panose="020B0604020202020204" pitchFamily="34" charset="0"/>
            </a:endParaRPr>
          </a:p>
          <a:p>
            <a:pPr eaLnBrk="1" hangingPunct="1">
              <a:lnSpc>
                <a:spcPct val="100000"/>
              </a:lnSpc>
              <a:spcBef>
                <a:spcPct val="0"/>
              </a:spcBef>
              <a:buClrTx/>
              <a:buFont typeface="Wingdings" panose="05000000000000000000" pitchFamily="2" charset="2"/>
              <a:buChar char="ü"/>
            </a:pPr>
            <a:r>
              <a:rPr lang="pt-PT" altLang="pt-PT" sz="1500" dirty="0">
                <a:solidFill>
                  <a:srgbClr val="000000"/>
                </a:solidFill>
                <a:latin typeface="Arial" panose="020B0604020202020204" pitchFamily="34" charset="0"/>
              </a:rPr>
              <a:t>13,6% dos novos doentes iniciaram Tratamento Conservador da Doença Renal Crónica</a:t>
            </a:r>
            <a:br>
              <a:rPr lang="pt-PT" altLang="pt-PT" sz="1500" dirty="0">
                <a:solidFill>
                  <a:srgbClr val="000000"/>
                </a:solidFill>
                <a:latin typeface="Arial" panose="020B0604020202020204" pitchFamily="34" charset="0"/>
              </a:rPr>
            </a:br>
            <a:endParaRPr lang="pt-PT" altLang="pt-PT" sz="1500" dirty="0">
              <a:solidFill>
                <a:srgbClr val="000000"/>
              </a:solidFill>
              <a:latin typeface="Arial" panose="020B0604020202020204" pitchFamily="34" charset="0"/>
            </a:endParaRPr>
          </a:p>
          <a:p>
            <a:pPr eaLnBrk="1" hangingPunct="1">
              <a:lnSpc>
                <a:spcPct val="100000"/>
              </a:lnSpc>
              <a:spcBef>
                <a:spcPct val="0"/>
              </a:spcBef>
              <a:buClrTx/>
              <a:buFont typeface="Wingdings" panose="05000000000000000000" pitchFamily="2" charset="2"/>
              <a:buChar char="ü"/>
            </a:pPr>
            <a:r>
              <a:rPr lang="pt-PT" altLang="pt-PT" sz="1500" dirty="0">
                <a:solidFill>
                  <a:srgbClr val="000000"/>
                </a:solidFill>
                <a:latin typeface="Arial" panose="020B0604020202020204" pitchFamily="34" charset="0"/>
              </a:rPr>
              <a:t>A % de Diabetes Mellitus como causa da Doença Renal Crónica nos doentes incidentes e prevalentes em Diálise é elevada e superior à média europeia</a:t>
            </a:r>
          </a:p>
          <a:p>
            <a:pPr marL="0" indent="0" eaLnBrk="1" hangingPunct="1">
              <a:lnSpc>
                <a:spcPct val="100000"/>
              </a:lnSpc>
              <a:spcBef>
                <a:spcPct val="0"/>
              </a:spcBef>
              <a:buClrTx/>
              <a:buNone/>
            </a:pPr>
            <a:endParaRPr lang="pt-PT" altLang="pt-PT" sz="1500" dirty="0">
              <a:solidFill>
                <a:srgbClr val="000000"/>
              </a:solidFill>
              <a:latin typeface="Arial" panose="020B0604020202020204" pitchFamily="34" charset="0"/>
            </a:endParaRPr>
          </a:p>
          <a:p>
            <a:pPr>
              <a:lnSpc>
                <a:spcPct val="100000"/>
              </a:lnSpc>
              <a:spcBef>
                <a:spcPct val="0"/>
              </a:spcBef>
              <a:buClrTx/>
              <a:buFont typeface="Wingdings" panose="05000000000000000000" pitchFamily="2" charset="2"/>
              <a:buChar char="ü"/>
            </a:pPr>
            <a:r>
              <a:rPr lang="pt-PT" altLang="pt-PT" sz="1500" dirty="0">
                <a:solidFill>
                  <a:srgbClr val="000000"/>
                </a:solidFill>
                <a:latin typeface="Arial" panose="020B0604020202020204" pitchFamily="34" charset="0"/>
              </a:rPr>
              <a:t>A prevalência de doentes sob TSFR continua muito elevada &gt; 2000 por milhão de população</a:t>
            </a:r>
            <a:br>
              <a:rPr lang="pt-PT" altLang="pt-PT" sz="1500" dirty="0">
                <a:solidFill>
                  <a:srgbClr val="000000"/>
                </a:solidFill>
                <a:latin typeface="Arial" panose="020B0604020202020204" pitchFamily="34" charset="0"/>
              </a:rPr>
            </a:br>
            <a:endParaRPr lang="pt-PT" altLang="pt-PT" sz="1500" dirty="0">
              <a:solidFill>
                <a:srgbClr val="000000"/>
              </a:solidFill>
              <a:latin typeface="Arial" panose="020B0604020202020204" pitchFamily="34" charset="0"/>
            </a:endParaRPr>
          </a:p>
          <a:p>
            <a:pPr eaLnBrk="1" hangingPunct="1">
              <a:lnSpc>
                <a:spcPct val="100000"/>
              </a:lnSpc>
              <a:spcBef>
                <a:spcPct val="0"/>
              </a:spcBef>
              <a:buClrTx/>
              <a:buFont typeface="Wingdings" panose="05000000000000000000" pitchFamily="2" charset="2"/>
              <a:buChar char="ü"/>
            </a:pPr>
            <a:r>
              <a:rPr lang="pt-PT" altLang="pt-PT" sz="1500" dirty="0">
                <a:solidFill>
                  <a:srgbClr val="000000"/>
                </a:solidFill>
                <a:latin typeface="Arial" panose="020B0604020202020204" pitchFamily="34" charset="0"/>
              </a:rPr>
              <a:t>Portugal dos Países europeus com maior prevalência de doentes em TSFR</a:t>
            </a:r>
            <a:br>
              <a:rPr lang="pt-PT" altLang="pt-PT" sz="1500" dirty="0">
                <a:solidFill>
                  <a:srgbClr val="000000"/>
                </a:solidFill>
                <a:latin typeface="Arial" panose="020B0604020202020204" pitchFamily="34" charset="0"/>
              </a:rPr>
            </a:br>
            <a:endParaRPr lang="pt-PT" altLang="pt-PT" sz="1500" dirty="0">
              <a:solidFill>
                <a:srgbClr val="000000"/>
              </a:solidFill>
              <a:latin typeface="Arial" panose="020B0604020202020204" pitchFamily="34" charset="0"/>
            </a:endParaRPr>
          </a:p>
          <a:p>
            <a:pPr eaLnBrk="1" hangingPunct="1">
              <a:lnSpc>
                <a:spcPct val="100000"/>
              </a:lnSpc>
              <a:spcBef>
                <a:spcPct val="0"/>
              </a:spcBef>
              <a:buClrTx/>
              <a:buFont typeface="Wingdings" panose="05000000000000000000" pitchFamily="2" charset="2"/>
              <a:buChar char="ü"/>
            </a:pPr>
            <a:r>
              <a:rPr lang="pt-PT" altLang="pt-PT" sz="1500" dirty="0">
                <a:solidFill>
                  <a:srgbClr val="000000"/>
                </a:solidFill>
                <a:latin typeface="Arial" panose="020B0604020202020204" pitchFamily="34" charset="0"/>
              </a:rPr>
              <a:t>A prevalência dos doentes em diálise diminuíu e o pool de doentes em diálise diminuíu 0,2 % em relação a 2024</a:t>
            </a:r>
          </a:p>
          <a:p>
            <a:pPr marL="0" indent="0" eaLnBrk="1" hangingPunct="1">
              <a:lnSpc>
                <a:spcPct val="100000"/>
              </a:lnSpc>
              <a:spcBef>
                <a:spcPct val="0"/>
              </a:spcBef>
              <a:buClrTx/>
              <a:buNone/>
            </a:pPr>
            <a:endParaRPr lang="pt-PT" altLang="pt-PT" sz="1500" dirty="0">
              <a:solidFill>
                <a:srgbClr val="000000"/>
              </a:solidFill>
              <a:latin typeface="Arial" panose="020B0604020202020204" pitchFamily="34" charset="0"/>
            </a:endParaRPr>
          </a:p>
          <a:p>
            <a:pPr eaLnBrk="1" hangingPunct="1">
              <a:lnSpc>
                <a:spcPct val="100000"/>
              </a:lnSpc>
              <a:spcBef>
                <a:spcPct val="0"/>
              </a:spcBef>
              <a:buClrTx/>
              <a:buFont typeface="Wingdings" panose="05000000000000000000" pitchFamily="2" charset="2"/>
              <a:buChar char="ü"/>
            </a:pPr>
            <a:r>
              <a:rPr lang="pt-PT" altLang="pt-PT" sz="1500" dirty="0">
                <a:solidFill>
                  <a:srgbClr val="000000"/>
                </a:solidFill>
                <a:latin typeface="Arial" panose="020B0604020202020204" pitchFamily="34" charset="0"/>
              </a:rPr>
              <a:t>A idade média dos doentes em Hemodiálise continua elevada &gt; 68 anos</a:t>
            </a:r>
            <a:br>
              <a:rPr lang="pt-PT" altLang="pt-PT" sz="1500" dirty="0">
                <a:solidFill>
                  <a:srgbClr val="000000"/>
                </a:solidFill>
                <a:latin typeface="Arial" panose="020B0604020202020204" pitchFamily="34" charset="0"/>
              </a:rPr>
            </a:br>
            <a:endParaRPr lang="pt-PT" altLang="pt-PT" sz="1500" dirty="0">
              <a:solidFill>
                <a:srgbClr val="000000"/>
              </a:solidFill>
              <a:latin typeface="Arial" panose="020B0604020202020204" pitchFamily="34" charset="0"/>
            </a:endParaRPr>
          </a:p>
          <a:p>
            <a:pPr eaLnBrk="1" hangingPunct="1">
              <a:lnSpc>
                <a:spcPct val="100000"/>
              </a:lnSpc>
              <a:spcBef>
                <a:spcPct val="0"/>
              </a:spcBef>
              <a:buClrTx/>
              <a:buFont typeface="Wingdings" panose="05000000000000000000" pitchFamily="2" charset="2"/>
              <a:buChar char="ü"/>
            </a:pPr>
            <a:r>
              <a:rPr lang="pt-PT" altLang="pt-PT" sz="1500" dirty="0">
                <a:solidFill>
                  <a:srgbClr val="000000"/>
                </a:solidFill>
                <a:latin typeface="Arial" panose="020B0604020202020204" pitchFamily="34" charset="0"/>
              </a:rPr>
              <a:t>Baixa taxa de mortalidade nos doentes em Hemodiálise e Diálise Peritoneal (12,1% e 5,4%)</a:t>
            </a:r>
          </a:p>
          <a:p>
            <a:pPr eaLnBrk="1" hangingPunct="1">
              <a:lnSpc>
                <a:spcPct val="100000"/>
              </a:lnSpc>
              <a:spcBef>
                <a:spcPct val="0"/>
              </a:spcBef>
              <a:buClrTx/>
              <a:buFont typeface="Wingdings" panose="05000000000000000000" pitchFamily="2" charset="2"/>
              <a:buChar char="ü"/>
            </a:pPr>
            <a:endParaRPr lang="pt-PT" altLang="pt-PT" sz="1350" dirty="0">
              <a:solidFill>
                <a:srgbClr val="000000"/>
              </a:solidFill>
              <a:latin typeface="Arial" panose="020B0604020202020204" pitchFamily="34" charset="0"/>
            </a:endParaRPr>
          </a:p>
        </p:txBody>
      </p:sp>
      <p:pic>
        <p:nvPicPr>
          <p:cNvPr id="8" name="Imagem 7"/>
          <p:cNvPicPr>
            <a:picLocks noChangeAspect="1"/>
          </p:cNvPicPr>
          <p:nvPr/>
        </p:nvPicPr>
        <p:blipFill rotWithShape="1">
          <a:blip r:embed="rId4"/>
          <a:srcRect r="3041"/>
          <a:stretch/>
        </p:blipFill>
        <p:spPr>
          <a:xfrm>
            <a:off x="8987994" y="314557"/>
            <a:ext cx="3102125" cy="1838984"/>
          </a:xfrm>
          <a:prstGeom prst="rect">
            <a:avLst/>
          </a:prstGeom>
        </p:spPr>
      </p:pic>
    </p:spTree>
    <p:extLst>
      <p:ext uri="{BB962C8B-B14F-4D97-AF65-F5344CB8AC3E}">
        <p14:creationId xmlns:p14="http://schemas.microsoft.com/office/powerpoint/2010/main" val="9886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2" end="2"/>
                                            </p:txEl>
                                          </p:spTgt>
                                        </p:tgtEl>
                                        <p:attrNameLst>
                                          <p:attrName>style.visibility</p:attrName>
                                        </p:attrNameLst>
                                      </p:cBhvr>
                                      <p:to>
                                        <p:strVal val="visible"/>
                                      </p:to>
                                    </p:set>
                                    <p:animEffect transition="in" filter="fade">
                                      <p:cBhvr>
                                        <p:cTn id="14" dur="1000"/>
                                        <p:tgtEl>
                                          <p:spTgt spid="30">
                                            <p:txEl>
                                              <p:pRg st="2" end="2"/>
                                            </p:txEl>
                                          </p:spTgt>
                                        </p:tgtEl>
                                      </p:cBhvr>
                                    </p:animEffect>
                                    <p:anim calcmode="lin" valueType="num">
                                      <p:cBhvr>
                                        <p:cTn id="15"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Effect transition="in" filter="fade">
                                      <p:cBhvr>
                                        <p:cTn id="21" dur="1000"/>
                                        <p:tgtEl>
                                          <p:spTgt spid="30">
                                            <p:txEl>
                                              <p:pRg st="3" end="3"/>
                                            </p:txEl>
                                          </p:spTgt>
                                        </p:tgtEl>
                                      </p:cBhvr>
                                    </p:animEffect>
                                    <p:anim calcmode="lin" valueType="num">
                                      <p:cBhvr>
                                        <p:cTn id="22"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4" end="4"/>
                                            </p:txEl>
                                          </p:spTgt>
                                        </p:tgtEl>
                                        <p:attrNameLst>
                                          <p:attrName>style.visibility</p:attrName>
                                        </p:attrNameLst>
                                      </p:cBhvr>
                                      <p:to>
                                        <p:strVal val="visible"/>
                                      </p:to>
                                    </p:set>
                                    <p:animEffect transition="in" filter="fade">
                                      <p:cBhvr>
                                        <p:cTn id="28" dur="1000"/>
                                        <p:tgtEl>
                                          <p:spTgt spid="30">
                                            <p:txEl>
                                              <p:pRg st="4" end="4"/>
                                            </p:txEl>
                                          </p:spTgt>
                                        </p:tgtEl>
                                      </p:cBhvr>
                                    </p:animEffect>
                                    <p:anim calcmode="lin" valueType="num">
                                      <p:cBhvr>
                                        <p:cTn id="29"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5" end="5"/>
                                            </p:txEl>
                                          </p:spTgt>
                                        </p:tgtEl>
                                        <p:attrNameLst>
                                          <p:attrName>style.visibility</p:attrName>
                                        </p:attrNameLst>
                                      </p:cBhvr>
                                      <p:to>
                                        <p:strVal val="visible"/>
                                      </p:to>
                                    </p:set>
                                    <p:animEffect transition="in" filter="fade">
                                      <p:cBhvr>
                                        <p:cTn id="35" dur="1000"/>
                                        <p:tgtEl>
                                          <p:spTgt spid="30">
                                            <p:txEl>
                                              <p:pRg st="5" end="5"/>
                                            </p:txEl>
                                          </p:spTgt>
                                        </p:tgtEl>
                                      </p:cBhvr>
                                    </p:animEffect>
                                    <p:anim calcmode="lin" valueType="num">
                                      <p:cBhvr>
                                        <p:cTn id="36" dur="10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0">
                                            <p:txEl>
                                              <p:pRg st="7" end="7"/>
                                            </p:txEl>
                                          </p:spTgt>
                                        </p:tgtEl>
                                        <p:attrNameLst>
                                          <p:attrName>style.visibility</p:attrName>
                                        </p:attrNameLst>
                                      </p:cBhvr>
                                      <p:to>
                                        <p:strVal val="visible"/>
                                      </p:to>
                                    </p:set>
                                    <p:animEffect transition="in" filter="fade">
                                      <p:cBhvr>
                                        <p:cTn id="42" dur="1000"/>
                                        <p:tgtEl>
                                          <p:spTgt spid="30">
                                            <p:txEl>
                                              <p:pRg st="7" end="7"/>
                                            </p:txEl>
                                          </p:spTgt>
                                        </p:tgtEl>
                                      </p:cBhvr>
                                    </p:animEffect>
                                    <p:anim calcmode="lin" valueType="num">
                                      <p:cBhvr>
                                        <p:cTn id="43" dur="10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0">
                                            <p:txEl>
                                              <p:pRg st="8" end="8"/>
                                            </p:txEl>
                                          </p:spTgt>
                                        </p:tgtEl>
                                        <p:attrNameLst>
                                          <p:attrName>style.visibility</p:attrName>
                                        </p:attrNameLst>
                                      </p:cBhvr>
                                      <p:to>
                                        <p:strVal val="visible"/>
                                      </p:to>
                                    </p:set>
                                    <p:animEffect transition="in" filter="fade">
                                      <p:cBhvr>
                                        <p:cTn id="49" dur="1000"/>
                                        <p:tgtEl>
                                          <p:spTgt spid="30">
                                            <p:txEl>
                                              <p:pRg st="8" end="8"/>
                                            </p:txEl>
                                          </p:spTgt>
                                        </p:tgtEl>
                                      </p:cBhvr>
                                    </p:animEffect>
                                    <p:anim calcmode="lin" valueType="num">
                                      <p:cBhvr>
                                        <p:cTn id="50" dur="1000" fill="hold"/>
                                        <p:tgtEl>
                                          <p:spTgt spid="30">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0">
                                            <p:txEl>
                                              <p:pRg st="9" end="9"/>
                                            </p:txEl>
                                          </p:spTgt>
                                        </p:tgtEl>
                                        <p:attrNameLst>
                                          <p:attrName>style.visibility</p:attrName>
                                        </p:attrNameLst>
                                      </p:cBhvr>
                                      <p:to>
                                        <p:strVal val="visible"/>
                                      </p:to>
                                    </p:set>
                                    <p:animEffect transition="in" filter="fade">
                                      <p:cBhvr>
                                        <p:cTn id="56" dur="1000"/>
                                        <p:tgtEl>
                                          <p:spTgt spid="30">
                                            <p:txEl>
                                              <p:pRg st="9" end="9"/>
                                            </p:txEl>
                                          </p:spTgt>
                                        </p:tgtEl>
                                      </p:cBhvr>
                                    </p:animEffect>
                                    <p:anim calcmode="lin" valueType="num">
                                      <p:cBhvr>
                                        <p:cTn id="57" dur="10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0">
                                            <p:txEl>
                                              <p:pRg st="11" end="11"/>
                                            </p:txEl>
                                          </p:spTgt>
                                        </p:tgtEl>
                                        <p:attrNameLst>
                                          <p:attrName>style.visibility</p:attrName>
                                        </p:attrNameLst>
                                      </p:cBhvr>
                                      <p:to>
                                        <p:strVal val="visible"/>
                                      </p:to>
                                    </p:set>
                                    <p:animEffect transition="in" filter="fade">
                                      <p:cBhvr>
                                        <p:cTn id="63" dur="1000"/>
                                        <p:tgtEl>
                                          <p:spTgt spid="30">
                                            <p:txEl>
                                              <p:pRg st="11" end="11"/>
                                            </p:txEl>
                                          </p:spTgt>
                                        </p:tgtEl>
                                      </p:cBhvr>
                                    </p:animEffect>
                                    <p:anim calcmode="lin" valueType="num">
                                      <p:cBhvr>
                                        <p:cTn id="64" dur="1000" fill="hold"/>
                                        <p:tgtEl>
                                          <p:spTgt spid="30">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0">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0">
                                            <p:txEl>
                                              <p:pRg st="12" end="12"/>
                                            </p:txEl>
                                          </p:spTgt>
                                        </p:tgtEl>
                                        <p:attrNameLst>
                                          <p:attrName>style.visibility</p:attrName>
                                        </p:attrNameLst>
                                      </p:cBhvr>
                                      <p:to>
                                        <p:strVal val="visible"/>
                                      </p:to>
                                    </p:set>
                                    <p:animEffect transition="in" filter="fade">
                                      <p:cBhvr>
                                        <p:cTn id="70" dur="1000"/>
                                        <p:tgtEl>
                                          <p:spTgt spid="30">
                                            <p:txEl>
                                              <p:pRg st="12" end="12"/>
                                            </p:txEl>
                                          </p:spTgt>
                                        </p:tgtEl>
                                      </p:cBhvr>
                                    </p:animEffect>
                                    <p:anim calcmode="lin" valueType="num">
                                      <p:cBhvr>
                                        <p:cTn id="71" dur="1000" fill="hold"/>
                                        <p:tgtEl>
                                          <p:spTgt spid="30">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30">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50D54-BA2D-EEC2-773B-9EB6FDCF837E}"/>
            </a:ext>
          </a:extLst>
        </p:cNvPr>
        <p:cNvGrpSpPr/>
        <p:nvPr/>
      </p:nvGrpSpPr>
      <p:grpSpPr>
        <a:xfrm>
          <a:off x="0" y="0"/>
          <a:ext cx="0" cy="0"/>
          <a:chOff x="0" y="0"/>
          <a:chExt cx="0" cy="0"/>
        </a:xfrm>
      </p:grpSpPr>
      <p:sp>
        <p:nvSpPr>
          <p:cNvPr id="20" name="Retângulo 19">
            <a:extLst>
              <a:ext uri="{FF2B5EF4-FFF2-40B4-BE49-F238E27FC236}">
                <a16:creationId xmlns:a16="http://schemas.microsoft.com/office/drawing/2014/main" id="{1B7C322C-E9BA-8909-A6C4-1F7283136EF2}"/>
              </a:ext>
            </a:extLst>
          </p:cNvPr>
          <p:cNvSpPr>
            <a:spLocks noGrp="1" noRot="1" noMove="1" noResize="1" noEditPoints="1" noAdjustHandles="1" noChangeArrowheads="1" noChangeShapeType="1"/>
          </p:cNvSpPr>
          <p:nvPr/>
        </p:nvSpPr>
        <p:spPr>
          <a:xfrm>
            <a:off x="-4470" y="-32199"/>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5" name="Text Placeholder 56">
            <a:extLst>
              <a:ext uri="{FF2B5EF4-FFF2-40B4-BE49-F238E27FC236}">
                <a16:creationId xmlns:a16="http://schemas.microsoft.com/office/drawing/2014/main" id="{9A2B2F6D-4623-2CB6-06C4-505693E99233}"/>
              </a:ext>
            </a:extLst>
          </p:cNvPr>
          <p:cNvSpPr txBox="1">
            <a:spLocks/>
          </p:cNvSpPr>
          <p:nvPr/>
        </p:nvSpPr>
        <p:spPr>
          <a:xfrm>
            <a:off x="1858203" y="552809"/>
            <a:ext cx="8405343" cy="9234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PT" sz="4000" b="1" dirty="0">
                <a:solidFill>
                  <a:srgbClr val="831D1C"/>
                </a:solidFill>
                <a:latin typeface="Arial" panose="020B0604020202020204" pitchFamily="34" charset="0"/>
              </a:rPr>
              <a:t>REGISTO NACIONAL DE DOENÇA RENAL CRÓNICA</a:t>
            </a:r>
            <a:endParaRPr lang="en-US" sz="4000" dirty="0">
              <a:solidFill>
                <a:srgbClr val="831D1C"/>
              </a:solidFill>
              <a:latin typeface="Arial" panose="020B0604020202020204" pitchFamily="34" charset="0"/>
            </a:endParaRPr>
          </a:p>
        </p:txBody>
      </p:sp>
      <p:pic>
        <p:nvPicPr>
          <p:cNvPr id="17" name="Gráfico 16">
            <a:extLst>
              <a:ext uri="{FF2B5EF4-FFF2-40B4-BE49-F238E27FC236}">
                <a16:creationId xmlns:a16="http://schemas.microsoft.com/office/drawing/2014/main" id="{260D0A62-B5C7-9F9E-586E-763E1CEBD1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020" y="5618414"/>
            <a:ext cx="2318796" cy="799911"/>
          </a:xfrm>
          <a:prstGeom prst="rect">
            <a:avLst/>
          </a:prstGeom>
        </p:spPr>
      </p:pic>
      <p:sp>
        <p:nvSpPr>
          <p:cNvPr id="6" name="CaixaDeTexto 5">
            <a:extLst>
              <a:ext uri="{FF2B5EF4-FFF2-40B4-BE49-F238E27FC236}">
                <a16:creationId xmlns:a16="http://schemas.microsoft.com/office/drawing/2014/main" id="{21E5C53B-31B6-8429-EE80-46ECDD6E13DC}"/>
              </a:ext>
            </a:extLst>
          </p:cNvPr>
          <p:cNvSpPr txBox="1"/>
          <p:nvPr/>
        </p:nvSpPr>
        <p:spPr>
          <a:xfrm>
            <a:off x="3306924" y="1914347"/>
            <a:ext cx="5551415" cy="923330"/>
          </a:xfrm>
          <a:prstGeom prst="rect">
            <a:avLst/>
          </a:prstGeom>
          <a:noFill/>
        </p:spPr>
        <p:txBody>
          <a:bodyPr wrap="square" rtlCol="0">
            <a:spAutoFit/>
          </a:bodyPr>
          <a:lstStyle/>
          <a:p>
            <a:pPr algn="ctr"/>
            <a:r>
              <a:rPr lang="pt-PT" dirty="0">
                <a:solidFill>
                  <a:schemeClr val="bg1">
                    <a:lumMod val="50000"/>
                  </a:schemeClr>
                </a:solidFill>
                <a:latin typeface="Arial" panose="020B0604020202020204" pitchFamily="34" charset="0"/>
              </a:rPr>
              <a:t>Gabinete do Registo da Doença Renal Crónica da Sociedade Portuguesa de Nefrologia</a:t>
            </a:r>
          </a:p>
          <a:p>
            <a:pPr algn="ctr"/>
            <a:endParaRPr lang="pt-PT" dirty="0">
              <a:solidFill>
                <a:schemeClr val="bg1">
                  <a:lumMod val="50000"/>
                </a:schemeClr>
              </a:solidFill>
              <a:latin typeface="Arial" panose="020B0604020202020204" pitchFamily="34" charset="0"/>
            </a:endParaRPr>
          </a:p>
        </p:txBody>
      </p:sp>
      <p:sp>
        <p:nvSpPr>
          <p:cNvPr id="2" name="CaixaDeTexto 1">
            <a:extLst>
              <a:ext uri="{FF2B5EF4-FFF2-40B4-BE49-F238E27FC236}">
                <a16:creationId xmlns:a16="http://schemas.microsoft.com/office/drawing/2014/main" id="{ED16696F-BA65-1ACA-E87B-3ED16B289D61}"/>
              </a:ext>
            </a:extLst>
          </p:cNvPr>
          <p:cNvSpPr txBox="1"/>
          <p:nvPr/>
        </p:nvSpPr>
        <p:spPr>
          <a:xfrm>
            <a:off x="471262" y="4147509"/>
            <a:ext cx="4221490" cy="923330"/>
          </a:xfrm>
          <a:prstGeom prst="rect">
            <a:avLst/>
          </a:prstGeom>
          <a:noFill/>
        </p:spPr>
        <p:txBody>
          <a:bodyPr wrap="square" rtlCol="0">
            <a:spAutoFit/>
          </a:bodyPr>
          <a:lstStyle/>
          <a:p>
            <a:r>
              <a:rPr lang="pt-PT" sz="5400" b="1" dirty="0">
                <a:solidFill>
                  <a:srgbClr val="831D1C"/>
                </a:solidFill>
                <a:latin typeface="Arial" panose="020B0604020202020204" pitchFamily="34" charset="0"/>
              </a:rPr>
              <a:t>OBRIGADA</a:t>
            </a:r>
          </a:p>
        </p:txBody>
      </p:sp>
      <p:sp>
        <p:nvSpPr>
          <p:cNvPr id="3" name="Fluxograma: Terminador 2">
            <a:extLst>
              <a:ext uri="{FF2B5EF4-FFF2-40B4-BE49-F238E27FC236}">
                <a16:creationId xmlns:a16="http://schemas.microsoft.com/office/drawing/2014/main" id="{189A7DC6-FD24-A409-0E8C-8DE80F0232DE}"/>
              </a:ext>
            </a:extLst>
          </p:cNvPr>
          <p:cNvSpPr/>
          <p:nvPr/>
        </p:nvSpPr>
        <p:spPr>
          <a:xfrm>
            <a:off x="5095656" y="2758193"/>
            <a:ext cx="1553279" cy="486389"/>
          </a:xfrm>
          <a:prstGeom prst="flowChartTerminator">
            <a:avLst/>
          </a:prstGeom>
          <a:gradFill flip="none" rotWithShape="1">
            <a:gsLst>
              <a:gs pos="0">
                <a:srgbClr val="831D1C">
                  <a:shade val="30000"/>
                  <a:satMod val="115000"/>
                </a:srgbClr>
              </a:gs>
              <a:gs pos="50000">
                <a:srgbClr val="831D1C">
                  <a:shade val="67500"/>
                  <a:satMod val="115000"/>
                </a:srgbClr>
              </a:gs>
              <a:gs pos="100000">
                <a:srgbClr val="831D1C">
                  <a:shade val="100000"/>
                  <a:satMod val="115000"/>
                </a:srgbClr>
              </a:gs>
            </a:gsLst>
            <a:lin ang="0" scaled="1"/>
            <a:tileRect/>
          </a:gradFill>
          <a:ln>
            <a:solidFill>
              <a:srgbClr val="831D1C"/>
            </a:solidFill>
          </a:ln>
          <a:effectLst>
            <a:innerShdw blurRad="114300">
              <a:prstClr val="black">
                <a:alpha val="53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7" name="Text Placeholder 56">
            <a:extLst>
              <a:ext uri="{FF2B5EF4-FFF2-40B4-BE49-F238E27FC236}">
                <a16:creationId xmlns:a16="http://schemas.microsoft.com/office/drawing/2014/main" id="{AA8BFB7F-FF66-2695-E420-52F6DB6C6901}"/>
              </a:ext>
            </a:extLst>
          </p:cNvPr>
          <p:cNvSpPr txBox="1">
            <a:spLocks/>
          </p:cNvSpPr>
          <p:nvPr/>
        </p:nvSpPr>
        <p:spPr>
          <a:xfrm>
            <a:off x="4966898" y="2779615"/>
            <a:ext cx="1553279" cy="57295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b="1" spc="300" dirty="0">
                <a:solidFill>
                  <a:schemeClr val="bg1"/>
                </a:solidFill>
                <a:latin typeface="Arial" panose="020B0604020202020204" pitchFamily="34" charset="0"/>
              </a:rPr>
              <a:t>2025</a:t>
            </a:r>
            <a:endParaRPr lang="en-US" sz="3200" spc="300" dirty="0">
              <a:solidFill>
                <a:schemeClr val="bg1"/>
              </a:solidFill>
              <a:latin typeface="Arial" panose="020B0604020202020204" pitchFamily="34" charset="0"/>
            </a:endParaRPr>
          </a:p>
        </p:txBody>
      </p:sp>
      <p:pic>
        <p:nvPicPr>
          <p:cNvPr id="10" name="Imagem 9" descr="Logotipo, nome da empresa&#10;&#10;O conteúdo gerado por IA pode estar incorreto.">
            <a:extLst>
              <a:ext uri="{FF2B5EF4-FFF2-40B4-BE49-F238E27FC236}">
                <a16:creationId xmlns:a16="http://schemas.microsoft.com/office/drawing/2014/main" id="{03AC0DB0-3E9D-E013-13FD-4E06B7A3DF0F}"/>
              </a:ext>
            </a:extLst>
          </p:cNvPr>
          <p:cNvPicPr>
            <a:picLocks noChangeAspect="1"/>
          </p:cNvPicPr>
          <p:nvPr/>
        </p:nvPicPr>
        <p:blipFill>
          <a:blip r:embed="rId4">
            <a:extLst>
              <a:ext uri="{28A0092B-C50C-407E-A947-70E740481C1C}">
                <a14:useLocalDpi xmlns:a14="http://schemas.microsoft.com/office/drawing/2010/main" val="0"/>
              </a:ext>
            </a:extLst>
          </a:blip>
          <a:srcRect t="9195" b="21364"/>
          <a:stretch>
            <a:fillRect/>
          </a:stretch>
        </p:blipFill>
        <p:spPr>
          <a:xfrm>
            <a:off x="7437938" y="2531990"/>
            <a:ext cx="4640392" cy="4187929"/>
          </a:xfrm>
          <a:prstGeom prst="rect">
            <a:avLst/>
          </a:prstGeom>
        </p:spPr>
      </p:pic>
    </p:spTree>
    <p:extLst>
      <p:ext uri="{BB962C8B-B14F-4D97-AF65-F5344CB8AC3E}">
        <p14:creationId xmlns:p14="http://schemas.microsoft.com/office/powerpoint/2010/main" val="270400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9D614D-D5F9-A17A-E413-C124759937A7}"/>
            </a:ext>
          </a:extLst>
        </p:cNvPr>
        <p:cNvGrpSpPr/>
        <p:nvPr/>
      </p:nvGrpSpPr>
      <p:grpSpPr>
        <a:xfrm>
          <a:off x="0" y="0"/>
          <a:ext cx="0" cy="0"/>
          <a:chOff x="0" y="0"/>
          <a:chExt cx="0" cy="0"/>
        </a:xfrm>
      </p:grpSpPr>
      <p:pic>
        <p:nvPicPr>
          <p:cNvPr id="8" name="Imagem 7" descr="Texto&#10;&#10;O conteúdo gerado por IA pode estar incorreto.">
            <a:extLst>
              <a:ext uri="{FF2B5EF4-FFF2-40B4-BE49-F238E27FC236}">
                <a16:creationId xmlns:a16="http://schemas.microsoft.com/office/drawing/2014/main" id="{60339995-9BD2-EA89-B595-86706F658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883472"/>
            <a:ext cx="3292524" cy="543266"/>
          </a:xfrm>
          <a:prstGeom prst="rect">
            <a:avLst/>
          </a:prstGeom>
        </p:spPr>
      </p:pic>
      <p:cxnSp>
        <p:nvCxnSpPr>
          <p:cNvPr id="24" name="Straight Connector 26">
            <a:extLst>
              <a:ext uri="{FF2B5EF4-FFF2-40B4-BE49-F238E27FC236}">
                <a16:creationId xmlns:a16="http://schemas.microsoft.com/office/drawing/2014/main" id="{65B5C98E-3FB3-1EA8-3CD0-FC0B8897DB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2" name="Gráfico 21">
            <a:extLst>
              <a:ext uri="{FF2B5EF4-FFF2-40B4-BE49-F238E27FC236}">
                <a16:creationId xmlns:a16="http://schemas.microsoft.com/office/drawing/2014/main" id="{3759D103-180B-60EE-B7E5-BB99716165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9115" y="4134242"/>
            <a:ext cx="3279025" cy="1131159"/>
          </a:xfrm>
          <a:prstGeom prst="rect">
            <a:avLst/>
          </a:prstGeom>
        </p:spPr>
      </p:pic>
      <p:cxnSp>
        <p:nvCxnSpPr>
          <p:cNvPr id="25" name="Straight Connector 28">
            <a:extLst>
              <a:ext uri="{FF2B5EF4-FFF2-40B4-BE49-F238E27FC236}">
                <a16:creationId xmlns:a16="http://schemas.microsoft.com/office/drawing/2014/main" id="{F444F6D1-BD63-45DE-C379-634BC7E338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AE1FB673-B4CF-1087-173D-F847701AB52F}"/>
              </a:ext>
            </a:extLst>
          </p:cNvPr>
          <p:cNvPicPr>
            <a:picLocks noGrp="1" noChangeAspect="1"/>
          </p:cNvPicPr>
          <p:nvPr/>
        </p:nvPicPr>
        <p:blipFill>
          <a:blip r:embed="rId5"/>
          <a:srcRect t="7565" b="17455"/>
          <a:stretch>
            <a:fillRect/>
          </a:stretch>
        </p:blipFill>
        <p:spPr>
          <a:xfrm>
            <a:off x="5418894" y="650513"/>
            <a:ext cx="5371021" cy="5566180"/>
          </a:xfrm>
          <a:prstGeom prst="rect">
            <a:avLst/>
          </a:prstGeom>
        </p:spPr>
      </p:pic>
    </p:spTree>
    <p:extLst>
      <p:ext uri="{BB962C8B-B14F-4D97-AF65-F5344CB8AC3E}">
        <p14:creationId xmlns:p14="http://schemas.microsoft.com/office/powerpoint/2010/main" val="2450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2CFF0-31CF-190E-B624-6D94D14B2322}"/>
            </a:ext>
          </a:extLst>
        </p:cNvPr>
        <p:cNvGrpSpPr/>
        <p:nvPr/>
      </p:nvGrpSpPr>
      <p:grpSpPr>
        <a:xfrm>
          <a:off x="0" y="0"/>
          <a:ext cx="0" cy="0"/>
          <a:chOff x="0" y="0"/>
          <a:chExt cx="0" cy="0"/>
        </a:xfrm>
      </p:grpSpPr>
      <p:sp>
        <p:nvSpPr>
          <p:cNvPr id="100" name="Retângulo 99">
            <a:extLst>
              <a:ext uri="{FF2B5EF4-FFF2-40B4-BE49-F238E27FC236}">
                <a16:creationId xmlns:a16="http://schemas.microsoft.com/office/drawing/2014/main" id="{4E979277-D63E-B293-0F7B-C8E21F951AEF}"/>
              </a:ext>
            </a:extLst>
          </p:cNvPr>
          <p:cNvSpPr/>
          <p:nvPr/>
        </p:nvSpPr>
        <p:spPr>
          <a:xfrm>
            <a:off x="0" y="184170"/>
            <a:ext cx="4917440"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02" name="Text Placeholder 56">
            <a:extLst>
              <a:ext uri="{FF2B5EF4-FFF2-40B4-BE49-F238E27FC236}">
                <a16:creationId xmlns:a16="http://schemas.microsoft.com/office/drawing/2014/main" id="{27362AE0-0E4B-52C0-7BB6-DC5114E2DA89}"/>
              </a:ext>
            </a:extLst>
          </p:cNvPr>
          <p:cNvSpPr txBox="1">
            <a:spLocks/>
          </p:cNvSpPr>
          <p:nvPr/>
        </p:nvSpPr>
        <p:spPr>
          <a:xfrm>
            <a:off x="-1642119" y="106998"/>
            <a:ext cx="4377239" cy="342497"/>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en-US" sz="2400" b="1" dirty="0">
              <a:ln w="0"/>
              <a:solidFill>
                <a:schemeClr val="bg2"/>
              </a:solidFill>
              <a:latin typeface="Arial" panose="020B0604020202020204" pitchFamily="34" charset="0"/>
            </a:endParaRPr>
          </a:p>
          <a:p>
            <a:pPr marL="0" indent="0" algn="r">
              <a:buFont typeface="Arial" panose="020B0604020202020204" pitchFamily="34" charset="0"/>
              <a:buNone/>
            </a:pPr>
            <a:r>
              <a:rPr lang="en-US" sz="8800" b="1" dirty="0">
                <a:ln w="0"/>
                <a:solidFill>
                  <a:schemeClr val="bg2"/>
                </a:solidFill>
                <a:latin typeface="Arial" panose="020B0604020202020204" pitchFamily="34" charset="0"/>
              </a:rPr>
              <a:t>ABREVIATURAS</a:t>
            </a:r>
            <a:endParaRPr lang="ru-RU" sz="8800" b="1" dirty="0">
              <a:ln w="0"/>
              <a:solidFill>
                <a:schemeClr val="bg2"/>
              </a:solidFill>
              <a:latin typeface="Arial" panose="020B0604020202020204" pitchFamily="34" charset="0"/>
            </a:endParaRPr>
          </a:p>
        </p:txBody>
      </p:sp>
      <p:sp>
        <p:nvSpPr>
          <p:cNvPr id="103" name="Marcador de Posição do Número do Diapositivo 1">
            <a:extLst>
              <a:ext uri="{FF2B5EF4-FFF2-40B4-BE49-F238E27FC236}">
                <a16:creationId xmlns:a16="http://schemas.microsoft.com/office/drawing/2014/main" id="{5915009C-18D1-1334-1E6F-B0E1D74A8100}"/>
              </a:ext>
            </a:extLst>
          </p:cNvPr>
          <p:cNvSpPr>
            <a:spLocks noGrp="1"/>
          </p:cNvSpPr>
          <p:nvPr>
            <p:ph type="sldNum" sz="quarter" idx="12"/>
          </p:nvPr>
        </p:nvSpPr>
        <p:spPr>
          <a:xfrm>
            <a:off x="8610600" y="6356350"/>
            <a:ext cx="2743200" cy="365125"/>
          </a:xfrm>
        </p:spPr>
        <p:txBody>
          <a:bodyPr/>
          <a:lstStyle/>
          <a:p>
            <a:fld id="{C4730313-29A6-4D5B-A27A-B362436FA5D8}" type="slidenum">
              <a:rPr lang="ru-RU" smtClean="0">
                <a:solidFill>
                  <a:schemeClr val="bg1"/>
                </a:solidFill>
              </a:rPr>
              <a:t>5</a:t>
            </a:fld>
            <a:endParaRPr lang="ru-RU" dirty="0">
              <a:solidFill>
                <a:schemeClr val="bg1"/>
              </a:solidFill>
            </a:endParaRPr>
          </a:p>
        </p:txBody>
      </p:sp>
      <p:pic>
        <p:nvPicPr>
          <p:cNvPr id="104" name="Gráfico 103">
            <a:extLst>
              <a:ext uri="{FF2B5EF4-FFF2-40B4-BE49-F238E27FC236}">
                <a16:creationId xmlns:a16="http://schemas.microsoft.com/office/drawing/2014/main" id="{DB82B55E-F7DE-2EC4-3136-EE46FCEBC0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655" y="6307874"/>
            <a:ext cx="1339473" cy="462075"/>
          </a:xfrm>
          <a:prstGeom prst="rect">
            <a:avLst/>
          </a:prstGeom>
        </p:spPr>
      </p:pic>
      <p:sp>
        <p:nvSpPr>
          <p:cNvPr id="105" name="Retângulo 104">
            <a:extLst>
              <a:ext uri="{FF2B5EF4-FFF2-40B4-BE49-F238E27FC236}">
                <a16:creationId xmlns:a16="http://schemas.microsoft.com/office/drawing/2014/main" id="{AC19CB8C-1CF4-5AE5-999F-238AADF00C9C}"/>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45" name="CaixaDeTexto 144">
            <a:extLst>
              <a:ext uri="{FF2B5EF4-FFF2-40B4-BE49-F238E27FC236}">
                <a16:creationId xmlns:a16="http://schemas.microsoft.com/office/drawing/2014/main" id="{A8EA00F3-F8B7-5E61-3C97-C8FD021D6BB8}"/>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graphicFrame>
        <p:nvGraphicFramePr>
          <p:cNvPr id="2" name="Tabela 1">
            <a:extLst>
              <a:ext uri="{FF2B5EF4-FFF2-40B4-BE49-F238E27FC236}">
                <a16:creationId xmlns:a16="http://schemas.microsoft.com/office/drawing/2014/main" id="{F834E30C-086F-B391-E6FE-B85B6979E29E}"/>
              </a:ext>
            </a:extLst>
          </p:cNvPr>
          <p:cNvGraphicFramePr>
            <a:graphicFrameLocks noGrp="1"/>
          </p:cNvGraphicFramePr>
          <p:nvPr>
            <p:extLst>
              <p:ext uri="{D42A27DB-BD31-4B8C-83A1-F6EECF244321}">
                <p14:modId xmlns:p14="http://schemas.microsoft.com/office/powerpoint/2010/main" val="3877849565"/>
              </p:ext>
            </p:extLst>
          </p:nvPr>
        </p:nvGraphicFramePr>
        <p:xfrm>
          <a:off x="1967020" y="1726202"/>
          <a:ext cx="3781508" cy="3127440"/>
        </p:xfrm>
        <a:graphic>
          <a:graphicData uri="http://schemas.openxmlformats.org/drawingml/2006/table">
            <a:tbl>
              <a:tblPr firstRow="1" bandRow="1">
                <a:tableStyleId>{5C22544A-7EE6-4342-B048-85BDC9FD1C3A}</a:tableStyleId>
              </a:tblPr>
              <a:tblGrid>
                <a:gridCol w="628461">
                  <a:extLst>
                    <a:ext uri="{9D8B030D-6E8A-4147-A177-3AD203B41FA5}">
                      <a16:colId xmlns:a16="http://schemas.microsoft.com/office/drawing/2014/main" val="3033393857"/>
                    </a:ext>
                  </a:extLst>
                </a:gridCol>
                <a:gridCol w="3153047">
                  <a:extLst>
                    <a:ext uri="{9D8B030D-6E8A-4147-A177-3AD203B41FA5}">
                      <a16:colId xmlns:a16="http://schemas.microsoft.com/office/drawing/2014/main" val="3840588222"/>
                    </a:ext>
                  </a:extLst>
                </a:gridCol>
              </a:tblGrid>
              <a:tr h="390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DRC</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400" b="0" dirty="0">
                          <a:solidFill>
                            <a:srgbClr val="000000"/>
                          </a:solidFill>
                          <a:latin typeface="Arial" panose="020B0604020202020204" pitchFamily="34" charset="0"/>
                          <a:cs typeface="Arial" panose="020B0604020202020204" pitchFamily="34" charset="0"/>
                        </a:rPr>
                        <a:t>-</a:t>
                      </a:r>
                      <a:r>
                        <a:rPr lang="pt-PT" sz="1400" dirty="0"/>
                        <a:t>   </a:t>
                      </a:r>
                      <a:r>
                        <a:rPr lang="en-US" sz="1400" b="0" dirty="0" err="1">
                          <a:solidFill>
                            <a:srgbClr val="000000"/>
                          </a:solidFill>
                          <a:latin typeface="Arial" panose="020B0604020202020204" pitchFamily="34" charset="0"/>
                        </a:rPr>
                        <a:t>Doença</a:t>
                      </a:r>
                      <a:r>
                        <a:rPr lang="en-US" sz="1400" b="0" dirty="0">
                          <a:solidFill>
                            <a:srgbClr val="000000"/>
                          </a:solidFill>
                          <a:latin typeface="Arial" panose="020B0604020202020204" pitchFamily="34" charset="0"/>
                        </a:rPr>
                        <a:t> Renal </a:t>
                      </a:r>
                      <a:r>
                        <a:rPr lang="en-US" sz="1400" b="0" dirty="0" err="1">
                          <a:solidFill>
                            <a:srgbClr val="000000"/>
                          </a:solidFill>
                          <a:latin typeface="Arial" panose="020B0604020202020204" pitchFamily="34" charset="0"/>
                        </a:rPr>
                        <a:t>Crónica</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034455"/>
                  </a:ext>
                </a:extLst>
              </a:tr>
              <a:tr h="390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HD</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b="0" dirty="0">
                          <a:solidFill>
                            <a:srgbClr val="000000"/>
                          </a:solidFill>
                          <a:latin typeface="Arial" panose="020B0604020202020204" pitchFamily="34" charset="0"/>
                          <a:cs typeface="Arial" panose="020B0604020202020204" pitchFamily="34" charset="0"/>
                        </a:rPr>
                        <a:t>-</a:t>
                      </a:r>
                      <a:r>
                        <a:rPr lang="pt-PT" sz="1400" dirty="0"/>
                        <a:t>   </a:t>
                      </a:r>
                      <a:r>
                        <a:rPr lang="en-US" sz="1400" dirty="0" err="1">
                          <a:solidFill>
                            <a:srgbClr val="000000"/>
                          </a:solidFill>
                          <a:latin typeface="Arial" panose="020B0604020202020204" pitchFamily="34" charset="0"/>
                        </a:rPr>
                        <a:t>Hemodiálise</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818771"/>
                  </a:ext>
                </a:extLst>
              </a:tr>
              <a:tr h="390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DP</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b="0" dirty="0">
                          <a:solidFill>
                            <a:srgbClr val="000000"/>
                          </a:solidFill>
                          <a:latin typeface="Arial" panose="020B0604020202020204" pitchFamily="34" charset="0"/>
                          <a:cs typeface="Arial" panose="020B0604020202020204" pitchFamily="34" charset="0"/>
                        </a:rPr>
                        <a:t>-</a:t>
                      </a:r>
                      <a:r>
                        <a:rPr lang="pt-PT" sz="1400" dirty="0"/>
                        <a:t>   </a:t>
                      </a:r>
                      <a:r>
                        <a:rPr lang="en-US" sz="1400" dirty="0" err="1">
                          <a:solidFill>
                            <a:srgbClr val="000000"/>
                          </a:solidFill>
                          <a:latin typeface="Arial" panose="020B0604020202020204" pitchFamily="34" charset="0"/>
                        </a:rPr>
                        <a:t>Diálise</a:t>
                      </a:r>
                      <a:r>
                        <a:rPr lang="en-US" sz="1400" dirty="0">
                          <a:solidFill>
                            <a:srgbClr val="000000"/>
                          </a:solidFill>
                          <a:latin typeface="Arial" panose="020B0604020202020204" pitchFamily="34" charset="0"/>
                        </a:rPr>
                        <a:t> Peritoneal</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6387054"/>
                  </a:ext>
                </a:extLst>
              </a:tr>
              <a:tr h="390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TX</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b="0" dirty="0">
                          <a:solidFill>
                            <a:srgbClr val="000000"/>
                          </a:solidFill>
                          <a:latin typeface="Arial" panose="020B0604020202020204" pitchFamily="34" charset="0"/>
                          <a:cs typeface="Arial" panose="020B0604020202020204" pitchFamily="34" charset="0"/>
                        </a:rPr>
                        <a:t>-</a:t>
                      </a:r>
                      <a:r>
                        <a:rPr lang="pt-PT" sz="1400" dirty="0"/>
                        <a:t>   </a:t>
                      </a:r>
                      <a:r>
                        <a:rPr lang="en-US" sz="1400" dirty="0" err="1">
                          <a:solidFill>
                            <a:srgbClr val="000000"/>
                          </a:solidFill>
                          <a:latin typeface="Arial" panose="020B0604020202020204" pitchFamily="34" charset="0"/>
                        </a:rPr>
                        <a:t>Transplante</a:t>
                      </a:r>
                      <a:r>
                        <a:rPr lang="en-US" sz="1400" dirty="0">
                          <a:solidFill>
                            <a:srgbClr val="000000"/>
                          </a:solidFill>
                          <a:latin typeface="Arial" panose="020B0604020202020204" pitchFamily="34" charset="0"/>
                        </a:rPr>
                        <a:t> Renal</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783329"/>
                  </a:ext>
                </a:extLst>
              </a:tr>
              <a:tr h="390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TMC</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panose="020B0604020202020204" pitchFamily="34" charset="0"/>
                        </a:rPr>
                        <a:t>-   </a:t>
                      </a:r>
                      <a:r>
                        <a:rPr lang="en-US" sz="1400" dirty="0" err="1">
                          <a:solidFill>
                            <a:srgbClr val="000000"/>
                          </a:solidFill>
                          <a:latin typeface="Arial" panose="020B0604020202020204" pitchFamily="34" charset="0"/>
                        </a:rPr>
                        <a:t>Tratamento</a:t>
                      </a:r>
                      <a:r>
                        <a:rPr lang="en-US" sz="1400" dirty="0">
                          <a:solidFill>
                            <a:srgbClr val="000000"/>
                          </a:solidFill>
                          <a:latin typeface="Arial" panose="020B0604020202020204" pitchFamily="34" charset="0"/>
                        </a:rPr>
                        <a:t> Médico </a:t>
                      </a:r>
                      <a:r>
                        <a:rPr lang="en-US" sz="1400" dirty="0" err="1">
                          <a:solidFill>
                            <a:srgbClr val="000000"/>
                          </a:solidFill>
                          <a:latin typeface="Arial" panose="020B0604020202020204" pitchFamily="34" charset="0"/>
                        </a:rPr>
                        <a:t>Conservador</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88425"/>
                  </a:ext>
                </a:extLst>
              </a:tr>
              <a:tr h="390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TSR</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panose="020B0604020202020204" pitchFamily="34" charset="0"/>
                        </a:rPr>
                        <a:t>-   Tratamento </a:t>
                      </a:r>
                      <a:r>
                        <a:rPr lang="en-US" sz="1400" dirty="0" err="1">
                          <a:solidFill>
                            <a:srgbClr val="000000"/>
                          </a:solidFill>
                          <a:latin typeface="Arial" panose="020B0604020202020204" pitchFamily="34" charset="0"/>
                        </a:rPr>
                        <a:t>Substituição</a:t>
                      </a:r>
                      <a:r>
                        <a:rPr lang="en-US" sz="1400" dirty="0">
                          <a:solidFill>
                            <a:srgbClr val="000000"/>
                          </a:solidFill>
                          <a:latin typeface="Arial" panose="020B0604020202020204" pitchFamily="34" charset="0"/>
                        </a:rPr>
                        <a:t> Renal</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059042"/>
                  </a:ext>
                </a:extLst>
              </a:tr>
              <a:tr h="390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rgbClr val="DBA223"/>
                          </a:solidFill>
                          <a:latin typeface="Arial" panose="020B0604020202020204" pitchFamily="34" charset="0"/>
                        </a:rPr>
                        <a:t>Dts</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panose="020B0604020202020204" pitchFamily="34" charset="0"/>
                        </a:rPr>
                        <a:t>-   </a:t>
                      </a:r>
                      <a:r>
                        <a:rPr lang="en-US" sz="1400" dirty="0" err="1">
                          <a:solidFill>
                            <a:srgbClr val="000000"/>
                          </a:solidFill>
                          <a:latin typeface="Arial" panose="020B0604020202020204" pitchFamily="34" charset="0"/>
                        </a:rPr>
                        <a:t>Doentes</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03061"/>
                  </a:ext>
                </a:extLst>
              </a:tr>
              <a:tr h="390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HDF</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panose="020B0604020202020204" pitchFamily="34" charset="0"/>
                        </a:rPr>
                        <a:t>-   </a:t>
                      </a:r>
                      <a:r>
                        <a:rPr lang="en-US" sz="1400" dirty="0" err="1">
                          <a:solidFill>
                            <a:srgbClr val="000000"/>
                          </a:solidFill>
                          <a:latin typeface="Arial" panose="020B0604020202020204" pitchFamily="34" charset="0"/>
                        </a:rPr>
                        <a:t>Hemodiafiltração</a:t>
                      </a:r>
                      <a:endParaRPr lang="en-US" sz="1400" dirty="0">
                        <a:solidFill>
                          <a:srgbClr val="000000"/>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0679543"/>
                  </a:ext>
                </a:extLst>
              </a:tr>
            </a:tbl>
          </a:graphicData>
        </a:graphic>
      </p:graphicFrame>
      <p:graphicFrame>
        <p:nvGraphicFramePr>
          <p:cNvPr id="3" name="Tabela 2">
            <a:extLst>
              <a:ext uri="{FF2B5EF4-FFF2-40B4-BE49-F238E27FC236}">
                <a16:creationId xmlns:a16="http://schemas.microsoft.com/office/drawing/2014/main" id="{C46FADD8-2146-2A88-4066-6A0694DD0B00}"/>
              </a:ext>
            </a:extLst>
          </p:cNvPr>
          <p:cNvGraphicFramePr>
            <a:graphicFrameLocks noGrp="1"/>
          </p:cNvGraphicFramePr>
          <p:nvPr>
            <p:extLst>
              <p:ext uri="{D42A27DB-BD31-4B8C-83A1-F6EECF244321}">
                <p14:modId xmlns:p14="http://schemas.microsoft.com/office/powerpoint/2010/main" val="1409183086"/>
              </p:ext>
            </p:extLst>
          </p:nvPr>
        </p:nvGraphicFramePr>
        <p:xfrm>
          <a:off x="6297700" y="1719524"/>
          <a:ext cx="3927280" cy="3214400"/>
        </p:xfrm>
        <a:graphic>
          <a:graphicData uri="http://schemas.openxmlformats.org/drawingml/2006/table">
            <a:tbl>
              <a:tblPr firstRow="1" bandRow="1">
                <a:tableStyleId>{5C22544A-7EE6-4342-B048-85BDC9FD1C3A}</a:tableStyleId>
              </a:tblPr>
              <a:tblGrid>
                <a:gridCol w="796628">
                  <a:extLst>
                    <a:ext uri="{9D8B030D-6E8A-4147-A177-3AD203B41FA5}">
                      <a16:colId xmlns:a16="http://schemas.microsoft.com/office/drawing/2014/main" val="3033393857"/>
                    </a:ext>
                  </a:extLst>
                </a:gridCol>
                <a:gridCol w="3130652">
                  <a:extLst>
                    <a:ext uri="{9D8B030D-6E8A-4147-A177-3AD203B41FA5}">
                      <a16:colId xmlns:a16="http://schemas.microsoft.com/office/drawing/2014/main" val="3840588222"/>
                    </a:ext>
                  </a:extLst>
                </a:gridCol>
              </a:tblGrid>
              <a:tr h="45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PMP</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t-PT" sz="1400" b="0" dirty="0">
                          <a:solidFill>
                            <a:srgbClr val="000000"/>
                          </a:solidFill>
                          <a:latin typeface="Arial" panose="020B0604020202020204" pitchFamily="34" charset="0"/>
                          <a:cs typeface="Arial" panose="020B0604020202020204" pitchFamily="34" charset="0"/>
                        </a:rPr>
                        <a:t>-</a:t>
                      </a:r>
                      <a:r>
                        <a:rPr lang="pt-PT" sz="1400" dirty="0"/>
                        <a:t>   </a:t>
                      </a:r>
                      <a:r>
                        <a:rPr lang="en-US" sz="1400" b="0" dirty="0">
                          <a:solidFill>
                            <a:srgbClr val="000000"/>
                          </a:solidFill>
                          <a:latin typeface="Arial" panose="020B0604020202020204" pitchFamily="34" charset="0"/>
                        </a:rPr>
                        <a:t>Por </a:t>
                      </a:r>
                      <a:r>
                        <a:rPr lang="en-US" sz="1400" b="0" dirty="0" err="1">
                          <a:solidFill>
                            <a:srgbClr val="000000"/>
                          </a:solidFill>
                          <a:latin typeface="Arial" panose="020B0604020202020204" pitchFamily="34" charset="0"/>
                        </a:rPr>
                        <a:t>Milhão</a:t>
                      </a:r>
                      <a:r>
                        <a:rPr lang="en-US" sz="1400" b="0" dirty="0">
                          <a:solidFill>
                            <a:srgbClr val="000000"/>
                          </a:solidFill>
                          <a:latin typeface="Arial" panose="020B0604020202020204" pitchFamily="34" charset="0"/>
                        </a:rPr>
                        <a:t> de </a:t>
                      </a:r>
                      <a:r>
                        <a:rPr lang="en-US" sz="1400" b="0" dirty="0" err="1">
                          <a:solidFill>
                            <a:srgbClr val="000000"/>
                          </a:solidFill>
                          <a:latin typeface="Arial" panose="020B0604020202020204" pitchFamily="34" charset="0"/>
                        </a:rPr>
                        <a:t>População</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5034455"/>
                  </a:ext>
                </a:extLst>
              </a:tr>
              <a:tr h="45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AV</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b="0" dirty="0">
                          <a:solidFill>
                            <a:srgbClr val="000000"/>
                          </a:solidFill>
                          <a:latin typeface="Arial" panose="020B0604020202020204" pitchFamily="34" charset="0"/>
                          <a:cs typeface="Arial" panose="020B0604020202020204" pitchFamily="34" charset="0"/>
                        </a:rPr>
                        <a:t>-</a:t>
                      </a:r>
                      <a:r>
                        <a:rPr lang="pt-PT" sz="1400" dirty="0"/>
                        <a:t>   </a:t>
                      </a:r>
                      <a:r>
                        <a:rPr lang="en-US" sz="1400" dirty="0" err="1">
                          <a:solidFill>
                            <a:srgbClr val="000000"/>
                          </a:solidFill>
                          <a:latin typeface="Arial" panose="020B0604020202020204" pitchFamily="34" charset="0"/>
                        </a:rPr>
                        <a:t>Acesso</a:t>
                      </a:r>
                      <a:r>
                        <a:rPr lang="en-US" sz="1400" dirty="0">
                          <a:solidFill>
                            <a:srgbClr val="000000"/>
                          </a:solidFill>
                          <a:latin typeface="Arial" panose="020B0604020202020204" pitchFamily="34" charset="0"/>
                        </a:rPr>
                        <a:t> Vascular</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818771"/>
                  </a:ext>
                </a:extLst>
              </a:tr>
              <a:tr h="45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FAV</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b="0" dirty="0">
                          <a:solidFill>
                            <a:srgbClr val="000000"/>
                          </a:solidFill>
                          <a:latin typeface="Arial" panose="020B0604020202020204" pitchFamily="34" charset="0"/>
                          <a:cs typeface="Arial" panose="020B0604020202020204" pitchFamily="34" charset="0"/>
                        </a:rPr>
                        <a:t>-</a:t>
                      </a:r>
                      <a:r>
                        <a:rPr lang="pt-PT" sz="1400" dirty="0"/>
                        <a:t>   </a:t>
                      </a:r>
                      <a:r>
                        <a:rPr lang="en-US" sz="1400" dirty="0" err="1">
                          <a:solidFill>
                            <a:srgbClr val="000000"/>
                          </a:solidFill>
                          <a:latin typeface="Arial" panose="020B0604020202020204" pitchFamily="34" charset="0"/>
                        </a:rPr>
                        <a:t>Fístula</a:t>
                      </a:r>
                      <a:r>
                        <a:rPr lang="en-US" sz="1400" dirty="0">
                          <a:solidFill>
                            <a:srgbClr val="000000"/>
                          </a:solidFill>
                          <a:latin typeface="Arial" panose="020B0604020202020204" pitchFamily="34" charset="0"/>
                        </a:rPr>
                        <a:t> </a:t>
                      </a:r>
                      <a:r>
                        <a:rPr lang="en-US" sz="1400" dirty="0" err="1">
                          <a:solidFill>
                            <a:srgbClr val="000000"/>
                          </a:solidFill>
                          <a:latin typeface="Arial" panose="020B0604020202020204" pitchFamily="34" charset="0"/>
                        </a:rPr>
                        <a:t>Arteriovenosa</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6387054"/>
                  </a:ext>
                </a:extLst>
              </a:tr>
              <a:tr h="45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PAV</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400" b="0" dirty="0">
                          <a:solidFill>
                            <a:srgbClr val="000000"/>
                          </a:solidFill>
                          <a:latin typeface="Arial" panose="020B0604020202020204" pitchFamily="34" charset="0"/>
                          <a:cs typeface="Arial" panose="020B0604020202020204" pitchFamily="34" charset="0"/>
                        </a:rPr>
                        <a:t>-</a:t>
                      </a:r>
                      <a:r>
                        <a:rPr lang="pt-PT" sz="1400" dirty="0"/>
                        <a:t>   </a:t>
                      </a:r>
                      <a:r>
                        <a:rPr lang="en-US" sz="1400" dirty="0" err="1">
                          <a:solidFill>
                            <a:srgbClr val="000000"/>
                          </a:solidFill>
                          <a:latin typeface="Arial" panose="020B0604020202020204" pitchFamily="34" charset="0"/>
                        </a:rPr>
                        <a:t>Protese</a:t>
                      </a:r>
                      <a:r>
                        <a:rPr lang="en-US" sz="1400" dirty="0">
                          <a:solidFill>
                            <a:srgbClr val="000000"/>
                          </a:solidFill>
                          <a:latin typeface="Arial" panose="020B0604020202020204" pitchFamily="34" charset="0"/>
                        </a:rPr>
                        <a:t> </a:t>
                      </a:r>
                      <a:r>
                        <a:rPr lang="en-US" sz="1400" dirty="0" err="1">
                          <a:solidFill>
                            <a:srgbClr val="000000"/>
                          </a:solidFill>
                          <a:latin typeface="Arial" panose="020B0604020202020204" pitchFamily="34" charset="0"/>
                        </a:rPr>
                        <a:t>arteriovenosa</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783329"/>
                  </a:ext>
                </a:extLst>
              </a:tr>
              <a:tr h="45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rgbClr val="DBA223"/>
                          </a:solidFill>
                          <a:latin typeface="Arial" panose="020B0604020202020204" pitchFamily="34" charset="0"/>
                        </a:rPr>
                        <a:t>CVCp</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panose="020B0604020202020204" pitchFamily="34" charset="0"/>
                        </a:rPr>
                        <a:t>-   </a:t>
                      </a:r>
                      <a:r>
                        <a:rPr lang="en-US" sz="1400" dirty="0" err="1">
                          <a:solidFill>
                            <a:srgbClr val="000000"/>
                          </a:solidFill>
                          <a:latin typeface="Arial" panose="020B0604020202020204" pitchFamily="34" charset="0"/>
                        </a:rPr>
                        <a:t>Cateter</a:t>
                      </a:r>
                      <a:r>
                        <a:rPr lang="en-US" sz="1400" dirty="0">
                          <a:solidFill>
                            <a:srgbClr val="000000"/>
                          </a:solidFill>
                          <a:latin typeface="Arial" panose="020B0604020202020204" pitchFamily="34" charset="0"/>
                        </a:rPr>
                        <a:t> </a:t>
                      </a:r>
                      <a:r>
                        <a:rPr lang="en-US" sz="1400" dirty="0" err="1">
                          <a:solidFill>
                            <a:srgbClr val="000000"/>
                          </a:solidFill>
                          <a:latin typeface="Arial" panose="020B0604020202020204" pitchFamily="34" charset="0"/>
                        </a:rPr>
                        <a:t>venoso</a:t>
                      </a:r>
                      <a:r>
                        <a:rPr lang="en-US" sz="1400" dirty="0">
                          <a:solidFill>
                            <a:srgbClr val="000000"/>
                          </a:solidFill>
                          <a:latin typeface="Arial" panose="020B0604020202020204" pitchFamily="34" charset="0"/>
                        </a:rPr>
                        <a:t> Central </a:t>
                      </a:r>
                      <a:r>
                        <a:rPr lang="en-US" sz="1400" dirty="0" err="1">
                          <a:solidFill>
                            <a:srgbClr val="000000"/>
                          </a:solidFill>
                          <a:latin typeface="Arial" panose="020B0604020202020204" pitchFamily="34" charset="0"/>
                        </a:rPr>
                        <a:t>provisório</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88425"/>
                  </a:ext>
                </a:extLst>
              </a:tr>
              <a:tr h="45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CLD</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panose="020B0604020202020204" pitchFamily="34" charset="0"/>
                        </a:rPr>
                        <a:t>-   </a:t>
                      </a:r>
                      <a:r>
                        <a:rPr lang="en-US" sz="1400" dirty="0" err="1">
                          <a:solidFill>
                            <a:srgbClr val="000000"/>
                          </a:solidFill>
                          <a:latin typeface="Arial" panose="020B0604020202020204" pitchFamily="34" charset="0"/>
                        </a:rPr>
                        <a:t>Cateter</a:t>
                      </a:r>
                      <a:r>
                        <a:rPr lang="en-US" sz="1400" dirty="0">
                          <a:solidFill>
                            <a:srgbClr val="000000"/>
                          </a:solidFill>
                          <a:latin typeface="Arial" panose="020B0604020202020204" pitchFamily="34" charset="0"/>
                        </a:rPr>
                        <a:t> de Longa </a:t>
                      </a:r>
                      <a:r>
                        <a:rPr lang="en-US" sz="1400" dirty="0" err="1">
                          <a:solidFill>
                            <a:srgbClr val="000000"/>
                          </a:solidFill>
                          <a:latin typeface="Arial" panose="020B0604020202020204" pitchFamily="34" charset="0"/>
                        </a:rPr>
                        <a:t>Duração</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9059042"/>
                  </a:ext>
                </a:extLst>
              </a:tr>
              <a:tr h="459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DBA223"/>
                          </a:solidFill>
                          <a:latin typeface="Arial" panose="020B0604020202020204" pitchFamily="34" charset="0"/>
                        </a:rPr>
                        <a:t>ERA</a:t>
                      </a:r>
                      <a:endParaRPr lang="ru-RU" sz="1600" b="0" dirty="0">
                        <a:solidFill>
                          <a:srgbClr val="DBA223"/>
                        </a:solidFill>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panose="020B0604020202020204" pitchFamily="34" charset="0"/>
                        </a:rPr>
                        <a:t>-   European Renal Association</a:t>
                      </a:r>
                      <a:endParaRPr lang="pt-PT"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03061"/>
                  </a:ext>
                </a:extLst>
              </a:tr>
            </a:tbl>
          </a:graphicData>
        </a:graphic>
      </p:graphicFrame>
      <p:pic>
        <p:nvPicPr>
          <p:cNvPr id="5" name="Imagem 4" descr="Logotipo, nome da empresa&#10;&#10;O conteúdo gerado por IA pode estar incorreto.">
            <a:extLst>
              <a:ext uri="{FF2B5EF4-FFF2-40B4-BE49-F238E27FC236}">
                <a16:creationId xmlns:a16="http://schemas.microsoft.com/office/drawing/2014/main" id="{8C35BF58-90B4-4CA6-43D6-4EA7364DD8F4}"/>
              </a:ext>
            </a:extLst>
          </p:cNvPr>
          <p:cNvPicPr>
            <a:picLocks noChangeAspect="1"/>
          </p:cNvPicPr>
          <p:nvPr/>
        </p:nvPicPr>
        <p:blipFill>
          <a:blip r:embed="rId4">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121315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6FDB5-29AF-839A-AA1E-97A9347005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4838B9-68A6-9821-DBD6-41807ED1388A}"/>
              </a:ext>
            </a:extLst>
          </p:cNvPr>
          <p:cNvSpPr>
            <a:spLocks/>
          </p:cNvSpPr>
          <p:nvPr/>
        </p:nvSpPr>
        <p:spPr>
          <a:xfrm>
            <a:off x="2800" y="-2802"/>
            <a:ext cx="12192001" cy="6860801"/>
          </a:xfrm>
          <a:prstGeom prst="rect">
            <a:avLst/>
          </a:prstGeom>
          <a:gradFill flip="none" rotWithShape="1">
            <a:gsLst>
              <a:gs pos="0">
                <a:srgbClr val="831D1C">
                  <a:shade val="30000"/>
                  <a:satMod val="115000"/>
                </a:srgbClr>
              </a:gs>
              <a:gs pos="50000">
                <a:srgbClr val="831D1C">
                  <a:shade val="67500"/>
                  <a:satMod val="115000"/>
                </a:srgbClr>
              </a:gs>
              <a:gs pos="100000">
                <a:srgbClr val="831D1C">
                  <a:shade val="100000"/>
                  <a:satMod val="115000"/>
                </a:srgb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4" name="Marcador de Posição do Número do Diapositivo 3">
            <a:extLst>
              <a:ext uri="{FF2B5EF4-FFF2-40B4-BE49-F238E27FC236}">
                <a16:creationId xmlns:a16="http://schemas.microsoft.com/office/drawing/2014/main" id="{0B549F7A-93F5-D596-8B6F-345DD3FCFB68}"/>
              </a:ext>
            </a:extLst>
          </p:cNvPr>
          <p:cNvSpPr>
            <a:spLocks noGrp="1"/>
          </p:cNvSpPr>
          <p:nvPr>
            <p:ph type="sldNum" sz="quarter" idx="12"/>
          </p:nvPr>
        </p:nvSpPr>
        <p:spPr/>
        <p:txBody>
          <a:bodyPr/>
          <a:lstStyle/>
          <a:p>
            <a:fld id="{C4730313-29A6-4D5B-A27A-B362436FA5D8}" type="slidenum">
              <a:rPr lang="ru-RU" smtClean="0"/>
              <a:t>6</a:t>
            </a:fld>
            <a:endParaRPr lang="ru-RU"/>
          </a:p>
        </p:txBody>
      </p:sp>
      <p:sp>
        <p:nvSpPr>
          <p:cNvPr id="15" name="Retângulo 14">
            <a:extLst>
              <a:ext uri="{FF2B5EF4-FFF2-40B4-BE49-F238E27FC236}">
                <a16:creationId xmlns:a16="http://schemas.microsoft.com/office/drawing/2014/main" id="{61941CF5-D728-ED7C-6CBB-A2B699341FA9}"/>
              </a:ext>
            </a:extLst>
          </p:cNvPr>
          <p:cNvSpPr/>
          <p:nvPr/>
        </p:nvSpPr>
        <p:spPr>
          <a:xfrm>
            <a:off x="1" y="5833641"/>
            <a:ext cx="12192000" cy="1021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pic>
        <p:nvPicPr>
          <p:cNvPr id="19" name="Gráfico 18">
            <a:extLst>
              <a:ext uri="{FF2B5EF4-FFF2-40B4-BE49-F238E27FC236}">
                <a16:creationId xmlns:a16="http://schemas.microsoft.com/office/drawing/2014/main" id="{EAB47526-0921-AE7B-1715-A7D62728E38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63290" y="5956394"/>
            <a:ext cx="2318796" cy="799911"/>
          </a:xfrm>
          <a:prstGeom prst="rect">
            <a:avLst/>
          </a:prstGeom>
        </p:spPr>
      </p:pic>
      <p:sp>
        <p:nvSpPr>
          <p:cNvPr id="16" name="CaixaDeTexto 15">
            <a:extLst>
              <a:ext uri="{FF2B5EF4-FFF2-40B4-BE49-F238E27FC236}">
                <a16:creationId xmlns:a16="http://schemas.microsoft.com/office/drawing/2014/main" id="{4D09B5D1-7867-82E5-846D-38CEA69B26DB}"/>
              </a:ext>
            </a:extLst>
          </p:cNvPr>
          <p:cNvSpPr txBox="1"/>
          <p:nvPr/>
        </p:nvSpPr>
        <p:spPr>
          <a:xfrm>
            <a:off x="2827147" y="496776"/>
            <a:ext cx="8689725" cy="1200329"/>
          </a:xfrm>
          <a:prstGeom prst="rect">
            <a:avLst/>
          </a:prstGeom>
          <a:noFill/>
        </p:spPr>
        <p:txBody>
          <a:bodyPr wrap="square" rtlCol="0">
            <a:spAutoFit/>
          </a:bodyPr>
          <a:lstStyle/>
          <a:p>
            <a:pPr algn="r"/>
            <a:r>
              <a:rPr lang="en-US" sz="3600" dirty="0">
                <a:solidFill>
                  <a:schemeClr val="bg1"/>
                </a:solidFill>
                <a:latin typeface="Montserrat SemiBold" panose="00000700000000000000" pitchFamily="50" charset="0"/>
              </a:rPr>
              <a:t>TRATAMENTO DE SUBSTITUIÇÃO DA FUNÇÃO RENAL</a:t>
            </a:r>
            <a:endParaRPr lang="pt-PT" sz="3600" dirty="0">
              <a:solidFill>
                <a:schemeClr val="bg1"/>
              </a:solidFill>
              <a:latin typeface="Montserrat SemiBold" panose="00000700000000000000" pitchFamily="50" charset="0"/>
            </a:endParaRPr>
          </a:p>
        </p:txBody>
      </p:sp>
      <p:sp>
        <p:nvSpPr>
          <p:cNvPr id="3" name="CaixaDeTexto 2">
            <a:extLst>
              <a:ext uri="{FF2B5EF4-FFF2-40B4-BE49-F238E27FC236}">
                <a16:creationId xmlns:a16="http://schemas.microsoft.com/office/drawing/2014/main" id="{F98B9A89-8950-E1FB-02F3-B6205402604D}"/>
              </a:ext>
            </a:extLst>
          </p:cNvPr>
          <p:cNvSpPr txBox="1"/>
          <p:nvPr/>
        </p:nvSpPr>
        <p:spPr>
          <a:xfrm>
            <a:off x="5649410" y="2269088"/>
            <a:ext cx="5832676" cy="646331"/>
          </a:xfrm>
          <a:prstGeom prst="rect">
            <a:avLst/>
          </a:prstGeom>
          <a:noFill/>
        </p:spPr>
        <p:txBody>
          <a:bodyPr wrap="square" rtlCol="0">
            <a:spAutoFit/>
          </a:bodyPr>
          <a:lstStyle/>
          <a:p>
            <a:pPr algn="r"/>
            <a:r>
              <a:rPr lang="pt-PT" dirty="0">
                <a:solidFill>
                  <a:schemeClr val="bg1"/>
                </a:solidFill>
                <a:latin typeface="Arial" panose="020B0604020202020204" pitchFamily="34" charset="0"/>
              </a:rPr>
              <a:t>Amostra em estudo</a:t>
            </a:r>
          </a:p>
          <a:p>
            <a:endParaRPr lang="pt-PT" dirty="0">
              <a:latin typeface="Arial" panose="020B0604020202020204" pitchFamily="34" charset="0"/>
            </a:endParaRPr>
          </a:p>
        </p:txBody>
      </p:sp>
      <p:pic>
        <p:nvPicPr>
          <p:cNvPr id="12" name="Imagem 11" descr="Uma imagem contendo aeronave&#10;&#10;O conteúdo gerado por IA pode estar incorreto.">
            <a:extLst>
              <a:ext uri="{FF2B5EF4-FFF2-40B4-BE49-F238E27FC236}">
                <a16:creationId xmlns:a16="http://schemas.microsoft.com/office/drawing/2014/main" id="{90CBFD33-CA5E-6AF0-2132-6D91367FB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25182"/>
            <a:ext cx="3212162" cy="3867028"/>
          </a:xfrm>
          <a:prstGeom prst="rect">
            <a:avLst/>
          </a:prstGeom>
        </p:spPr>
      </p:pic>
      <p:sp>
        <p:nvSpPr>
          <p:cNvPr id="13" name="CaixaDeTexto 12">
            <a:extLst>
              <a:ext uri="{FF2B5EF4-FFF2-40B4-BE49-F238E27FC236}">
                <a16:creationId xmlns:a16="http://schemas.microsoft.com/office/drawing/2014/main" id="{AB222B04-441D-4FFA-6455-5461C5517AC5}"/>
              </a:ext>
            </a:extLst>
          </p:cNvPr>
          <p:cNvSpPr txBox="1"/>
          <p:nvPr/>
        </p:nvSpPr>
        <p:spPr>
          <a:xfrm>
            <a:off x="1350123" y="3471461"/>
            <a:ext cx="457511" cy="1015663"/>
          </a:xfrm>
          <a:prstGeom prst="rect">
            <a:avLst/>
          </a:prstGeom>
          <a:noFill/>
        </p:spPr>
        <p:txBody>
          <a:bodyPr wrap="square" rtlCol="0">
            <a:spAutoFit/>
          </a:bodyPr>
          <a:lstStyle/>
          <a:p>
            <a:pPr algn="ctr"/>
            <a:r>
              <a:rPr lang="pt-PT" sz="6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77316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732C5-8CE6-4949-0A9D-DDFC6CDEB7E5}"/>
            </a:ext>
          </a:extLst>
        </p:cNvPr>
        <p:cNvGrpSpPr/>
        <p:nvPr/>
      </p:nvGrpSpPr>
      <p:grpSpPr>
        <a:xfrm>
          <a:off x="0" y="0"/>
          <a:ext cx="0" cy="0"/>
          <a:chOff x="0" y="0"/>
          <a:chExt cx="0" cy="0"/>
        </a:xfrm>
      </p:grpSpPr>
      <p:pic>
        <p:nvPicPr>
          <p:cNvPr id="6" name="Imagem 5" descr="Mapa&#10;&#10;O conteúdo gerado por IA pode estar incorreto.">
            <a:extLst>
              <a:ext uri="{FF2B5EF4-FFF2-40B4-BE49-F238E27FC236}">
                <a16:creationId xmlns:a16="http://schemas.microsoft.com/office/drawing/2014/main" id="{C7CD6667-12CA-DE21-0C31-117D2F03C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12377">
            <a:off x="6957557" y="386854"/>
            <a:ext cx="4448175" cy="5622431"/>
          </a:xfrm>
          <a:prstGeom prst="rect">
            <a:avLst/>
          </a:prstGeom>
          <a:ln>
            <a:noFill/>
          </a:ln>
          <a:effectLst>
            <a:softEdge rad="112500"/>
          </a:effectLst>
        </p:spPr>
      </p:pic>
      <p:sp>
        <p:nvSpPr>
          <p:cNvPr id="4" name="Retângulo 3">
            <a:extLst>
              <a:ext uri="{FF2B5EF4-FFF2-40B4-BE49-F238E27FC236}">
                <a16:creationId xmlns:a16="http://schemas.microsoft.com/office/drawing/2014/main" id="{5ADBFA5E-E416-1056-EF9E-0388C1F1C669}"/>
              </a:ext>
            </a:extLst>
          </p:cNvPr>
          <p:cNvSpPr/>
          <p:nvPr/>
        </p:nvSpPr>
        <p:spPr>
          <a:xfrm>
            <a:off x="0" y="184170"/>
            <a:ext cx="4348011"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bg1">
                  <a:lumMod val="50000"/>
                </a:schemeClr>
              </a:solidFill>
              <a:latin typeface="Arial" panose="020B0604020202020204" pitchFamily="34" charset="0"/>
            </a:endParaRPr>
          </a:p>
        </p:txBody>
      </p:sp>
      <p:sp>
        <p:nvSpPr>
          <p:cNvPr id="7" name="Marcador de Posição do Número do Diapositivo 1">
            <a:extLst>
              <a:ext uri="{FF2B5EF4-FFF2-40B4-BE49-F238E27FC236}">
                <a16:creationId xmlns:a16="http://schemas.microsoft.com/office/drawing/2014/main" id="{61E0D0C7-0975-8CF3-A684-4B7BA3538464}"/>
              </a:ext>
            </a:extLst>
          </p:cNvPr>
          <p:cNvSpPr>
            <a:spLocks noGrp="1"/>
          </p:cNvSpPr>
          <p:nvPr>
            <p:ph type="sldNum" sz="quarter" idx="12"/>
          </p:nvPr>
        </p:nvSpPr>
        <p:spPr>
          <a:xfrm>
            <a:off x="8610600" y="6356350"/>
            <a:ext cx="2743200" cy="365125"/>
          </a:xfrm>
        </p:spPr>
        <p:txBody>
          <a:bodyPr/>
          <a:lstStyle/>
          <a:p>
            <a:fld id="{C4730313-29A6-4D5B-A27A-B362436FA5D8}" type="slidenum">
              <a:rPr lang="ru-RU" smtClean="0">
                <a:solidFill>
                  <a:schemeClr val="bg1"/>
                </a:solidFill>
              </a:rPr>
              <a:t>7</a:t>
            </a:fld>
            <a:endParaRPr lang="ru-RU" dirty="0">
              <a:solidFill>
                <a:schemeClr val="bg1"/>
              </a:solidFill>
            </a:endParaRPr>
          </a:p>
        </p:txBody>
      </p:sp>
      <p:pic>
        <p:nvPicPr>
          <p:cNvPr id="8" name="Gráfico 7">
            <a:extLst>
              <a:ext uri="{FF2B5EF4-FFF2-40B4-BE49-F238E27FC236}">
                <a16:creationId xmlns:a16="http://schemas.microsoft.com/office/drawing/2014/main" id="{CE2D95A8-4E56-950B-F4A6-3C1C6B1B3C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655" y="6307874"/>
            <a:ext cx="1339473" cy="462075"/>
          </a:xfrm>
          <a:prstGeom prst="rect">
            <a:avLst/>
          </a:prstGeom>
        </p:spPr>
      </p:pic>
      <p:sp>
        <p:nvSpPr>
          <p:cNvPr id="9" name="Retângulo 8">
            <a:extLst>
              <a:ext uri="{FF2B5EF4-FFF2-40B4-BE49-F238E27FC236}">
                <a16:creationId xmlns:a16="http://schemas.microsoft.com/office/drawing/2014/main" id="{84502C18-251F-9A6E-3438-00E92C8AC8E5}"/>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10" name="TextBox 44">
            <a:extLst>
              <a:ext uri="{FF2B5EF4-FFF2-40B4-BE49-F238E27FC236}">
                <a16:creationId xmlns:a16="http://schemas.microsoft.com/office/drawing/2014/main" id="{3BB07C00-2407-CA9F-66FF-A76E72199E0D}"/>
              </a:ext>
            </a:extLst>
          </p:cNvPr>
          <p:cNvSpPr txBox="1"/>
          <p:nvPr/>
        </p:nvSpPr>
        <p:spPr>
          <a:xfrm>
            <a:off x="231606" y="210840"/>
            <a:ext cx="4116405" cy="384721"/>
          </a:xfrm>
          <a:prstGeom prst="rect">
            <a:avLst/>
          </a:prstGeom>
          <a:noFill/>
        </p:spPr>
        <p:txBody>
          <a:bodyPr wrap="square" lIns="91440" tIns="45720" rIns="91440" bIns="45720" rtlCol="0" anchor="t">
            <a:spAutoFit/>
          </a:bodyPr>
          <a:lstStyle/>
          <a:p>
            <a:pPr marL="0" indent="0">
              <a:lnSpc>
                <a:spcPct val="100000"/>
              </a:lnSpc>
              <a:spcBef>
                <a:spcPts val="0"/>
              </a:spcBef>
              <a:buNone/>
            </a:pPr>
            <a:r>
              <a:rPr lang="en-US" sz="1900" b="1" dirty="0">
                <a:solidFill>
                  <a:schemeClr val="bg1"/>
                </a:solidFill>
                <a:latin typeface="Arial" panose="020B0604020202020204" pitchFamily="34" charset="0"/>
              </a:rPr>
              <a:t>AMOSTRA EM ESTUDO 2025</a:t>
            </a:r>
            <a:endParaRPr lang="ru-RU" sz="1900" b="1" dirty="0">
              <a:solidFill>
                <a:schemeClr val="bg1"/>
              </a:solidFill>
              <a:latin typeface="Arial" panose="020B0604020202020204" pitchFamily="34" charset="0"/>
            </a:endParaRPr>
          </a:p>
        </p:txBody>
      </p:sp>
      <p:sp>
        <p:nvSpPr>
          <p:cNvPr id="11" name="CaixaDeTexto 10">
            <a:extLst>
              <a:ext uri="{FF2B5EF4-FFF2-40B4-BE49-F238E27FC236}">
                <a16:creationId xmlns:a16="http://schemas.microsoft.com/office/drawing/2014/main" id="{A7E84AC2-190A-C08D-7D19-7E6A72419B18}"/>
              </a:ext>
            </a:extLst>
          </p:cNvPr>
          <p:cNvSpPr txBox="1"/>
          <p:nvPr/>
        </p:nvSpPr>
        <p:spPr>
          <a:xfrm>
            <a:off x="1486371" y="3909999"/>
            <a:ext cx="6456554" cy="338554"/>
          </a:xfrm>
          <a:prstGeom prst="rect">
            <a:avLst/>
          </a:prstGeom>
          <a:noFill/>
        </p:spPr>
        <p:txBody>
          <a:bodyPr wrap="square" rtlCol="0">
            <a:spAutoFit/>
          </a:bodyPr>
          <a:lstStyle/>
          <a:p>
            <a:r>
              <a:rPr lang="pt-PT" sz="1600" dirty="0">
                <a:solidFill>
                  <a:srgbClr val="080808"/>
                </a:solidFill>
                <a:latin typeface="Arial" panose="020B0604020202020204" pitchFamily="34" charset="0"/>
              </a:rPr>
              <a:t>Centros de Transplante Renal para Adultos e 1 Pediátrico</a:t>
            </a:r>
          </a:p>
        </p:txBody>
      </p:sp>
      <p:sp>
        <p:nvSpPr>
          <p:cNvPr id="12" name="CaixaDeTexto 11">
            <a:extLst>
              <a:ext uri="{FF2B5EF4-FFF2-40B4-BE49-F238E27FC236}">
                <a16:creationId xmlns:a16="http://schemas.microsoft.com/office/drawing/2014/main" id="{18134128-8B1D-1303-8183-C10F9C36C911}"/>
              </a:ext>
            </a:extLst>
          </p:cNvPr>
          <p:cNvSpPr txBox="1"/>
          <p:nvPr/>
        </p:nvSpPr>
        <p:spPr>
          <a:xfrm>
            <a:off x="815654" y="3717015"/>
            <a:ext cx="832640" cy="553998"/>
          </a:xfrm>
          <a:prstGeom prst="rect">
            <a:avLst/>
          </a:prstGeom>
          <a:noFill/>
        </p:spPr>
        <p:txBody>
          <a:bodyPr wrap="square" rtlCol="0">
            <a:spAutoFit/>
          </a:bodyPr>
          <a:lstStyle/>
          <a:p>
            <a:pPr algn="ctr"/>
            <a:r>
              <a:rPr lang="pt-PT" sz="3000" b="1" dirty="0">
                <a:solidFill>
                  <a:srgbClr val="DBA223"/>
                </a:solidFill>
                <a:latin typeface="Arial" panose="020B0604020202020204" pitchFamily="34" charset="0"/>
              </a:rPr>
              <a:t>8</a:t>
            </a:r>
          </a:p>
        </p:txBody>
      </p:sp>
      <p:sp>
        <p:nvSpPr>
          <p:cNvPr id="13" name="CaixaDeTexto 12">
            <a:extLst>
              <a:ext uri="{FF2B5EF4-FFF2-40B4-BE49-F238E27FC236}">
                <a16:creationId xmlns:a16="http://schemas.microsoft.com/office/drawing/2014/main" id="{69C178DA-CEEF-ACEF-2E04-D098B9CD402F}"/>
              </a:ext>
            </a:extLst>
          </p:cNvPr>
          <p:cNvSpPr txBox="1"/>
          <p:nvPr/>
        </p:nvSpPr>
        <p:spPr>
          <a:xfrm>
            <a:off x="1486371" y="2547516"/>
            <a:ext cx="3891904" cy="338554"/>
          </a:xfrm>
          <a:prstGeom prst="rect">
            <a:avLst/>
          </a:prstGeom>
          <a:noFill/>
        </p:spPr>
        <p:txBody>
          <a:bodyPr wrap="square" rtlCol="0">
            <a:spAutoFit/>
          </a:bodyPr>
          <a:lstStyle/>
          <a:p>
            <a:r>
              <a:rPr lang="pt-PT" sz="1600" dirty="0">
                <a:solidFill>
                  <a:srgbClr val="080808"/>
                </a:solidFill>
                <a:latin typeface="Arial" panose="020B0604020202020204" pitchFamily="34" charset="0"/>
              </a:rPr>
              <a:t>Unidades de Diálise Peritoneal</a:t>
            </a:r>
          </a:p>
        </p:txBody>
      </p:sp>
      <p:sp>
        <p:nvSpPr>
          <p:cNvPr id="17" name="CaixaDeTexto 16">
            <a:extLst>
              <a:ext uri="{FF2B5EF4-FFF2-40B4-BE49-F238E27FC236}">
                <a16:creationId xmlns:a16="http://schemas.microsoft.com/office/drawing/2014/main" id="{4392E818-E131-F297-5443-EECE49393C0E}"/>
              </a:ext>
            </a:extLst>
          </p:cNvPr>
          <p:cNvSpPr txBox="1"/>
          <p:nvPr/>
        </p:nvSpPr>
        <p:spPr>
          <a:xfrm>
            <a:off x="653731" y="1710403"/>
            <a:ext cx="832640" cy="553998"/>
          </a:xfrm>
          <a:prstGeom prst="rect">
            <a:avLst/>
          </a:prstGeom>
          <a:noFill/>
        </p:spPr>
        <p:txBody>
          <a:bodyPr wrap="square" rtlCol="0">
            <a:spAutoFit/>
          </a:bodyPr>
          <a:lstStyle/>
          <a:p>
            <a:pPr algn="ctr"/>
            <a:r>
              <a:rPr lang="pt-PT" sz="3000" b="1" dirty="0">
                <a:solidFill>
                  <a:srgbClr val="DBA223"/>
                </a:solidFill>
                <a:latin typeface="Arial" panose="020B0604020202020204" pitchFamily="34" charset="0"/>
              </a:rPr>
              <a:t>140</a:t>
            </a:r>
          </a:p>
        </p:txBody>
      </p:sp>
      <p:sp>
        <p:nvSpPr>
          <p:cNvPr id="20" name="CaixaDeTexto 19">
            <a:extLst>
              <a:ext uri="{FF2B5EF4-FFF2-40B4-BE49-F238E27FC236}">
                <a16:creationId xmlns:a16="http://schemas.microsoft.com/office/drawing/2014/main" id="{CB07F81A-2240-B685-6800-82F2FAE95BC2}"/>
              </a:ext>
            </a:extLst>
          </p:cNvPr>
          <p:cNvSpPr txBox="1"/>
          <p:nvPr/>
        </p:nvSpPr>
        <p:spPr>
          <a:xfrm>
            <a:off x="1486371" y="1706550"/>
            <a:ext cx="2371162" cy="584775"/>
          </a:xfrm>
          <a:prstGeom prst="rect">
            <a:avLst/>
          </a:prstGeom>
          <a:noFill/>
        </p:spPr>
        <p:txBody>
          <a:bodyPr wrap="none" rtlCol="0">
            <a:spAutoFit/>
          </a:bodyPr>
          <a:lstStyle/>
          <a:p>
            <a:br>
              <a:rPr lang="pt-PT" sz="1600" dirty="0">
                <a:latin typeface="Arial" panose="020B0604020202020204" pitchFamily="34" charset="0"/>
              </a:rPr>
            </a:br>
            <a:r>
              <a:rPr lang="pt-PT" sz="1600" b="0" i="0" dirty="0">
                <a:solidFill>
                  <a:srgbClr val="080808"/>
                </a:solidFill>
                <a:effectLst/>
                <a:latin typeface="Arial" panose="020B0604020202020204" pitchFamily="34" charset="0"/>
              </a:rPr>
              <a:t>Centros de Hemodiálise</a:t>
            </a:r>
            <a:endParaRPr lang="pt-PT" sz="1600" dirty="0">
              <a:solidFill>
                <a:srgbClr val="080808"/>
              </a:solidFill>
              <a:latin typeface="Arial" panose="020B0604020202020204" pitchFamily="34" charset="0"/>
            </a:endParaRPr>
          </a:p>
        </p:txBody>
      </p:sp>
      <p:sp>
        <p:nvSpPr>
          <p:cNvPr id="24" name="Oval 23">
            <a:extLst>
              <a:ext uri="{FF2B5EF4-FFF2-40B4-BE49-F238E27FC236}">
                <a16:creationId xmlns:a16="http://schemas.microsoft.com/office/drawing/2014/main" id="{B347F1CF-DE75-1C9F-2EA2-B64DBF7275A0}"/>
              </a:ext>
            </a:extLst>
          </p:cNvPr>
          <p:cNvSpPr/>
          <p:nvPr/>
        </p:nvSpPr>
        <p:spPr>
          <a:xfrm>
            <a:off x="1759668" y="4358616"/>
            <a:ext cx="1060283" cy="1051131"/>
          </a:xfrm>
          <a:prstGeom prst="ellipse">
            <a:avLst/>
          </a:prstGeom>
          <a:solidFill>
            <a:srgbClr val="D8A022"/>
          </a:solidFill>
          <a:ln>
            <a:noFill/>
          </a:ln>
          <a:effectLst>
            <a:glow rad="139700">
              <a:srgbClr val="DBA223">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6" name="Text Placeholder 56">
            <a:extLst>
              <a:ext uri="{FF2B5EF4-FFF2-40B4-BE49-F238E27FC236}">
                <a16:creationId xmlns:a16="http://schemas.microsoft.com/office/drawing/2014/main" id="{06770B67-664E-7937-1646-446D2B065D39}"/>
              </a:ext>
            </a:extLst>
          </p:cNvPr>
          <p:cNvSpPr txBox="1">
            <a:spLocks/>
          </p:cNvSpPr>
          <p:nvPr/>
        </p:nvSpPr>
        <p:spPr>
          <a:xfrm>
            <a:off x="2991974" y="4681963"/>
            <a:ext cx="3189699" cy="616360"/>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PT" sz="2000" b="1" dirty="0">
                <a:solidFill>
                  <a:srgbClr val="DBA223"/>
                </a:solidFill>
                <a:latin typeface="Arial" panose="020B0604020202020204" pitchFamily="34" charset="0"/>
              </a:rPr>
              <a:t>TAXA DE RESPOSTA</a:t>
            </a:r>
            <a:endParaRPr lang="ru-RU" sz="1600" b="1" dirty="0">
              <a:solidFill>
                <a:srgbClr val="DBA223"/>
              </a:solidFill>
              <a:latin typeface="Arial" panose="020B0604020202020204" pitchFamily="34" charset="0"/>
            </a:endParaRPr>
          </a:p>
        </p:txBody>
      </p:sp>
      <p:sp>
        <p:nvSpPr>
          <p:cNvPr id="28" name="CaixaDeTexto 27">
            <a:extLst>
              <a:ext uri="{FF2B5EF4-FFF2-40B4-BE49-F238E27FC236}">
                <a16:creationId xmlns:a16="http://schemas.microsoft.com/office/drawing/2014/main" id="{9FBEC446-2F0B-24C2-1A91-F7C01ACB52ED}"/>
              </a:ext>
            </a:extLst>
          </p:cNvPr>
          <p:cNvSpPr txBox="1"/>
          <p:nvPr/>
        </p:nvSpPr>
        <p:spPr>
          <a:xfrm>
            <a:off x="1799867" y="4640529"/>
            <a:ext cx="1047084" cy="461665"/>
          </a:xfrm>
          <a:prstGeom prst="rect">
            <a:avLst/>
          </a:prstGeom>
          <a:noFill/>
        </p:spPr>
        <p:txBody>
          <a:bodyPr wrap="square" rtlCol="0">
            <a:spAutoFit/>
          </a:bodyPr>
          <a:lstStyle/>
          <a:p>
            <a:pPr algn="ctr"/>
            <a:r>
              <a:rPr lang="pt-PT" sz="2400" b="1" dirty="0">
                <a:solidFill>
                  <a:schemeClr val="bg1"/>
                </a:solidFill>
                <a:latin typeface="Arial" panose="020B0604020202020204" pitchFamily="34" charset="0"/>
              </a:rPr>
              <a:t>100%</a:t>
            </a:r>
          </a:p>
        </p:txBody>
      </p:sp>
      <p:sp>
        <p:nvSpPr>
          <p:cNvPr id="29" name="CaixaDeTexto 28">
            <a:extLst>
              <a:ext uri="{FF2B5EF4-FFF2-40B4-BE49-F238E27FC236}">
                <a16:creationId xmlns:a16="http://schemas.microsoft.com/office/drawing/2014/main" id="{497C3823-AB04-8ECB-330C-6BB7D9D7C27A}"/>
              </a:ext>
            </a:extLst>
          </p:cNvPr>
          <p:cNvSpPr txBox="1"/>
          <p:nvPr/>
        </p:nvSpPr>
        <p:spPr>
          <a:xfrm>
            <a:off x="1486371" y="1158474"/>
            <a:ext cx="5383444" cy="338554"/>
          </a:xfrm>
          <a:prstGeom prst="rect">
            <a:avLst/>
          </a:prstGeom>
          <a:noFill/>
        </p:spPr>
        <p:txBody>
          <a:bodyPr wrap="square" rtlCol="0">
            <a:spAutoFit/>
          </a:bodyPr>
          <a:lstStyle/>
          <a:p>
            <a:r>
              <a:rPr lang="pt-PT" sz="1600" dirty="0">
                <a:solidFill>
                  <a:srgbClr val="101518"/>
                </a:solidFill>
                <a:latin typeface="Arial" panose="020B0604020202020204" pitchFamily="34" charset="0"/>
              </a:rPr>
              <a:t>Inquéritos diferenciados para HD, DP, Tx e TMC</a:t>
            </a:r>
            <a:endParaRPr lang="pt-PT" sz="1600" dirty="0">
              <a:solidFill>
                <a:schemeClr val="tx1">
                  <a:lumMod val="50000"/>
                </a:schemeClr>
              </a:solidFill>
              <a:latin typeface="Arial" panose="020B0604020202020204" pitchFamily="34" charset="0"/>
            </a:endParaRPr>
          </a:p>
        </p:txBody>
      </p:sp>
      <p:pic>
        <p:nvPicPr>
          <p:cNvPr id="32" name="Gráfico 31" descr="Perguntas com preenchimento sólido">
            <a:extLst>
              <a:ext uri="{FF2B5EF4-FFF2-40B4-BE49-F238E27FC236}">
                <a16:creationId xmlns:a16="http://schemas.microsoft.com/office/drawing/2014/main" id="{62349056-DB16-364C-ADEF-393F247A72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256" y="1069944"/>
            <a:ext cx="456264" cy="456264"/>
          </a:xfrm>
          <a:prstGeom prst="rect">
            <a:avLst/>
          </a:prstGeom>
        </p:spPr>
      </p:pic>
      <p:sp>
        <p:nvSpPr>
          <p:cNvPr id="33" name="CaixaDeTexto 32">
            <a:extLst>
              <a:ext uri="{FF2B5EF4-FFF2-40B4-BE49-F238E27FC236}">
                <a16:creationId xmlns:a16="http://schemas.microsoft.com/office/drawing/2014/main" id="{FDEB4321-1781-3930-9AF9-6BB49FB1C934}"/>
              </a:ext>
            </a:extLst>
          </p:cNvPr>
          <p:cNvSpPr txBox="1"/>
          <p:nvPr/>
        </p:nvSpPr>
        <p:spPr>
          <a:xfrm>
            <a:off x="700405" y="2373124"/>
            <a:ext cx="832640" cy="553998"/>
          </a:xfrm>
          <a:prstGeom prst="rect">
            <a:avLst/>
          </a:prstGeom>
          <a:noFill/>
        </p:spPr>
        <p:txBody>
          <a:bodyPr wrap="square" rtlCol="0">
            <a:spAutoFit/>
          </a:bodyPr>
          <a:lstStyle/>
          <a:p>
            <a:pPr algn="ctr"/>
            <a:r>
              <a:rPr lang="pt-PT" sz="3000" b="1" dirty="0">
                <a:solidFill>
                  <a:srgbClr val="DBA223"/>
                </a:solidFill>
                <a:latin typeface="Arial" panose="020B0604020202020204" pitchFamily="34" charset="0"/>
              </a:rPr>
              <a:t>27</a:t>
            </a:r>
          </a:p>
        </p:txBody>
      </p:sp>
      <p:sp>
        <p:nvSpPr>
          <p:cNvPr id="34" name="CaixaDeTexto 33">
            <a:extLst>
              <a:ext uri="{FF2B5EF4-FFF2-40B4-BE49-F238E27FC236}">
                <a16:creationId xmlns:a16="http://schemas.microsoft.com/office/drawing/2014/main" id="{12088086-2286-23A3-6194-3049538AD085}"/>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pic>
        <p:nvPicPr>
          <p:cNvPr id="3" name="Imagem 2" descr="Logotipo, nome da empresa&#10;&#10;O conteúdo gerado por IA pode estar incorreto.">
            <a:extLst>
              <a:ext uri="{FF2B5EF4-FFF2-40B4-BE49-F238E27FC236}">
                <a16:creationId xmlns:a16="http://schemas.microsoft.com/office/drawing/2014/main" id="{FC056926-B498-B536-9C64-B70F0CF52347}"/>
              </a:ext>
            </a:extLst>
          </p:cNvPr>
          <p:cNvPicPr>
            <a:picLocks noChangeAspect="1"/>
          </p:cNvPicPr>
          <p:nvPr/>
        </p:nvPicPr>
        <p:blipFill>
          <a:blip r:embed="rId7">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
        <p:nvSpPr>
          <p:cNvPr id="2" name="CaixaDeTexto 1">
            <a:extLst>
              <a:ext uri="{FF2B5EF4-FFF2-40B4-BE49-F238E27FC236}">
                <a16:creationId xmlns:a16="http://schemas.microsoft.com/office/drawing/2014/main" id="{42D558BC-968B-51AA-4C2E-07A3B7D9FDBB}"/>
              </a:ext>
            </a:extLst>
          </p:cNvPr>
          <p:cNvSpPr txBox="1"/>
          <p:nvPr/>
        </p:nvSpPr>
        <p:spPr>
          <a:xfrm>
            <a:off x="1491483" y="3178601"/>
            <a:ext cx="3891904" cy="584775"/>
          </a:xfrm>
          <a:prstGeom prst="rect">
            <a:avLst/>
          </a:prstGeom>
          <a:noFill/>
        </p:spPr>
        <p:txBody>
          <a:bodyPr wrap="square" rtlCol="0">
            <a:spAutoFit/>
          </a:bodyPr>
          <a:lstStyle/>
          <a:p>
            <a:r>
              <a:rPr lang="pt-PT" sz="1600" dirty="0">
                <a:solidFill>
                  <a:srgbClr val="080808"/>
                </a:solidFill>
                <a:latin typeface="Arial" panose="020B0604020202020204" pitchFamily="34" charset="0"/>
              </a:rPr>
              <a:t>Unidades de Tratamento Médico Conservador</a:t>
            </a:r>
          </a:p>
        </p:txBody>
      </p:sp>
      <p:sp>
        <p:nvSpPr>
          <p:cNvPr id="5" name="CaixaDeTexto 4">
            <a:extLst>
              <a:ext uri="{FF2B5EF4-FFF2-40B4-BE49-F238E27FC236}">
                <a16:creationId xmlns:a16="http://schemas.microsoft.com/office/drawing/2014/main" id="{9F65CA2F-9B41-4653-64D3-E9F06359D0EE}"/>
              </a:ext>
            </a:extLst>
          </p:cNvPr>
          <p:cNvSpPr txBox="1"/>
          <p:nvPr/>
        </p:nvSpPr>
        <p:spPr>
          <a:xfrm>
            <a:off x="705517" y="3004209"/>
            <a:ext cx="832640" cy="553998"/>
          </a:xfrm>
          <a:prstGeom prst="rect">
            <a:avLst/>
          </a:prstGeom>
          <a:noFill/>
        </p:spPr>
        <p:txBody>
          <a:bodyPr wrap="square" rtlCol="0">
            <a:spAutoFit/>
          </a:bodyPr>
          <a:lstStyle/>
          <a:p>
            <a:pPr algn="ctr"/>
            <a:r>
              <a:rPr lang="pt-PT" sz="3000" b="1" dirty="0">
                <a:solidFill>
                  <a:srgbClr val="DBA223"/>
                </a:solidFill>
                <a:latin typeface="Arial" panose="020B0604020202020204" pitchFamily="34" charset="0"/>
              </a:rPr>
              <a:t>20</a:t>
            </a:r>
          </a:p>
        </p:txBody>
      </p:sp>
    </p:spTree>
    <p:extLst>
      <p:ext uri="{BB962C8B-B14F-4D97-AF65-F5344CB8AC3E}">
        <p14:creationId xmlns:p14="http://schemas.microsoft.com/office/powerpoint/2010/main" val="47944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60909-0BB6-9BB5-BFB3-512A55CF23A5}"/>
            </a:ext>
          </a:extLst>
        </p:cNvPr>
        <p:cNvGrpSpPr/>
        <p:nvPr/>
      </p:nvGrpSpPr>
      <p:grpSpPr>
        <a:xfrm>
          <a:off x="0" y="0"/>
          <a:ext cx="0" cy="0"/>
          <a:chOff x="0" y="0"/>
          <a:chExt cx="0" cy="0"/>
        </a:xfrm>
      </p:grpSpPr>
      <p:sp>
        <p:nvSpPr>
          <p:cNvPr id="13" name="Retângulo 12">
            <a:extLst>
              <a:ext uri="{FF2B5EF4-FFF2-40B4-BE49-F238E27FC236}">
                <a16:creationId xmlns:a16="http://schemas.microsoft.com/office/drawing/2014/main" id="{9ADF835E-7E35-9C24-1EAC-090F44311EE4}"/>
              </a:ext>
            </a:extLst>
          </p:cNvPr>
          <p:cNvSpPr/>
          <p:nvPr/>
        </p:nvSpPr>
        <p:spPr>
          <a:xfrm>
            <a:off x="-1" y="184170"/>
            <a:ext cx="5102943"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42" name="Retângulo: Cantos Arredondados 41">
            <a:extLst>
              <a:ext uri="{FF2B5EF4-FFF2-40B4-BE49-F238E27FC236}">
                <a16:creationId xmlns:a16="http://schemas.microsoft.com/office/drawing/2014/main" id="{99525048-52E8-C37E-58CC-C8AE9BBD4DD7}"/>
              </a:ext>
            </a:extLst>
          </p:cNvPr>
          <p:cNvSpPr/>
          <p:nvPr/>
        </p:nvSpPr>
        <p:spPr>
          <a:xfrm>
            <a:off x="8990238" y="3981437"/>
            <a:ext cx="2896713" cy="756248"/>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41" name="Retângulo: Cantos Arredondados 40">
            <a:extLst>
              <a:ext uri="{FF2B5EF4-FFF2-40B4-BE49-F238E27FC236}">
                <a16:creationId xmlns:a16="http://schemas.microsoft.com/office/drawing/2014/main" id="{AB094120-F134-F217-3A21-0A7FE5BB6517}"/>
              </a:ext>
            </a:extLst>
          </p:cNvPr>
          <p:cNvSpPr/>
          <p:nvPr/>
        </p:nvSpPr>
        <p:spPr>
          <a:xfrm>
            <a:off x="8966060" y="2992006"/>
            <a:ext cx="2896713" cy="676869"/>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40" name="Retângulo: Cantos Arredondados 39">
            <a:extLst>
              <a:ext uri="{FF2B5EF4-FFF2-40B4-BE49-F238E27FC236}">
                <a16:creationId xmlns:a16="http://schemas.microsoft.com/office/drawing/2014/main" id="{643BB053-6FDD-645B-7633-50A19F6AD295}"/>
              </a:ext>
            </a:extLst>
          </p:cNvPr>
          <p:cNvSpPr/>
          <p:nvPr/>
        </p:nvSpPr>
        <p:spPr>
          <a:xfrm>
            <a:off x="8942197" y="1965645"/>
            <a:ext cx="2896713" cy="681549"/>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9" name="Retângulo: Cantos Arredondados 38">
            <a:extLst>
              <a:ext uri="{FF2B5EF4-FFF2-40B4-BE49-F238E27FC236}">
                <a16:creationId xmlns:a16="http://schemas.microsoft.com/office/drawing/2014/main" id="{5C7A6BDF-AD70-EB4C-AA4F-98253AFC4257}"/>
              </a:ext>
            </a:extLst>
          </p:cNvPr>
          <p:cNvSpPr/>
          <p:nvPr/>
        </p:nvSpPr>
        <p:spPr>
          <a:xfrm>
            <a:off x="8948504" y="977256"/>
            <a:ext cx="2896713" cy="690303"/>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7" name="Retângulo: Cantos Arredondados 6">
            <a:extLst>
              <a:ext uri="{FF2B5EF4-FFF2-40B4-BE49-F238E27FC236}">
                <a16:creationId xmlns:a16="http://schemas.microsoft.com/office/drawing/2014/main" id="{10CDAF61-E446-CF65-5256-94EE58EC24CD}"/>
              </a:ext>
            </a:extLst>
          </p:cNvPr>
          <p:cNvSpPr/>
          <p:nvPr/>
        </p:nvSpPr>
        <p:spPr>
          <a:xfrm>
            <a:off x="9221617" y="4898232"/>
            <a:ext cx="2514333" cy="756249"/>
          </a:xfrm>
          <a:prstGeom prst="roundRect">
            <a:avLst>
              <a:gd name="adj" fmla="val 26958"/>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9" name="CaixaDeTexto 8">
            <a:extLst>
              <a:ext uri="{FF2B5EF4-FFF2-40B4-BE49-F238E27FC236}">
                <a16:creationId xmlns:a16="http://schemas.microsoft.com/office/drawing/2014/main" id="{B799E065-6C38-BBD5-4031-E9A44A7BFE8C}"/>
              </a:ext>
            </a:extLst>
          </p:cNvPr>
          <p:cNvSpPr txBox="1"/>
          <p:nvPr/>
        </p:nvSpPr>
        <p:spPr>
          <a:xfrm>
            <a:off x="8811734" y="5083564"/>
            <a:ext cx="3334098" cy="369332"/>
          </a:xfrm>
          <a:prstGeom prst="rect">
            <a:avLst/>
          </a:prstGeom>
          <a:noFill/>
        </p:spPr>
        <p:txBody>
          <a:bodyPr wrap="square" rtlCol="0">
            <a:spAutoFit/>
          </a:bodyPr>
          <a:lstStyle/>
          <a:p>
            <a:pPr algn="ctr"/>
            <a:r>
              <a:rPr lang="pt-PT" b="1" dirty="0">
                <a:solidFill>
                  <a:srgbClr val="DBA223"/>
                </a:solidFill>
                <a:latin typeface="Arial" panose="020B0604020202020204" pitchFamily="34" charset="0"/>
              </a:rPr>
              <a:t>31,2 % </a:t>
            </a:r>
            <a:r>
              <a:rPr lang="pt-PT" dirty="0">
                <a:solidFill>
                  <a:srgbClr val="000000"/>
                </a:solidFill>
                <a:latin typeface="Arial" panose="020B0604020202020204" pitchFamily="34" charset="0"/>
              </a:rPr>
              <a:t>&gt; 80 ANOS</a:t>
            </a:r>
            <a:endParaRPr lang="pt-PT" sz="1400" dirty="0">
              <a:solidFill>
                <a:srgbClr val="000000"/>
              </a:solidFill>
              <a:latin typeface="Arial" panose="020B0604020202020204" pitchFamily="34" charset="0"/>
            </a:endParaRPr>
          </a:p>
        </p:txBody>
      </p:sp>
      <p:sp>
        <p:nvSpPr>
          <p:cNvPr id="2" name="Marcador de Posição do Número do Diapositivo 1">
            <a:extLst>
              <a:ext uri="{FF2B5EF4-FFF2-40B4-BE49-F238E27FC236}">
                <a16:creationId xmlns:a16="http://schemas.microsoft.com/office/drawing/2014/main" id="{5BBF1598-B848-724F-51BA-D23F5CF63938}"/>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8</a:t>
            </a:fld>
            <a:endParaRPr lang="ru-RU" dirty="0">
              <a:solidFill>
                <a:schemeClr val="bg1"/>
              </a:solidFill>
            </a:endParaRPr>
          </a:p>
        </p:txBody>
      </p:sp>
      <p:pic>
        <p:nvPicPr>
          <p:cNvPr id="5" name="Gráfico 4">
            <a:extLst>
              <a:ext uri="{FF2B5EF4-FFF2-40B4-BE49-F238E27FC236}">
                <a16:creationId xmlns:a16="http://schemas.microsoft.com/office/drawing/2014/main" id="{276B7214-B257-95B8-F251-6E5C710BB54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9DC6D1FB-C897-DF68-7F28-7AD026D884CF}"/>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latin typeface="Arial" panose="020B0604020202020204" pitchFamily="34" charset="0"/>
            </a:endParaRPr>
          </a:p>
        </p:txBody>
      </p:sp>
      <p:sp>
        <p:nvSpPr>
          <p:cNvPr id="48" name="CaixaDeTexto 47">
            <a:extLst>
              <a:ext uri="{FF2B5EF4-FFF2-40B4-BE49-F238E27FC236}">
                <a16:creationId xmlns:a16="http://schemas.microsoft.com/office/drawing/2014/main" id="{CDC8ED3B-EDF9-30CB-EF4D-73291DD6A608}"/>
              </a:ext>
            </a:extLst>
          </p:cNvPr>
          <p:cNvSpPr txBox="1"/>
          <p:nvPr/>
        </p:nvSpPr>
        <p:spPr>
          <a:xfrm>
            <a:off x="9368188" y="1105082"/>
            <a:ext cx="2209805" cy="492443"/>
          </a:xfrm>
          <a:prstGeom prst="rect">
            <a:avLst/>
          </a:prstGeom>
          <a:noFill/>
        </p:spPr>
        <p:txBody>
          <a:bodyPr wrap="square" rtlCol="0">
            <a:spAutoFit/>
          </a:bodyPr>
          <a:lstStyle/>
          <a:p>
            <a:r>
              <a:rPr lang="pt-PT" sz="1300" dirty="0">
                <a:solidFill>
                  <a:srgbClr val="000000"/>
                </a:solidFill>
                <a:latin typeface="Arial" panose="020B0604020202020204" pitchFamily="34" charset="0"/>
              </a:rPr>
              <a:t>Novos doentes iniciaram </a:t>
            </a:r>
            <a:r>
              <a:rPr lang="pt-PT" sz="1300" b="1" dirty="0">
                <a:solidFill>
                  <a:srgbClr val="000000"/>
                </a:solidFill>
                <a:latin typeface="Arial" panose="020B0604020202020204" pitchFamily="34" charset="0"/>
              </a:rPr>
              <a:t>Hemodiálise</a:t>
            </a:r>
          </a:p>
        </p:txBody>
      </p:sp>
      <p:sp>
        <p:nvSpPr>
          <p:cNvPr id="3" name="CaixaDeTexto 2">
            <a:extLst>
              <a:ext uri="{FF2B5EF4-FFF2-40B4-BE49-F238E27FC236}">
                <a16:creationId xmlns:a16="http://schemas.microsoft.com/office/drawing/2014/main" id="{09FC066D-1E33-CEC5-8D8D-5D2AEAA9E7D2}"/>
              </a:ext>
            </a:extLst>
          </p:cNvPr>
          <p:cNvSpPr txBox="1"/>
          <p:nvPr/>
        </p:nvSpPr>
        <p:spPr>
          <a:xfrm>
            <a:off x="137404" y="238786"/>
            <a:ext cx="8852834" cy="615553"/>
          </a:xfrm>
          <a:prstGeom prst="rect">
            <a:avLst/>
          </a:prstGeom>
          <a:noFill/>
        </p:spPr>
        <p:txBody>
          <a:bodyPr wrap="square" rtlCol="0">
            <a:spAutoFit/>
          </a:bodyPr>
          <a:lstStyle/>
          <a:p>
            <a:r>
              <a:rPr lang="pt-PT" sz="1600" b="1" dirty="0">
                <a:solidFill>
                  <a:schemeClr val="bg1"/>
                </a:solidFill>
                <a:latin typeface="Arial" panose="020B0604020202020204" pitchFamily="34" charset="0"/>
              </a:rPr>
              <a:t>NOVOS DOENTES A INICIAR</a:t>
            </a:r>
            <a:r>
              <a:rPr lang="pt-PT" sz="1600" b="1" baseline="0" dirty="0">
                <a:solidFill>
                  <a:schemeClr val="bg1"/>
                </a:solidFill>
                <a:latin typeface="Arial" panose="020B0604020202020204" pitchFamily="34" charset="0"/>
              </a:rPr>
              <a:t> TSFR </a:t>
            </a:r>
            <a:r>
              <a:rPr lang="pt-PT" sz="1600" b="1" dirty="0">
                <a:solidFill>
                  <a:schemeClr val="bg1"/>
                </a:solidFill>
                <a:latin typeface="Arial" panose="020B0604020202020204" pitchFamily="34" charset="0"/>
              </a:rPr>
              <a:t>EM 2025</a:t>
            </a:r>
          </a:p>
          <a:p>
            <a:endParaRPr lang="pt-PT" dirty="0">
              <a:solidFill>
                <a:schemeClr val="bg1"/>
              </a:solidFill>
              <a:latin typeface="Arial" panose="020B0604020202020204" pitchFamily="34" charset="0"/>
            </a:endParaRPr>
          </a:p>
        </p:txBody>
      </p:sp>
      <p:sp>
        <p:nvSpPr>
          <p:cNvPr id="4" name="Retângulo: Cantos Arredondados 3">
            <a:extLst>
              <a:ext uri="{FF2B5EF4-FFF2-40B4-BE49-F238E27FC236}">
                <a16:creationId xmlns:a16="http://schemas.microsoft.com/office/drawing/2014/main" id="{4A2B188F-F5AE-CD63-E9D9-F1B0A9C31B57}"/>
              </a:ext>
            </a:extLst>
          </p:cNvPr>
          <p:cNvSpPr/>
          <p:nvPr/>
        </p:nvSpPr>
        <p:spPr>
          <a:xfrm>
            <a:off x="10545056" y="312871"/>
            <a:ext cx="1247897" cy="373216"/>
          </a:xfrm>
          <a:prstGeom prst="roundRect">
            <a:avLst>
              <a:gd name="adj" fmla="val 22497"/>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6" name="CaixaDeTexto 5">
            <a:extLst>
              <a:ext uri="{FF2B5EF4-FFF2-40B4-BE49-F238E27FC236}">
                <a16:creationId xmlns:a16="http://schemas.microsoft.com/office/drawing/2014/main" id="{A2B06166-1565-01A7-3AA6-02922103CE47}"/>
              </a:ext>
            </a:extLst>
          </p:cNvPr>
          <p:cNvSpPr txBox="1"/>
          <p:nvPr/>
        </p:nvSpPr>
        <p:spPr>
          <a:xfrm>
            <a:off x="10631837" y="331034"/>
            <a:ext cx="1074333" cy="338554"/>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n = 2923</a:t>
            </a:r>
          </a:p>
        </p:txBody>
      </p:sp>
      <p:sp>
        <p:nvSpPr>
          <p:cNvPr id="17" name="CaixaDeTexto 16">
            <a:extLst>
              <a:ext uri="{FF2B5EF4-FFF2-40B4-BE49-F238E27FC236}">
                <a16:creationId xmlns:a16="http://schemas.microsoft.com/office/drawing/2014/main" id="{E7A42510-0E56-913B-AFC7-9760BDDDF068}"/>
              </a:ext>
            </a:extLst>
          </p:cNvPr>
          <p:cNvSpPr txBox="1"/>
          <p:nvPr/>
        </p:nvSpPr>
        <p:spPr>
          <a:xfrm>
            <a:off x="9385090" y="2068726"/>
            <a:ext cx="2407863" cy="492443"/>
          </a:xfrm>
          <a:prstGeom prst="rect">
            <a:avLst/>
          </a:prstGeom>
          <a:noFill/>
        </p:spPr>
        <p:txBody>
          <a:bodyPr wrap="square" rtlCol="0">
            <a:spAutoFit/>
          </a:bodyPr>
          <a:lstStyle/>
          <a:p>
            <a:r>
              <a:rPr lang="pt-PT" sz="1300" dirty="0">
                <a:solidFill>
                  <a:srgbClr val="000000"/>
                </a:solidFill>
                <a:latin typeface="Arial" panose="020B0604020202020204" pitchFamily="34" charset="0"/>
              </a:rPr>
              <a:t>Novos doentes iniciaram </a:t>
            </a:r>
            <a:r>
              <a:rPr lang="pt-PT" sz="1300" b="1" dirty="0">
                <a:solidFill>
                  <a:srgbClr val="000000"/>
                </a:solidFill>
                <a:latin typeface="Arial" panose="020B0604020202020204" pitchFamily="34" charset="0"/>
              </a:rPr>
              <a:t>Diálise Peritoneal</a:t>
            </a:r>
          </a:p>
        </p:txBody>
      </p:sp>
      <p:grpSp>
        <p:nvGrpSpPr>
          <p:cNvPr id="8" name="Agrupar 7">
            <a:extLst>
              <a:ext uri="{FF2B5EF4-FFF2-40B4-BE49-F238E27FC236}">
                <a16:creationId xmlns:a16="http://schemas.microsoft.com/office/drawing/2014/main" id="{F3C6AD1F-31EA-DA3B-A40C-DA8ABDC7EADB}"/>
              </a:ext>
            </a:extLst>
          </p:cNvPr>
          <p:cNvGrpSpPr/>
          <p:nvPr/>
        </p:nvGrpSpPr>
        <p:grpSpPr>
          <a:xfrm>
            <a:off x="8578360" y="1798583"/>
            <a:ext cx="904806" cy="671859"/>
            <a:chOff x="8446234" y="2107941"/>
            <a:chExt cx="904806" cy="671859"/>
          </a:xfrm>
        </p:grpSpPr>
        <p:sp>
          <p:nvSpPr>
            <p:cNvPr id="18" name="Oval 17">
              <a:extLst>
                <a:ext uri="{FF2B5EF4-FFF2-40B4-BE49-F238E27FC236}">
                  <a16:creationId xmlns:a16="http://schemas.microsoft.com/office/drawing/2014/main" id="{B0011C73-FE44-99E3-F672-D43ADEFE3B2D}"/>
                </a:ext>
              </a:extLst>
            </p:cNvPr>
            <p:cNvSpPr/>
            <p:nvPr/>
          </p:nvSpPr>
          <p:spPr>
            <a:xfrm>
              <a:off x="8553955" y="2107941"/>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9" name="CaixaDeTexto 18">
              <a:extLst>
                <a:ext uri="{FF2B5EF4-FFF2-40B4-BE49-F238E27FC236}">
                  <a16:creationId xmlns:a16="http://schemas.microsoft.com/office/drawing/2014/main" id="{74A7E688-6AF2-B6A2-1666-60F06AF85E14}"/>
                </a:ext>
              </a:extLst>
            </p:cNvPr>
            <p:cNvSpPr txBox="1"/>
            <p:nvPr/>
          </p:nvSpPr>
          <p:spPr>
            <a:xfrm>
              <a:off x="8446234" y="2254307"/>
              <a:ext cx="904806" cy="369332"/>
            </a:xfrm>
            <a:prstGeom prst="rect">
              <a:avLst/>
            </a:prstGeom>
            <a:noFill/>
          </p:spPr>
          <p:txBody>
            <a:bodyPr wrap="square" rtlCol="0">
              <a:spAutoFit/>
            </a:bodyPr>
            <a:lstStyle/>
            <a:p>
              <a:pPr algn="ctr"/>
              <a:r>
                <a:rPr lang="pt-PT" b="1" dirty="0">
                  <a:solidFill>
                    <a:srgbClr val="DBA223"/>
                  </a:solidFill>
                  <a:latin typeface="Arial" panose="020B0604020202020204" pitchFamily="34" charset="0"/>
                </a:rPr>
                <a:t>274</a:t>
              </a:r>
            </a:p>
          </p:txBody>
        </p:sp>
      </p:grpSp>
      <p:sp>
        <p:nvSpPr>
          <p:cNvPr id="22" name="CaixaDeTexto 21">
            <a:extLst>
              <a:ext uri="{FF2B5EF4-FFF2-40B4-BE49-F238E27FC236}">
                <a16:creationId xmlns:a16="http://schemas.microsoft.com/office/drawing/2014/main" id="{2C82AC79-3F28-09A1-C621-679AB9C10746}"/>
              </a:ext>
            </a:extLst>
          </p:cNvPr>
          <p:cNvSpPr txBox="1"/>
          <p:nvPr/>
        </p:nvSpPr>
        <p:spPr>
          <a:xfrm>
            <a:off x="9393427" y="3087101"/>
            <a:ext cx="2553257" cy="492443"/>
          </a:xfrm>
          <a:prstGeom prst="rect">
            <a:avLst/>
          </a:prstGeom>
          <a:noFill/>
        </p:spPr>
        <p:txBody>
          <a:bodyPr wrap="square" rtlCol="0">
            <a:spAutoFit/>
          </a:bodyPr>
          <a:lstStyle/>
          <a:p>
            <a:r>
              <a:rPr lang="pt-PT" sz="1300" dirty="0">
                <a:solidFill>
                  <a:srgbClr val="000000"/>
                </a:solidFill>
                <a:latin typeface="Arial" panose="020B0604020202020204" pitchFamily="34" charset="0"/>
              </a:rPr>
              <a:t>Doentes submetidos a </a:t>
            </a:r>
          </a:p>
          <a:p>
            <a:r>
              <a:rPr lang="pt-PT" sz="1300" b="1" dirty="0">
                <a:solidFill>
                  <a:srgbClr val="000000"/>
                </a:solidFill>
                <a:latin typeface="Arial" panose="020B0604020202020204" pitchFamily="34" charset="0"/>
              </a:rPr>
              <a:t>TX Renal Pre-Emptive</a:t>
            </a:r>
          </a:p>
        </p:txBody>
      </p:sp>
      <p:sp>
        <p:nvSpPr>
          <p:cNvPr id="27" name="CaixaDeTexto 26">
            <a:extLst>
              <a:ext uri="{FF2B5EF4-FFF2-40B4-BE49-F238E27FC236}">
                <a16:creationId xmlns:a16="http://schemas.microsoft.com/office/drawing/2014/main" id="{D2A5ECD4-927A-D90B-12C1-4C58DBF90C19}"/>
              </a:ext>
            </a:extLst>
          </p:cNvPr>
          <p:cNvSpPr txBox="1"/>
          <p:nvPr/>
        </p:nvSpPr>
        <p:spPr>
          <a:xfrm>
            <a:off x="9388947" y="4087790"/>
            <a:ext cx="2400148" cy="492443"/>
          </a:xfrm>
          <a:prstGeom prst="rect">
            <a:avLst/>
          </a:prstGeom>
          <a:noFill/>
        </p:spPr>
        <p:txBody>
          <a:bodyPr wrap="square" rtlCol="0">
            <a:spAutoFit/>
          </a:bodyPr>
          <a:lstStyle/>
          <a:p>
            <a:r>
              <a:rPr lang="pt-PT" sz="1300" dirty="0">
                <a:solidFill>
                  <a:srgbClr val="000000"/>
                </a:solidFill>
                <a:latin typeface="Arial" panose="020B0604020202020204" pitchFamily="34" charset="0"/>
              </a:rPr>
              <a:t>Novos doentes iniciaram  </a:t>
            </a:r>
            <a:r>
              <a:rPr lang="pt-PT" sz="1300" b="1" dirty="0">
                <a:solidFill>
                  <a:srgbClr val="000000"/>
                </a:solidFill>
                <a:latin typeface="Arial" panose="020B0604020202020204" pitchFamily="34" charset="0"/>
              </a:rPr>
              <a:t>Tratamento Conservador</a:t>
            </a:r>
          </a:p>
        </p:txBody>
      </p:sp>
      <p:grpSp>
        <p:nvGrpSpPr>
          <p:cNvPr id="10" name="Agrupar 9">
            <a:extLst>
              <a:ext uri="{FF2B5EF4-FFF2-40B4-BE49-F238E27FC236}">
                <a16:creationId xmlns:a16="http://schemas.microsoft.com/office/drawing/2014/main" id="{3FBAF233-0C47-CCBF-7D72-618D72C6C894}"/>
              </a:ext>
            </a:extLst>
          </p:cNvPr>
          <p:cNvGrpSpPr/>
          <p:nvPr/>
        </p:nvGrpSpPr>
        <p:grpSpPr>
          <a:xfrm>
            <a:off x="8274694" y="799978"/>
            <a:ext cx="1454246" cy="671859"/>
            <a:chOff x="8165686" y="2107941"/>
            <a:chExt cx="1454246" cy="671859"/>
          </a:xfrm>
        </p:grpSpPr>
        <p:sp>
          <p:nvSpPr>
            <p:cNvPr id="11" name="Oval 10">
              <a:extLst>
                <a:ext uri="{FF2B5EF4-FFF2-40B4-BE49-F238E27FC236}">
                  <a16:creationId xmlns:a16="http://schemas.microsoft.com/office/drawing/2014/main" id="{3120AFF7-9C8C-3D22-456A-62F94CABC0D3}"/>
                </a:ext>
              </a:extLst>
            </p:cNvPr>
            <p:cNvSpPr/>
            <p:nvPr/>
          </p:nvSpPr>
          <p:spPr>
            <a:xfrm>
              <a:off x="8553955" y="2107941"/>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12" name="CaixaDeTexto 11">
              <a:extLst>
                <a:ext uri="{FF2B5EF4-FFF2-40B4-BE49-F238E27FC236}">
                  <a16:creationId xmlns:a16="http://schemas.microsoft.com/office/drawing/2014/main" id="{4A4B2F69-F80F-7D6F-76A1-EF1A7B2C2267}"/>
                </a:ext>
              </a:extLst>
            </p:cNvPr>
            <p:cNvSpPr txBox="1"/>
            <p:nvPr/>
          </p:nvSpPr>
          <p:spPr>
            <a:xfrm>
              <a:off x="8165686" y="2281497"/>
              <a:ext cx="1454246" cy="338554"/>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2220</a:t>
              </a:r>
            </a:p>
          </p:txBody>
        </p:sp>
      </p:grpSp>
      <p:grpSp>
        <p:nvGrpSpPr>
          <p:cNvPr id="30" name="Agrupar 29">
            <a:extLst>
              <a:ext uri="{FF2B5EF4-FFF2-40B4-BE49-F238E27FC236}">
                <a16:creationId xmlns:a16="http://schemas.microsoft.com/office/drawing/2014/main" id="{12101AB4-A3D8-02CC-8C6E-9ECDC08CFA51}"/>
              </a:ext>
            </a:extLst>
          </p:cNvPr>
          <p:cNvGrpSpPr/>
          <p:nvPr/>
        </p:nvGrpSpPr>
        <p:grpSpPr>
          <a:xfrm>
            <a:off x="8572532" y="2791024"/>
            <a:ext cx="904806" cy="671859"/>
            <a:chOff x="8440406" y="2079651"/>
            <a:chExt cx="904806" cy="671859"/>
          </a:xfrm>
        </p:grpSpPr>
        <p:sp>
          <p:nvSpPr>
            <p:cNvPr id="31" name="Oval 30">
              <a:extLst>
                <a:ext uri="{FF2B5EF4-FFF2-40B4-BE49-F238E27FC236}">
                  <a16:creationId xmlns:a16="http://schemas.microsoft.com/office/drawing/2014/main" id="{D3B7E5DB-D1FA-7B47-9418-AAE4732CE7E0}"/>
                </a:ext>
              </a:extLst>
            </p:cNvPr>
            <p:cNvSpPr/>
            <p:nvPr/>
          </p:nvSpPr>
          <p:spPr>
            <a:xfrm>
              <a:off x="8553955" y="2079651"/>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2" name="CaixaDeTexto 31">
              <a:extLst>
                <a:ext uri="{FF2B5EF4-FFF2-40B4-BE49-F238E27FC236}">
                  <a16:creationId xmlns:a16="http://schemas.microsoft.com/office/drawing/2014/main" id="{143C955E-C340-9BA5-85CF-1906BE5A584A}"/>
                </a:ext>
              </a:extLst>
            </p:cNvPr>
            <p:cNvSpPr txBox="1"/>
            <p:nvPr/>
          </p:nvSpPr>
          <p:spPr>
            <a:xfrm>
              <a:off x="8440406" y="2225726"/>
              <a:ext cx="904806" cy="369332"/>
            </a:xfrm>
            <a:prstGeom prst="rect">
              <a:avLst/>
            </a:prstGeom>
            <a:noFill/>
          </p:spPr>
          <p:txBody>
            <a:bodyPr wrap="square" rtlCol="0">
              <a:spAutoFit/>
            </a:bodyPr>
            <a:lstStyle/>
            <a:p>
              <a:pPr algn="ctr"/>
              <a:r>
                <a:rPr lang="pt-PT" b="1" dirty="0">
                  <a:solidFill>
                    <a:srgbClr val="DBA223"/>
                  </a:solidFill>
                  <a:latin typeface="Arial" panose="020B0604020202020204" pitchFamily="34" charset="0"/>
                </a:rPr>
                <a:t>32</a:t>
              </a:r>
            </a:p>
          </p:txBody>
        </p:sp>
      </p:grpSp>
      <p:grpSp>
        <p:nvGrpSpPr>
          <p:cNvPr id="33" name="Agrupar 32">
            <a:extLst>
              <a:ext uri="{FF2B5EF4-FFF2-40B4-BE49-F238E27FC236}">
                <a16:creationId xmlns:a16="http://schemas.microsoft.com/office/drawing/2014/main" id="{3F15E769-EFBC-E96B-E335-77CC334E840D}"/>
              </a:ext>
            </a:extLst>
          </p:cNvPr>
          <p:cNvGrpSpPr/>
          <p:nvPr/>
        </p:nvGrpSpPr>
        <p:grpSpPr>
          <a:xfrm>
            <a:off x="8572532" y="3750200"/>
            <a:ext cx="904806" cy="671859"/>
            <a:chOff x="8613114" y="1815893"/>
            <a:chExt cx="904806" cy="671859"/>
          </a:xfrm>
        </p:grpSpPr>
        <p:sp>
          <p:nvSpPr>
            <p:cNvPr id="34" name="Oval 33">
              <a:extLst>
                <a:ext uri="{FF2B5EF4-FFF2-40B4-BE49-F238E27FC236}">
                  <a16:creationId xmlns:a16="http://schemas.microsoft.com/office/drawing/2014/main" id="{AEBFB71A-6DBA-1A42-E29B-0BAE3B590A36}"/>
                </a:ext>
              </a:extLst>
            </p:cNvPr>
            <p:cNvSpPr/>
            <p:nvPr/>
          </p:nvSpPr>
          <p:spPr>
            <a:xfrm>
              <a:off x="8726663" y="1815893"/>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5" name="CaixaDeTexto 34">
              <a:extLst>
                <a:ext uri="{FF2B5EF4-FFF2-40B4-BE49-F238E27FC236}">
                  <a16:creationId xmlns:a16="http://schemas.microsoft.com/office/drawing/2014/main" id="{35644069-D31D-10C9-217A-13EF3C251C72}"/>
                </a:ext>
              </a:extLst>
            </p:cNvPr>
            <p:cNvSpPr txBox="1"/>
            <p:nvPr/>
          </p:nvSpPr>
          <p:spPr>
            <a:xfrm>
              <a:off x="8613114" y="1960934"/>
              <a:ext cx="904806" cy="369332"/>
            </a:xfrm>
            <a:prstGeom prst="rect">
              <a:avLst/>
            </a:prstGeom>
            <a:noFill/>
          </p:spPr>
          <p:txBody>
            <a:bodyPr wrap="square" rtlCol="0">
              <a:spAutoFit/>
            </a:bodyPr>
            <a:lstStyle/>
            <a:p>
              <a:pPr algn="ctr"/>
              <a:r>
                <a:rPr lang="pt-PT" b="1" dirty="0">
                  <a:solidFill>
                    <a:srgbClr val="DBA223"/>
                  </a:solidFill>
                  <a:latin typeface="Arial" panose="020B0604020202020204" pitchFamily="34" charset="0"/>
                </a:rPr>
                <a:t>397</a:t>
              </a:r>
            </a:p>
          </p:txBody>
        </p:sp>
      </p:grpSp>
      <p:sp>
        <p:nvSpPr>
          <p:cNvPr id="15" name="CaixaDeTexto 14">
            <a:extLst>
              <a:ext uri="{FF2B5EF4-FFF2-40B4-BE49-F238E27FC236}">
                <a16:creationId xmlns:a16="http://schemas.microsoft.com/office/drawing/2014/main" id="{6F9E835C-C163-51FE-4687-101A1BFE3A8B}"/>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20" name="5 CuadroTexto">
            <a:extLst>
              <a:ext uri="{FF2B5EF4-FFF2-40B4-BE49-F238E27FC236}">
                <a16:creationId xmlns:a16="http://schemas.microsoft.com/office/drawing/2014/main" id="{4B196379-6CB8-F13E-723B-0062437B3994}"/>
              </a:ext>
            </a:extLst>
          </p:cNvPr>
          <p:cNvSpPr txBox="1">
            <a:spLocks noChangeArrowheads="1"/>
          </p:cNvSpPr>
          <p:nvPr/>
        </p:nvSpPr>
        <p:spPr bwMode="auto">
          <a:xfrm>
            <a:off x="2851608" y="3366900"/>
            <a:ext cx="1103060" cy="400110"/>
          </a:xfrm>
          <a:prstGeom prst="rect">
            <a:avLst/>
          </a:prstGeom>
          <a:noFill/>
          <a:ln w="12700">
            <a:solidFill>
              <a:srgbClr val="831D1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Clr>
                <a:srgbClr val="EA817F"/>
              </a:buClr>
              <a:buFont typeface="Arial" panose="020B0604020202020204" pitchFamily="34" charset="0"/>
              <a:buChar char="•"/>
              <a:defRPr sz="2800">
                <a:solidFill>
                  <a:srgbClr val="404040"/>
                </a:solidFill>
                <a:latin typeface="Calibri" panose="020F0502020204030204" pitchFamily="34" charset="0"/>
              </a:defRPr>
            </a:lvl1pPr>
            <a:lvl2pPr marL="742950" indent="-285750">
              <a:lnSpc>
                <a:spcPct val="90000"/>
              </a:lnSpc>
              <a:spcBef>
                <a:spcPts val="500"/>
              </a:spcBef>
              <a:buClr>
                <a:srgbClr val="EA817F"/>
              </a:buClr>
              <a:buFont typeface="Arial" panose="020B0604020202020204" pitchFamily="34" charset="0"/>
              <a:buChar char="•"/>
              <a:defRPr sz="2400">
                <a:solidFill>
                  <a:srgbClr val="404040"/>
                </a:solidFill>
                <a:latin typeface="Calibri" panose="020F0502020204030204" pitchFamily="34" charset="0"/>
              </a:defRPr>
            </a:lvl2pPr>
            <a:lvl3pPr marL="1143000" indent="-228600">
              <a:lnSpc>
                <a:spcPct val="90000"/>
              </a:lnSpc>
              <a:spcBef>
                <a:spcPts val="500"/>
              </a:spcBef>
              <a:buClr>
                <a:srgbClr val="EA817F"/>
              </a:buClr>
              <a:buFont typeface="Arial" panose="020B0604020202020204" pitchFamily="34" charset="0"/>
              <a:buChar char="•"/>
              <a:defRPr sz="2000">
                <a:solidFill>
                  <a:srgbClr val="404040"/>
                </a:solidFill>
                <a:latin typeface="Calibri" panose="020F0502020204030204" pitchFamily="34" charset="0"/>
              </a:defRPr>
            </a:lvl3pPr>
            <a:lvl4pPr marL="1600200" indent="-228600">
              <a:lnSpc>
                <a:spcPct val="90000"/>
              </a:lnSpc>
              <a:spcBef>
                <a:spcPts val="500"/>
              </a:spcBef>
              <a:buClr>
                <a:srgbClr val="EA817F"/>
              </a:buClr>
              <a:buFont typeface="Arial" panose="020B0604020202020204" pitchFamily="34" charset="0"/>
              <a:buChar char="•"/>
              <a:defRPr>
                <a:solidFill>
                  <a:srgbClr val="404040"/>
                </a:solidFill>
                <a:latin typeface="Calibri" panose="020F0502020204030204" pitchFamily="34" charset="0"/>
              </a:defRPr>
            </a:lvl4pPr>
            <a:lvl5pPr marL="2057400" indent="-228600">
              <a:lnSpc>
                <a:spcPct val="90000"/>
              </a:lnSpc>
              <a:spcBef>
                <a:spcPts val="500"/>
              </a:spcBef>
              <a:buClr>
                <a:srgbClr val="EA817F"/>
              </a:buClr>
              <a:buFont typeface="Arial" panose="020B0604020202020204" pitchFamily="34" charset="0"/>
              <a:buChar char="•"/>
              <a:defRPr>
                <a:solidFill>
                  <a:srgbClr val="404040"/>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9pPr>
          </a:lstStyle>
          <a:p>
            <a:pPr algn="ctr" eaLnBrk="1" hangingPunct="1">
              <a:lnSpc>
                <a:spcPct val="100000"/>
              </a:lnSpc>
              <a:spcBef>
                <a:spcPct val="0"/>
              </a:spcBef>
              <a:buClrTx/>
              <a:buFontTx/>
              <a:buNone/>
            </a:pPr>
            <a:r>
              <a:rPr lang="es-ES" altLang="pt-PT" sz="2000" b="1" dirty="0">
                <a:solidFill>
                  <a:srgbClr val="8A2A29"/>
                </a:solidFill>
                <a:latin typeface="Arial" panose="020B0604020202020204" pitchFamily="34" charset="0"/>
                <a:cs typeface="Arial" panose="020B0604020202020204" pitchFamily="34" charset="0"/>
              </a:rPr>
              <a:t>9,3 %</a:t>
            </a:r>
          </a:p>
        </p:txBody>
      </p:sp>
      <p:sp>
        <p:nvSpPr>
          <p:cNvPr id="21" name="6 CuadroTexto">
            <a:extLst>
              <a:ext uri="{FF2B5EF4-FFF2-40B4-BE49-F238E27FC236}">
                <a16:creationId xmlns:a16="http://schemas.microsoft.com/office/drawing/2014/main" id="{7E2A0E23-5461-76FD-4C73-ED4ADDC88AE2}"/>
              </a:ext>
            </a:extLst>
          </p:cNvPr>
          <p:cNvSpPr txBox="1">
            <a:spLocks noChangeArrowheads="1"/>
          </p:cNvSpPr>
          <p:nvPr/>
        </p:nvSpPr>
        <p:spPr bwMode="auto">
          <a:xfrm>
            <a:off x="981230" y="984153"/>
            <a:ext cx="1142589" cy="400110"/>
          </a:xfrm>
          <a:prstGeom prst="rect">
            <a:avLst/>
          </a:prstGeom>
          <a:noFill/>
          <a:ln w="12700">
            <a:solidFill>
              <a:srgbClr val="831D1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Clr>
                <a:srgbClr val="EA817F"/>
              </a:buClr>
              <a:buFont typeface="Arial" panose="020B0604020202020204" pitchFamily="34" charset="0"/>
              <a:buChar char="•"/>
              <a:defRPr sz="2800">
                <a:solidFill>
                  <a:srgbClr val="404040"/>
                </a:solidFill>
                <a:latin typeface="Calibri" panose="020F0502020204030204" pitchFamily="34" charset="0"/>
              </a:defRPr>
            </a:lvl1pPr>
            <a:lvl2pPr marL="742950" indent="-285750">
              <a:lnSpc>
                <a:spcPct val="90000"/>
              </a:lnSpc>
              <a:spcBef>
                <a:spcPts val="500"/>
              </a:spcBef>
              <a:buClr>
                <a:srgbClr val="EA817F"/>
              </a:buClr>
              <a:buFont typeface="Arial" panose="020B0604020202020204" pitchFamily="34" charset="0"/>
              <a:buChar char="•"/>
              <a:defRPr sz="2400">
                <a:solidFill>
                  <a:srgbClr val="404040"/>
                </a:solidFill>
                <a:latin typeface="Calibri" panose="020F0502020204030204" pitchFamily="34" charset="0"/>
              </a:defRPr>
            </a:lvl2pPr>
            <a:lvl3pPr marL="1143000" indent="-228600">
              <a:lnSpc>
                <a:spcPct val="90000"/>
              </a:lnSpc>
              <a:spcBef>
                <a:spcPts val="500"/>
              </a:spcBef>
              <a:buClr>
                <a:srgbClr val="EA817F"/>
              </a:buClr>
              <a:buFont typeface="Arial" panose="020B0604020202020204" pitchFamily="34" charset="0"/>
              <a:buChar char="•"/>
              <a:defRPr sz="2000">
                <a:solidFill>
                  <a:srgbClr val="404040"/>
                </a:solidFill>
                <a:latin typeface="Calibri" panose="020F0502020204030204" pitchFamily="34" charset="0"/>
              </a:defRPr>
            </a:lvl3pPr>
            <a:lvl4pPr marL="1600200" indent="-228600">
              <a:lnSpc>
                <a:spcPct val="90000"/>
              </a:lnSpc>
              <a:spcBef>
                <a:spcPts val="500"/>
              </a:spcBef>
              <a:buClr>
                <a:srgbClr val="EA817F"/>
              </a:buClr>
              <a:buFont typeface="Arial" panose="020B0604020202020204" pitchFamily="34" charset="0"/>
              <a:buChar char="•"/>
              <a:defRPr>
                <a:solidFill>
                  <a:srgbClr val="404040"/>
                </a:solidFill>
                <a:latin typeface="Calibri" panose="020F0502020204030204" pitchFamily="34" charset="0"/>
              </a:defRPr>
            </a:lvl4pPr>
            <a:lvl5pPr marL="2057400" indent="-228600">
              <a:lnSpc>
                <a:spcPct val="90000"/>
              </a:lnSpc>
              <a:spcBef>
                <a:spcPts val="500"/>
              </a:spcBef>
              <a:buClr>
                <a:srgbClr val="EA817F"/>
              </a:buClr>
              <a:buFont typeface="Arial" panose="020B0604020202020204" pitchFamily="34" charset="0"/>
              <a:buChar char="•"/>
              <a:defRPr>
                <a:solidFill>
                  <a:srgbClr val="404040"/>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9pPr>
          </a:lstStyle>
          <a:p>
            <a:pPr algn="ctr" eaLnBrk="1" hangingPunct="1">
              <a:lnSpc>
                <a:spcPct val="100000"/>
              </a:lnSpc>
              <a:spcBef>
                <a:spcPct val="0"/>
              </a:spcBef>
              <a:buClrTx/>
              <a:buFontTx/>
              <a:buNone/>
            </a:pPr>
            <a:r>
              <a:rPr lang="es-ES" altLang="pt-PT" sz="2000" b="1" dirty="0">
                <a:solidFill>
                  <a:srgbClr val="831D1C"/>
                </a:solidFill>
                <a:latin typeface="Arial" panose="020B0604020202020204" pitchFamily="34" charset="0"/>
                <a:cs typeface="Arial" panose="020B0604020202020204" pitchFamily="34" charset="0"/>
              </a:rPr>
              <a:t>76 %</a:t>
            </a:r>
          </a:p>
        </p:txBody>
      </p:sp>
      <p:sp>
        <p:nvSpPr>
          <p:cNvPr id="23" name="7 CuadroTexto">
            <a:extLst>
              <a:ext uri="{FF2B5EF4-FFF2-40B4-BE49-F238E27FC236}">
                <a16:creationId xmlns:a16="http://schemas.microsoft.com/office/drawing/2014/main" id="{B26C9270-DE26-81A6-B572-9FABC43B50EA}"/>
              </a:ext>
            </a:extLst>
          </p:cNvPr>
          <p:cNvSpPr txBox="1">
            <a:spLocks noChangeArrowheads="1"/>
          </p:cNvSpPr>
          <p:nvPr/>
        </p:nvSpPr>
        <p:spPr bwMode="auto">
          <a:xfrm>
            <a:off x="5102942" y="3787993"/>
            <a:ext cx="1028964" cy="400110"/>
          </a:xfrm>
          <a:prstGeom prst="rect">
            <a:avLst/>
          </a:prstGeom>
          <a:noFill/>
          <a:ln w="12700">
            <a:solidFill>
              <a:srgbClr val="8A2A2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Clr>
                <a:srgbClr val="EA817F"/>
              </a:buClr>
              <a:buFont typeface="Arial" panose="020B0604020202020204" pitchFamily="34" charset="0"/>
              <a:buChar char="•"/>
              <a:defRPr sz="2800">
                <a:solidFill>
                  <a:srgbClr val="404040"/>
                </a:solidFill>
                <a:latin typeface="Calibri" panose="020F0502020204030204" pitchFamily="34" charset="0"/>
              </a:defRPr>
            </a:lvl1pPr>
            <a:lvl2pPr marL="742950" indent="-285750">
              <a:lnSpc>
                <a:spcPct val="90000"/>
              </a:lnSpc>
              <a:spcBef>
                <a:spcPts val="500"/>
              </a:spcBef>
              <a:buClr>
                <a:srgbClr val="EA817F"/>
              </a:buClr>
              <a:buFont typeface="Arial" panose="020B0604020202020204" pitchFamily="34" charset="0"/>
              <a:buChar char="•"/>
              <a:defRPr sz="2400">
                <a:solidFill>
                  <a:srgbClr val="404040"/>
                </a:solidFill>
                <a:latin typeface="Calibri" panose="020F0502020204030204" pitchFamily="34" charset="0"/>
              </a:defRPr>
            </a:lvl2pPr>
            <a:lvl3pPr marL="1143000" indent="-228600">
              <a:lnSpc>
                <a:spcPct val="90000"/>
              </a:lnSpc>
              <a:spcBef>
                <a:spcPts val="500"/>
              </a:spcBef>
              <a:buClr>
                <a:srgbClr val="EA817F"/>
              </a:buClr>
              <a:buFont typeface="Arial" panose="020B0604020202020204" pitchFamily="34" charset="0"/>
              <a:buChar char="•"/>
              <a:defRPr sz="2000">
                <a:solidFill>
                  <a:srgbClr val="404040"/>
                </a:solidFill>
                <a:latin typeface="Calibri" panose="020F0502020204030204" pitchFamily="34" charset="0"/>
              </a:defRPr>
            </a:lvl3pPr>
            <a:lvl4pPr marL="1600200" indent="-228600">
              <a:lnSpc>
                <a:spcPct val="90000"/>
              </a:lnSpc>
              <a:spcBef>
                <a:spcPts val="500"/>
              </a:spcBef>
              <a:buClr>
                <a:srgbClr val="EA817F"/>
              </a:buClr>
              <a:buFont typeface="Arial" panose="020B0604020202020204" pitchFamily="34" charset="0"/>
              <a:buChar char="•"/>
              <a:defRPr>
                <a:solidFill>
                  <a:srgbClr val="404040"/>
                </a:solidFill>
                <a:latin typeface="Calibri" panose="020F0502020204030204" pitchFamily="34" charset="0"/>
              </a:defRPr>
            </a:lvl4pPr>
            <a:lvl5pPr marL="2057400" indent="-228600">
              <a:lnSpc>
                <a:spcPct val="90000"/>
              </a:lnSpc>
              <a:spcBef>
                <a:spcPts val="500"/>
              </a:spcBef>
              <a:buClr>
                <a:srgbClr val="EA817F"/>
              </a:buClr>
              <a:buFont typeface="Arial" panose="020B0604020202020204" pitchFamily="34" charset="0"/>
              <a:buChar char="•"/>
              <a:defRPr>
                <a:solidFill>
                  <a:srgbClr val="404040"/>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9pPr>
          </a:lstStyle>
          <a:p>
            <a:pPr algn="ctr" eaLnBrk="1" hangingPunct="1">
              <a:lnSpc>
                <a:spcPct val="100000"/>
              </a:lnSpc>
              <a:spcBef>
                <a:spcPct val="0"/>
              </a:spcBef>
              <a:buClrTx/>
              <a:buFontTx/>
              <a:buNone/>
            </a:pPr>
            <a:r>
              <a:rPr lang="es-ES" altLang="pt-PT" sz="2000" b="1" dirty="0">
                <a:solidFill>
                  <a:srgbClr val="8A2A29"/>
                </a:solidFill>
                <a:latin typeface="Arial" panose="020B0604020202020204" pitchFamily="34" charset="0"/>
                <a:cs typeface="Arial" panose="020B0604020202020204" pitchFamily="34" charset="0"/>
              </a:rPr>
              <a:t>1,1 %</a:t>
            </a:r>
          </a:p>
        </p:txBody>
      </p:sp>
      <p:sp>
        <p:nvSpPr>
          <p:cNvPr id="24" name="7 CuadroTexto">
            <a:extLst>
              <a:ext uri="{FF2B5EF4-FFF2-40B4-BE49-F238E27FC236}">
                <a16:creationId xmlns:a16="http://schemas.microsoft.com/office/drawing/2014/main" id="{C45868B9-8E3B-DAEF-70D1-DFBF548466A9}"/>
              </a:ext>
            </a:extLst>
          </p:cNvPr>
          <p:cNvSpPr txBox="1">
            <a:spLocks noChangeArrowheads="1"/>
          </p:cNvSpPr>
          <p:nvPr/>
        </p:nvSpPr>
        <p:spPr bwMode="auto">
          <a:xfrm>
            <a:off x="7014267" y="3069144"/>
            <a:ext cx="1028964" cy="400110"/>
          </a:xfrm>
          <a:prstGeom prst="rect">
            <a:avLst/>
          </a:prstGeom>
          <a:noFill/>
          <a:ln w="12700">
            <a:solidFill>
              <a:srgbClr val="8A2A2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Clr>
                <a:srgbClr val="EA817F"/>
              </a:buClr>
              <a:buFont typeface="Arial" panose="020B0604020202020204" pitchFamily="34" charset="0"/>
              <a:buChar char="•"/>
              <a:defRPr sz="2800">
                <a:solidFill>
                  <a:srgbClr val="404040"/>
                </a:solidFill>
                <a:latin typeface="Calibri" panose="020F0502020204030204" pitchFamily="34" charset="0"/>
              </a:defRPr>
            </a:lvl1pPr>
            <a:lvl2pPr marL="742950" indent="-285750">
              <a:lnSpc>
                <a:spcPct val="90000"/>
              </a:lnSpc>
              <a:spcBef>
                <a:spcPts val="500"/>
              </a:spcBef>
              <a:buClr>
                <a:srgbClr val="EA817F"/>
              </a:buClr>
              <a:buFont typeface="Arial" panose="020B0604020202020204" pitchFamily="34" charset="0"/>
              <a:buChar char="•"/>
              <a:defRPr sz="2400">
                <a:solidFill>
                  <a:srgbClr val="404040"/>
                </a:solidFill>
                <a:latin typeface="Calibri" panose="020F0502020204030204" pitchFamily="34" charset="0"/>
              </a:defRPr>
            </a:lvl2pPr>
            <a:lvl3pPr marL="1143000" indent="-228600">
              <a:lnSpc>
                <a:spcPct val="90000"/>
              </a:lnSpc>
              <a:spcBef>
                <a:spcPts val="500"/>
              </a:spcBef>
              <a:buClr>
                <a:srgbClr val="EA817F"/>
              </a:buClr>
              <a:buFont typeface="Arial" panose="020B0604020202020204" pitchFamily="34" charset="0"/>
              <a:buChar char="•"/>
              <a:defRPr sz="2000">
                <a:solidFill>
                  <a:srgbClr val="404040"/>
                </a:solidFill>
                <a:latin typeface="Calibri" panose="020F0502020204030204" pitchFamily="34" charset="0"/>
              </a:defRPr>
            </a:lvl3pPr>
            <a:lvl4pPr marL="1600200" indent="-228600">
              <a:lnSpc>
                <a:spcPct val="90000"/>
              </a:lnSpc>
              <a:spcBef>
                <a:spcPts val="500"/>
              </a:spcBef>
              <a:buClr>
                <a:srgbClr val="EA817F"/>
              </a:buClr>
              <a:buFont typeface="Arial" panose="020B0604020202020204" pitchFamily="34" charset="0"/>
              <a:buChar char="•"/>
              <a:defRPr>
                <a:solidFill>
                  <a:srgbClr val="404040"/>
                </a:solidFill>
                <a:latin typeface="Calibri" panose="020F0502020204030204" pitchFamily="34" charset="0"/>
              </a:defRPr>
            </a:lvl4pPr>
            <a:lvl5pPr marL="2057400" indent="-228600">
              <a:lnSpc>
                <a:spcPct val="90000"/>
              </a:lnSpc>
              <a:spcBef>
                <a:spcPts val="500"/>
              </a:spcBef>
              <a:buClr>
                <a:srgbClr val="EA817F"/>
              </a:buClr>
              <a:buFont typeface="Arial" panose="020B0604020202020204" pitchFamily="34" charset="0"/>
              <a:buChar char="•"/>
              <a:defRPr>
                <a:solidFill>
                  <a:srgbClr val="404040"/>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EA817F"/>
              </a:buClr>
              <a:buFont typeface="Arial" panose="020B0604020202020204" pitchFamily="34" charset="0"/>
              <a:buChar char="•"/>
              <a:defRPr>
                <a:solidFill>
                  <a:srgbClr val="404040"/>
                </a:solidFill>
                <a:latin typeface="Calibri" panose="020F0502020204030204" pitchFamily="34" charset="0"/>
              </a:defRPr>
            </a:lvl9pPr>
          </a:lstStyle>
          <a:p>
            <a:pPr algn="ctr" eaLnBrk="1" hangingPunct="1">
              <a:lnSpc>
                <a:spcPct val="100000"/>
              </a:lnSpc>
              <a:spcBef>
                <a:spcPct val="0"/>
              </a:spcBef>
              <a:buClrTx/>
              <a:buFontTx/>
              <a:buNone/>
            </a:pPr>
            <a:r>
              <a:rPr lang="es-ES" altLang="pt-PT" sz="2000" b="1" dirty="0">
                <a:solidFill>
                  <a:srgbClr val="8A2A29"/>
                </a:solidFill>
                <a:latin typeface="Arial" panose="020B0604020202020204" pitchFamily="34" charset="0"/>
                <a:cs typeface="Arial" panose="020B0604020202020204" pitchFamily="34" charset="0"/>
              </a:rPr>
              <a:t>13,6 %</a:t>
            </a:r>
          </a:p>
        </p:txBody>
      </p:sp>
      <p:pic>
        <p:nvPicPr>
          <p:cNvPr id="25" name="Imagem 24" descr="Logotipo, nome da empresa&#10;&#10;O conteúdo gerado por IA pode estar incorreto.">
            <a:extLst>
              <a:ext uri="{FF2B5EF4-FFF2-40B4-BE49-F238E27FC236}">
                <a16:creationId xmlns:a16="http://schemas.microsoft.com/office/drawing/2014/main" id="{A9D0CD53-88D2-31C5-2B22-BE431CDBE685}"/>
              </a:ext>
            </a:extLst>
          </p:cNvPr>
          <p:cNvPicPr>
            <a:picLocks noChangeAspect="1"/>
          </p:cNvPicPr>
          <p:nvPr/>
        </p:nvPicPr>
        <p:blipFill>
          <a:blip r:embed="rId4">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graphicFrame>
        <p:nvGraphicFramePr>
          <p:cNvPr id="26" name="Objeto 15">
            <a:extLst>
              <a:ext uri="{FF2B5EF4-FFF2-40B4-BE49-F238E27FC236}">
                <a16:creationId xmlns:a16="http://schemas.microsoft.com/office/drawing/2014/main" id="{EC6CDBE0-C196-7B32-7A09-14960CAD12B7}"/>
              </a:ext>
            </a:extLst>
          </p:cNvPr>
          <p:cNvGraphicFramePr>
            <a:graphicFrameLocks noChangeAspect="1"/>
          </p:cNvGraphicFramePr>
          <p:nvPr>
            <p:extLst>
              <p:ext uri="{D42A27DB-BD31-4B8C-83A1-F6EECF244321}">
                <p14:modId xmlns:p14="http://schemas.microsoft.com/office/powerpoint/2010/main" val="1600066160"/>
              </p:ext>
            </p:extLst>
          </p:nvPr>
        </p:nvGraphicFramePr>
        <p:xfrm>
          <a:off x="-407193" y="1106970"/>
          <a:ext cx="9299575" cy="4203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2825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7C1FC-48F7-43DA-E28E-4FB0D6884BCE}"/>
            </a:ext>
          </a:extLst>
        </p:cNvPr>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5BCD0265-4B26-7143-58F2-043857180D6D}"/>
              </a:ext>
            </a:extLst>
          </p:cNvPr>
          <p:cNvSpPr/>
          <p:nvPr/>
        </p:nvSpPr>
        <p:spPr>
          <a:xfrm>
            <a:off x="10545056" y="312871"/>
            <a:ext cx="1247897" cy="373216"/>
          </a:xfrm>
          <a:prstGeom prst="roundRect">
            <a:avLst>
              <a:gd name="adj" fmla="val 22497"/>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 name="Marcador de Posição do Número do Diapositivo 1">
            <a:extLst>
              <a:ext uri="{FF2B5EF4-FFF2-40B4-BE49-F238E27FC236}">
                <a16:creationId xmlns:a16="http://schemas.microsoft.com/office/drawing/2014/main" id="{B384C5A6-4C99-0DA3-0FA6-901F5115F8AE}"/>
              </a:ext>
            </a:extLst>
          </p:cNvPr>
          <p:cNvSpPr>
            <a:spLocks noGrp="1"/>
          </p:cNvSpPr>
          <p:nvPr>
            <p:ph type="sldNum" sz="quarter" idx="12"/>
          </p:nvPr>
        </p:nvSpPr>
        <p:spPr>
          <a:xfrm>
            <a:off x="10997184" y="6404824"/>
            <a:ext cx="362712" cy="365125"/>
          </a:xfrm>
        </p:spPr>
        <p:txBody>
          <a:bodyPr/>
          <a:lstStyle/>
          <a:p>
            <a:fld id="{C4730313-29A6-4D5B-A27A-B362436FA5D8}" type="slidenum">
              <a:rPr lang="ru-RU" smtClean="0">
                <a:solidFill>
                  <a:schemeClr val="bg1"/>
                </a:solidFill>
              </a:rPr>
              <a:t>9</a:t>
            </a:fld>
            <a:endParaRPr lang="ru-RU" dirty="0">
              <a:solidFill>
                <a:schemeClr val="bg1"/>
              </a:solidFill>
            </a:endParaRPr>
          </a:p>
        </p:txBody>
      </p:sp>
      <p:pic>
        <p:nvPicPr>
          <p:cNvPr id="5" name="Gráfico 4">
            <a:extLst>
              <a:ext uri="{FF2B5EF4-FFF2-40B4-BE49-F238E27FC236}">
                <a16:creationId xmlns:a16="http://schemas.microsoft.com/office/drawing/2014/main" id="{429BE31E-2A16-8307-1396-A6AF4079CB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655" y="6307874"/>
            <a:ext cx="1339473" cy="462075"/>
          </a:xfrm>
          <a:prstGeom prst="rect">
            <a:avLst/>
          </a:prstGeom>
        </p:spPr>
      </p:pic>
      <p:sp>
        <p:nvSpPr>
          <p:cNvPr id="14" name="Retângulo 13">
            <a:extLst>
              <a:ext uri="{FF2B5EF4-FFF2-40B4-BE49-F238E27FC236}">
                <a16:creationId xmlns:a16="http://schemas.microsoft.com/office/drawing/2014/main" id="{92B360D0-CBC7-DD5A-515D-C07D2C3E6742}"/>
              </a:ext>
            </a:extLst>
          </p:cNvPr>
          <p:cNvSpPr/>
          <p:nvPr/>
        </p:nvSpPr>
        <p:spPr>
          <a:xfrm>
            <a:off x="432816" y="6205728"/>
            <a:ext cx="10631424" cy="45719"/>
          </a:xfrm>
          <a:prstGeom prst="rect">
            <a:avLst/>
          </a:prstGeom>
          <a:solidFill>
            <a:srgbClr val="831D1C"/>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pt-PT" dirty="0">
              <a:solidFill>
                <a:srgbClr val="DBA223"/>
              </a:solidFill>
              <a:latin typeface="Arial" panose="020B0604020202020204" pitchFamily="34" charset="0"/>
            </a:endParaRPr>
          </a:p>
        </p:txBody>
      </p:sp>
      <p:sp>
        <p:nvSpPr>
          <p:cNvPr id="11" name="Retângulo 10">
            <a:extLst>
              <a:ext uri="{FF2B5EF4-FFF2-40B4-BE49-F238E27FC236}">
                <a16:creationId xmlns:a16="http://schemas.microsoft.com/office/drawing/2014/main" id="{EF82048D-1489-F35B-C3A2-529D8D0374ED}"/>
              </a:ext>
            </a:extLst>
          </p:cNvPr>
          <p:cNvSpPr/>
          <p:nvPr/>
        </p:nvSpPr>
        <p:spPr>
          <a:xfrm>
            <a:off x="-1" y="184170"/>
            <a:ext cx="6410633" cy="455401"/>
          </a:xfrm>
          <a:prstGeom prst="rect">
            <a:avLst/>
          </a:prstGeom>
          <a:solidFill>
            <a:srgbClr val="831D1C"/>
          </a:solidFill>
          <a:ln>
            <a:no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 name="CaixaDeTexto 2">
            <a:extLst>
              <a:ext uri="{FF2B5EF4-FFF2-40B4-BE49-F238E27FC236}">
                <a16:creationId xmlns:a16="http://schemas.microsoft.com/office/drawing/2014/main" id="{A7D0CA9F-CF12-E8E6-6E5B-1215B28E4EB2}"/>
              </a:ext>
            </a:extLst>
          </p:cNvPr>
          <p:cNvSpPr txBox="1"/>
          <p:nvPr/>
        </p:nvSpPr>
        <p:spPr>
          <a:xfrm>
            <a:off x="137403" y="238786"/>
            <a:ext cx="9581341" cy="338554"/>
          </a:xfrm>
          <a:prstGeom prst="rect">
            <a:avLst/>
          </a:prstGeom>
          <a:noFill/>
        </p:spPr>
        <p:txBody>
          <a:bodyPr wrap="square" rtlCol="0">
            <a:spAutoFit/>
          </a:bodyPr>
          <a:lstStyle/>
          <a:p>
            <a:r>
              <a:rPr lang="pt-PT" sz="1600" b="1" dirty="0">
                <a:solidFill>
                  <a:schemeClr val="bg1"/>
                </a:solidFill>
                <a:latin typeface="Arial" panose="020B0604020202020204" pitchFamily="34" charset="0"/>
              </a:rPr>
              <a:t>DOENTES PREVALENTES EM</a:t>
            </a:r>
            <a:r>
              <a:rPr lang="pt-PT" sz="1600" b="1" baseline="0" dirty="0">
                <a:solidFill>
                  <a:schemeClr val="bg1"/>
                </a:solidFill>
                <a:latin typeface="Arial" panose="020B0604020202020204" pitchFamily="34" charset="0"/>
              </a:rPr>
              <a:t> TSFR (</a:t>
            </a:r>
            <a:r>
              <a:rPr lang="pt-PT" sz="1600" b="1" dirty="0">
                <a:solidFill>
                  <a:schemeClr val="bg1"/>
                </a:solidFill>
                <a:latin typeface="Arial" panose="020B0604020202020204" pitchFamily="34" charset="0"/>
              </a:rPr>
              <a:t>31 DEZEMBRO 2025</a:t>
            </a:r>
            <a:r>
              <a:rPr lang="pt-PT" sz="1600" b="1" baseline="0" dirty="0">
                <a:solidFill>
                  <a:schemeClr val="bg1"/>
                </a:solidFill>
                <a:latin typeface="Arial" panose="020B0604020202020204" pitchFamily="34" charset="0"/>
              </a:rPr>
              <a:t>)</a:t>
            </a:r>
            <a:endParaRPr lang="pt-PT" sz="1600" b="1" dirty="0">
              <a:solidFill>
                <a:schemeClr val="bg1"/>
              </a:solidFill>
              <a:latin typeface="Arial" panose="020B0604020202020204" pitchFamily="34" charset="0"/>
            </a:endParaRPr>
          </a:p>
        </p:txBody>
      </p:sp>
      <p:sp>
        <p:nvSpPr>
          <p:cNvPr id="8" name="Retângulo: Cantos Arredondados 7">
            <a:extLst>
              <a:ext uri="{FF2B5EF4-FFF2-40B4-BE49-F238E27FC236}">
                <a16:creationId xmlns:a16="http://schemas.microsoft.com/office/drawing/2014/main" id="{2EDBDBA0-A2B0-5934-9F5A-5BCD8AC5CEF1}"/>
              </a:ext>
            </a:extLst>
          </p:cNvPr>
          <p:cNvSpPr/>
          <p:nvPr/>
        </p:nvSpPr>
        <p:spPr>
          <a:xfrm>
            <a:off x="8942197" y="1965645"/>
            <a:ext cx="2896713" cy="457953"/>
          </a:xfrm>
          <a:prstGeom prst="roundRect">
            <a:avLst>
              <a:gd name="adj" fmla="val 26958"/>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grpSp>
        <p:nvGrpSpPr>
          <p:cNvPr id="19" name="Agrupar 18">
            <a:extLst>
              <a:ext uri="{FF2B5EF4-FFF2-40B4-BE49-F238E27FC236}">
                <a16:creationId xmlns:a16="http://schemas.microsoft.com/office/drawing/2014/main" id="{04FDBF56-7237-F3AF-CD7D-1A38DC314EF3}"/>
              </a:ext>
            </a:extLst>
          </p:cNvPr>
          <p:cNvGrpSpPr/>
          <p:nvPr/>
        </p:nvGrpSpPr>
        <p:grpSpPr>
          <a:xfrm>
            <a:off x="8185378" y="1601608"/>
            <a:ext cx="1170076" cy="868834"/>
            <a:chOff x="8440406" y="2107940"/>
            <a:chExt cx="904806" cy="671859"/>
          </a:xfrm>
        </p:grpSpPr>
        <p:sp>
          <p:nvSpPr>
            <p:cNvPr id="20" name="Oval 19">
              <a:extLst>
                <a:ext uri="{FF2B5EF4-FFF2-40B4-BE49-F238E27FC236}">
                  <a16:creationId xmlns:a16="http://schemas.microsoft.com/office/drawing/2014/main" id="{AD82714D-A5F5-DBF5-3466-AC535F6E57D0}"/>
                </a:ext>
              </a:extLst>
            </p:cNvPr>
            <p:cNvSpPr/>
            <p:nvPr/>
          </p:nvSpPr>
          <p:spPr>
            <a:xfrm>
              <a:off x="8553955" y="2107940"/>
              <a:ext cx="677708" cy="67185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21" name="CaixaDeTexto 20">
              <a:extLst>
                <a:ext uri="{FF2B5EF4-FFF2-40B4-BE49-F238E27FC236}">
                  <a16:creationId xmlns:a16="http://schemas.microsoft.com/office/drawing/2014/main" id="{5571E4F8-3B9A-FD9B-E32E-226BB81785DE}"/>
                </a:ext>
              </a:extLst>
            </p:cNvPr>
            <p:cNvSpPr txBox="1"/>
            <p:nvPr/>
          </p:nvSpPr>
          <p:spPr>
            <a:xfrm>
              <a:off x="8440406" y="2287866"/>
              <a:ext cx="904806" cy="321300"/>
            </a:xfrm>
            <a:prstGeom prst="rect">
              <a:avLst/>
            </a:prstGeom>
            <a:noFill/>
          </p:spPr>
          <p:txBody>
            <a:bodyPr wrap="square" rtlCol="0">
              <a:spAutoFit/>
            </a:bodyPr>
            <a:lstStyle/>
            <a:p>
              <a:pPr algn="ctr"/>
              <a:r>
                <a:rPr lang="pt-PT" sz="2100" b="1" dirty="0">
                  <a:solidFill>
                    <a:srgbClr val="DBA223"/>
                  </a:solidFill>
                  <a:latin typeface="Arial" panose="020B0604020202020204" pitchFamily="34" charset="0"/>
                </a:rPr>
                <a:t>0,53</a:t>
              </a:r>
            </a:p>
          </p:txBody>
        </p:sp>
      </p:grpSp>
      <p:sp>
        <p:nvSpPr>
          <p:cNvPr id="31" name="CaixaDeTexto 30">
            <a:extLst>
              <a:ext uri="{FF2B5EF4-FFF2-40B4-BE49-F238E27FC236}">
                <a16:creationId xmlns:a16="http://schemas.microsoft.com/office/drawing/2014/main" id="{D880B907-5A21-9E35-B153-21B834B8A2BC}"/>
              </a:ext>
            </a:extLst>
          </p:cNvPr>
          <p:cNvSpPr txBox="1"/>
          <p:nvPr/>
        </p:nvSpPr>
        <p:spPr>
          <a:xfrm>
            <a:off x="9325100" y="2034205"/>
            <a:ext cx="2397324" cy="292388"/>
          </a:xfrm>
          <a:prstGeom prst="rect">
            <a:avLst/>
          </a:prstGeom>
          <a:noFill/>
        </p:spPr>
        <p:txBody>
          <a:bodyPr wrap="square" rtlCol="0">
            <a:spAutoFit/>
          </a:bodyPr>
          <a:lstStyle/>
          <a:p>
            <a:r>
              <a:rPr lang="pt-PT" sz="1300" dirty="0">
                <a:solidFill>
                  <a:srgbClr val="000000"/>
                </a:solidFill>
                <a:latin typeface="Arial" panose="020B0604020202020204" pitchFamily="34" charset="0"/>
              </a:rPr>
              <a:t>Nº de DtsTx / Nº Dts D</a:t>
            </a:r>
          </a:p>
        </p:txBody>
      </p:sp>
      <p:sp>
        <p:nvSpPr>
          <p:cNvPr id="32" name="Retângulo: Cantos Arredondados 31">
            <a:extLst>
              <a:ext uri="{FF2B5EF4-FFF2-40B4-BE49-F238E27FC236}">
                <a16:creationId xmlns:a16="http://schemas.microsoft.com/office/drawing/2014/main" id="{D7C02DC6-67BB-A171-279A-A7E475C9A73C}"/>
              </a:ext>
            </a:extLst>
          </p:cNvPr>
          <p:cNvSpPr/>
          <p:nvPr/>
        </p:nvSpPr>
        <p:spPr>
          <a:xfrm>
            <a:off x="9051947" y="3491340"/>
            <a:ext cx="2786964" cy="1387506"/>
          </a:xfrm>
          <a:prstGeom prst="roundRect">
            <a:avLst>
              <a:gd name="adj" fmla="val 26958"/>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dirty="0">
              <a:latin typeface="Arial" panose="020B0604020202020204" pitchFamily="34" charset="0"/>
            </a:endParaRPr>
          </a:p>
        </p:txBody>
      </p:sp>
      <p:sp>
        <p:nvSpPr>
          <p:cNvPr id="33" name="CaixaDeTexto 32">
            <a:extLst>
              <a:ext uri="{FF2B5EF4-FFF2-40B4-BE49-F238E27FC236}">
                <a16:creationId xmlns:a16="http://schemas.microsoft.com/office/drawing/2014/main" id="{A633E5B4-37AD-86DB-6267-2D7FF7186465}"/>
              </a:ext>
            </a:extLst>
          </p:cNvPr>
          <p:cNvSpPr txBox="1"/>
          <p:nvPr/>
        </p:nvSpPr>
        <p:spPr>
          <a:xfrm>
            <a:off x="8686081" y="3665155"/>
            <a:ext cx="3334098" cy="1046440"/>
          </a:xfrm>
          <a:prstGeom prst="rect">
            <a:avLst/>
          </a:prstGeom>
          <a:noFill/>
        </p:spPr>
        <p:txBody>
          <a:bodyPr wrap="square" rtlCol="0">
            <a:spAutoFit/>
          </a:bodyPr>
          <a:lstStyle/>
          <a:p>
            <a:pPr algn="ctr"/>
            <a:r>
              <a:rPr lang="pt-PT" sz="1400" b="1" dirty="0">
                <a:solidFill>
                  <a:srgbClr val="DBA223"/>
                </a:solidFill>
                <a:latin typeface="Arial" panose="020B0604020202020204" pitchFamily="34" charset="0"/>
              </a:rPr>
              <a:t>2025:</a:t>
            </a:r>
          </a:p>
          <a:p>
            <a:pPr algn="ctr"/>
            <a:r>
              <a:rPr lang="pt-PT" sz="2000" b="1" dirty="0">
                <a:solidFill>
                  <a:srgbClr val="DBA223"/>
                </a:solidFill>
                <a:latin typeface="Arial" panose="020B0604020202020204" pitchFamily="34" charset="0"/>
              </a:rPr>
              <a:t>+ 525 </a:t>
            </a:r>
            <a:r>
              <a:rPr lang="pt-PT" sz="1400" b="1" dirty="0">
                <a:solidFill>
                  <a:srgbClr val="DBA223"/>
                </a:solidFill>
                <a:latin typeface="Arial" panose="020B0604020202020204" pitchFamily="34" charset="0"/>
              </a:rPr>
              <a:t>Tx renais</a:t>
            </a:r>
          </a:p>
          <a:p>
            <a:pPr algn="ctr"/>
            <a:r>
              <a:rPr lang="pt-PT" sz="1400" b="1" dirty="0">
                <a:solidFill>
                  <a:srgbClr val="DBA223"/>
                </a:solidFill>
                <a:latin typeface="Arial" panose="020B0604020202020204" pitchFamily="34" charset="0"/>
              </a:rPr>
              <a:t> 443 de dador cadáver</a:t>
            </a:r>
          </a:p>
          <a:p>
            <a:pPr algn="ctr"/>
            <a:r>
              <a:rPr lang="pt-PT" sz="1400" b="1" dirty="0">
                <a:solidFill>
                  <a:srgbClr val="DBA223"/>
                </a:solidFill>
                <a:latin typeface="Arial" panose="020B0604020202020204" pitchFamily="34" charset="0"/>
              </a:rPr>
              <a:t>82 de dador vivo</a:t>
            </a:r>
            <a:endParaRPr lang="pt-PT" sz="1400" dirty="0">
              <a:solidFill>
                <a:srgbClr val="000000"/>
              </a:solidFill>
              <a:latin typeface="Arial" panose="020B0604020202020204" pitchFamily="34" charset="0"/>
            </a:endParaRPr>
          </a:p>
        </p:txBody>
      </p:sp>
      <p:sp>
        <p:nvSpPr>
          <p:cNvPr id="34" name="CaixaDeTexto 33">
            <a:extLst>
              <a:ext uri="{FF2B5EF4-FFF2-40B4-BE49-F238E27FC236}">
                <a16:creationId xmlns:a16="http://schemas.microsoft.com/office/drawing/2014/main" id="{DAF16BB6-BCE5-AEF5-1515-725FDB1B42D5}"/>
              </a:ext>
            </a:extLst>
          </p:cNvPr>
          <p:cNvSpPr txBox="1"/>
          <p:nvPr/>
        </p:nvSpPr>
        <p:spPr>
          <a:xfrm>
            <a:off x="3063507" y="6343510"/>
            <a:ext cx="6517834" cy="400110"/>
          </a:xfrm>
          <a:prstGeom prst="rect">
            <a:avLst/>
          </a:prstGeom>
          <a:noFill/>
        </p:spPr>
        <p:txBody>
          <a:bodyPr wrap="square" rtlCol="0">
            <a:spAutoFit/>
          </a:bodyPr>
          <a:lstStyle/>
          <a:p>
            <a:pPr algn="ctr"/>
            <a:r>
              <a:rPr lang="pt-PT" sz="1000" dirty="0">
                <a:solidFill>
                  <a:srgbClr val="000000"/>
                </a:solidFill>
                <a:latin typeface="Arial" panose="020B0604020202020204" pitchFamily="34" charset="0"/>
              </a:rPr>
              <a:t>Gabinete do Registo da Doença Renal Crónica da Sociedade Portuguesa de Nefrologia</a:t>
            </a:r>
          </a:p>
          <a:p>
            <a:pPr algn="ctr"/>
            <a:r>
              <a:rPr lang="pt-PT" sz="1000" dirty="0">
                <a:solidFill>
                  <a:srgbClr val="000000"/>
                </a:solidFill>
                <a:latin typeface="Arial" panose="020B0604020202020204" pitchFamily="34" charset="0"/>
              </a:rPr>
              <a:t>Ana Galvão</a:t>
            </a:r>
          </a:p>
        </p:txBody>
      </p:sp>
      <p:sp>
        <p:nvSpPr>
          <p:cNvPr id="6" name="CaixaDeTexto 5">
            <a:extLst>
              <a:ext uri="{FF2B5EF4-FFF2-40B4-BE49-F238E27FC236}">
                <a16:creationId xmlns:a16="http://schemas.microsoft.com/office/drawing/2014/main" id="{D30D948F-BB98-8ABE-A7DA-67AEA86B687A}"/>
              </a:ext>
            </a:extLst>
          </p:cNvPr>
          <p:cNvSpPr txBox="1"/>
          <p:nvPr/>
        </p:nvSpPr>
        <p:spPr>
          <a:xfrm>
            <a:off x="10528898" y="312871"/>
            <a:ext cx="1280211" cy="338554"/>
          </a:xfrm>
          <a:prstGeom prst="rect">
            <a:avLst/>
          </a:prstGeom>
          <a:noFill/>
        </p:spPr>
        <p:txBody>
          <a:bodyPr wrap="square" rtlCol="0">
            <a:spAutoFit/>
          </a:bodyPr>
          <a:lstStyle/>
          <a:p>
            <a:pPr algn="ctr"/>
            <a:r>
              <a:rPr lang="pt-PT" sz="1600" b="1" dirty="0">
                <a:solidFill>
                  <a:srgbClr val="DBA223"/>
                </a:solidFill>
                <a:latin typeface="Arial" panose="020B0604020202020204" pitchFamily="34" charset="0"/>
              </a:rPr>
              <a:t>n = 21856</a:t>
            </a:r>
          </a:p>
        </p:txBody>
      </p:sp>
      <p:graphicFrame>
        <p:nvGraphicFramePr>
          <p:cNvPr id="12" name="Object 2">
            <a:extLst>
              <a:ext uri="{FF2B5EF4-FFF2-40B4-BE49-F238E27FC236}">
                <a16:creationId xmlns:a16="http://schemas.microsoft.com/office/drawing/2014/main" id="{02A07F6A-A2BC-13CD-75A5-3E2B569710F4}"/>
              </a:ext>
            </a:extLst>
          </p:cNvPr>
          <p:cNvGraphicFramePr>
            <a:graphicFrameLocks noChangeAspect="1"/>
          </p:cNvGraphicFramePr>
          <p:nvPr>
            <p:extLst>
              <p:ext uri="{D42A27DB-BD31-4B8C-83A1-F6EECF244321}">
                <p14:modId xmlns:p14="http://schemas.microsoft.com/office/powerpoint/2010/main" val="3373198385"/>
              </p:ext>
            </p:extLst>
          </p:nvPr>
        </p:nvGraphicFramePr>
        <p:xfrm>
          <a:off x="66800" y="1585191"/>
          <a:ext cx="8881783" cy="4159928"/>
        </p:xfrm>
        <a:graphic>
          <a:graphicData uri="http://schemas.openxmlformats.org/drawingml/2006/chart">
            <c:chart xmlns:c="http://schemas.openxmlformats.org/drawingml/2006/chart" xmlns:r="http://schemas.openxmlformats.org/officeDocument/2006/relationships" r:id="rId4"/>
          </a:graphicData>
        </a:graphic>
      </p:graphicFrame>
      <p:pic>
        <p:nvPicPr>
          <p:cNvPr id="9" name="Imagem 8" descr="Logotipo, nome da empresa&#10;&#10;O conteúdo gerado por IA pode estar incorreto.">
            <a:extLst>
              <a:ext uri="{FF2B5EF4-FFF2-40B4-BE49-F238E27FC236}">
                <a16:creationId xmlns:a16="http://schemas.microsoft.com/office/drawing/2014/main" id="{4BADA709-348D-748E-B1BD-F948CE8ECD62}"/>
              </a:ext>
            </a:extLst>
          </p:cNvPr>
          <p:cNvPicPr>
            <a:picLocks noChangeAspect="1"/>
          </p:cNvPicPr>
          <p:nvPr/>
        </p:nvPicPr>
        <p:blipFill>
          <a:blip r:embed="rId5">
            <a:extLst>
              <a:ext uri="{28A0092B-C50C-407E-A947-70E740481C1C}">
                <a14:useLocalDpi xmlns:a14="http://schemas.microsoft.com/office/drawing/2010/main" val="0"/>
              </a:ext>
            </a:extLst>
          </a:blip>
          <a:srcRect l="6229" t="9307" r="55930" b="70649"/>
          <a:stretch>
            <a:fillRect/>
          </a:stretch>
        </p:blipFill>
        <p:spPr>
          <a:xfrm>
            <a:off x="10498640" y="5671136"/>
            <a:ext cx="1691945" cy="1175555"/>
          </a:xfrm>
          <a:prstGeom prst="rect">
            <a:avLst/>
          </a:prstGeom>
        </p:spPr>
      </p:pic>
    </p:spTree>
    <p:extLst>
      <p:ext uri="{BB962C8B-B14F-4D97-AF65-F5344CB8AC3E}">
        <p14:creationId xmlns:p14="http://schemas.microsoft.com/office/powerpoint/2010/main" val="3882333093"/>
      </p:ext>
    </p:extLst>
  </p:cSld>
  <p:clrMapOvr>
    <a:masterClrMapping/>
  </p:clrMapOvr>
</p:sld>
</file>

<file path=ppt/theme/theme1.xml><?xml version="1.0" encoding="utf-8"?>
<a:theme xmlns:a="http://schemas.openxmlformats.org/drawingml/2006/main" name="Office Theme">
  <a:themeElements>
    <a:clrScheme name="00 Main Blue">
      <a:dk1>
        <a:srgbClr val="999999"/>
      </a:dk1>
      <a:lt1>
        <a:sysClr val="window" lastClr="FFFFFF"/>
      </a:lt1>
      <a:dk2>
        <a:srgbClr val="999999"/>
      </a:dk2>
      <a:lt2>
        <a:srgbClr val="FFFFFF"/>
      </a:lt2>
      <a:accent1>
        <a:srgbClr val="00A2FF"/>
      </a:accent1>
      <a:accent2>
        <a:srgbClr val="5369FF"/>
      </a:accent2>
      <a:accent3>
        <a:srgbClr val="1D46F3"/>
      </a:accent3>
      <a:accent4>
        <a:srgbClr val="4339C8"/>
      </a:accent4>
      <a:accent5>
        <a:srgbClr val="4811A7"/>
      </a:accent5>
      <a:accent6>
        <a:srgbClr val="6F11B7"/>
      </a:accent6>
      <a:hlink>
        <a:srgbClr val="F33B48"/>
      </a:hlink>
      <a:folHlink>
        <a:srgbClr val="FFC000"/>
      </a:folHlink>
    </a:clrScheme>
    <a:fontScheme name="Custom 4">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b="1" dirty="0" smtClean="0">
            <a:solidFill>
              <a:srgbClr val="67A327"/>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1544</TotalTime>
  <Words>2006</Words>
  <Application>Microsoft Office PowerPoint</Application>
  <PresentationFormat>Widescreen</PresentationFormat>
  <Paragraphs>516</Paragraphs>
  <Slides>46</Slides>
  <Notes>24</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46</vt:i4>
      </vt:variant>
    </vt:vector>
  </HeadingPairs>
  <TitlesOfParts>
    <vt:vector size="54" baseType="lpstr">
      <vt:lpstr>Arial</vt:lpstr>
      <vt:lpstr>Calibri</vt:lpstr>
      <vt:lpstr>Montserrat SemiBold</vt:lpstr>
      <vt:lpstr>Open Sans</vt:lpstr>
      <vt:lpstr>Open Sans Extrabold</vt:lpstr>
      <vt:lpstr>Open Sans Semibold</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Ana Galvão</cp:lastModifiedBy>
  <cp:revision>1068</cp:revision>
  <dcterms:created xsi:type="dcterms:W3CDTF">2019-02-25T18:40:29Z</dcterms:created>
  <dcterms:modified xsi:type="dcterms:W3CDTF">2026-03-25T17:18:28Z</dcterms:modified>
</cp:coreProperties>
</file>